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4" r:id="rId3"/>
    <p:sldId id="256" r:id="rId4"/>
    <p:sldId id="271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8" r:id="rId13"/>
    <p:sldId id="266" r:id="rId14"/>
    <p:sldId id="267" r:id="rId15"/>
    <p:sldId id="269" r:id="rId16"/>
    <p:sldId id="270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04" autoAdjust="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4CEC8D-1028-4636-8463-6945A9DC796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84AC4E-4CA4-4A9F-BF3B-3D5A14A98A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4090271"/>
              </p:ext>
            </p:extLst>
          </p:nvPr>
        </p:nvGraphicFramePr>
        <p:xfrm>
          <a:off x="561110" y="2636912"/>
          <a:ext cx="8136904" cy="2865927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392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VY_32_INOVACE_359_STONEK_ROSTLIN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Druhy stonku, příklady, stvol, lodyha, stéblo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443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359281"/>
              </p:ext>
            </p:extLst>
          </p:nvPr>
        </p:nvGraphicFramePr>
        <p:xfrm>
          <a:off x="323528" y="548680"/>
          <a:ext cx="8373364" cy="3711549"/>
        </p:xfrm>
        <a:graphic>
          <a:graphicData uri="http://schemas.openxmlformats.org/drawingml/2006/table">
            <a:tbl>
              <a:tblPr firstRow="1" firstCol="1" bandRow="1"/>
              <a:tblGrid>
                <a:gridCol w="2068349"/>
                <a:gridCol w="6305015"/>
              </a:tblGrid>
              <a:tr h="371154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 výklad  stonků rostlin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 6 se žáci seznamují s druhy stonků.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je příklad stonku dřevnatého  a jeho obrázku.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 se žáci seznamují  s dřevinou, které se rozvětvuje stonek u země.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 si žáci procvičují charakteristiku stromu.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10 se seznamují s dělením stonku u bylin.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11 – 17 poznávají charakteristiku jednotlivých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stonků u bylin. Výklad je  propojen s názornou ukázkou obrázků.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84199" y="4797152"/>
            <a:ext cx="8352928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20.02.2012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stonek, dřeviny, byliny, stvol, lodyha, stéblo</a:t>
            </a:r>
          </a:p>
        </p:txBody>
      </p:sp>
    </p:spTree>
    <p:extLst>
      <p:ext uri="{BB962C8B-B14F-4D97-AF65-F5344CB8AC3E}">
        <p14:creationId xmlns:p14="http://schemas.microsoft.com/office/powerpoint/2010/main" val="3411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33654" y="3312512"/>
            <a:ext cx="7416824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tx2"/>
                </a:solidFill>
                <a:latin typeface="Algerian" pitchFamily="82" charset="0"/>
              </a:rPr>
              <a:t>Stonek rostlin</a:t>
            </a:r>
            <a:endParaRPr lang="cs-CZ" sz="9600" b="1" dirty="0">
              <a:solidFill>
                <a:schemeClr val="tx2"/>
              </a:solidFill>
              <a:latin typeface="Algerian" pitchFamily="82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8596"/>
            <a:ext cx="3059832" cy="305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775"/>
            <a:ext cx="3414713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019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75656" y="836712"/>
            <a:ext cx="6408712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Druhy stonku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Příklady druhů stonku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Stvol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Lodyha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stéblo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430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30748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  <a:latin typeface="Algerian" pitchFamily="82" charset="0"/>
              </a:rPr>
              <a:t>Stonek :</a:t>
            </a:r>
            <a:endParaRPr lang="cs-CZ" sz="54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33830" y="831195"/>
            <a:ext cx="23807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dřevnatý</a:t>
            </a:r>
            <a:endParaRPr lang="cs-CZ" sz="36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66312" y="1616026"/>
            <a:ext cx="2140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dužnatý</a:t>
            </a:r>
            <a:endParaRPr lang="cs-CZ" sz="36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3" y="2852936"/>
            <a:ext cx="7327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Stonek je nadzemní částí rostlin.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856596"/>
            <a:ext cx="66062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Vyrůstají na něm listy i květy.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3" y="4869160"/>
            <a:ext cx="806489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Stonek přivádí  rostlině vodu a živiny z kořenů.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518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0696" y="764704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Rostlinám, které  mají  stonek dřevnatý, říkáme  </a:t>
            </a:r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dřeviny.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0696" y="2204864"/>
            <a:ext cx="6751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Dřevnatý stonek je </a:t>
            </a:r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kmen.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59236"/>
            <a:ext cx="3506635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2901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7099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lgerian" pitchFamily="82" charset="0"/>
              </a:rPr>
              <a:t>Dřevinám, kterým  se  rozvětvuje stonek  u  země  říkáme  </a:t>
            </a:r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keře.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694" y="2132856"/>
            <a:ext cx="3416802" cy="2739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63540" y="5152835"/>
            <a:ext cx="287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Levandule</a:t>
            </a:r>
            <a:r>
              <a:rPr lang="cs-CZ" sz="3200" dirty="0" smtClean="0">
                <a:latin typeface="Algerian" pitchFamily="82" charset="0"/>
              </a:rPr>
              <a:t> </a:t>
            </a:r>
            <a:endParaRPr lang="cs-CZ" sz="3200" dirty="0">
              <a:latin typeface="Algerian" pitchFamily="82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766" y="2375623"/>
            <a:ext cx="3816424" cy="2777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18501" y="5656892"/>
            <a:ext cx="2686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Vřes obecný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02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4919" y="332656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Dřeviny, kterým  se  stonek  větví  z kmene  nad  zemí,  říkáme  </a:t>
            </a:r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stromy.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8317" y="1648884"/>
            <a:ext cx="78354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Strom má kmen, větve a korunu.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48880"/>
            <a:ext cx="2664296" cy="4079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2123728" y="4388829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11560" y="4096441"/>
            <a:ext cx="1263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kmen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148064" y="551723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flipH="1">
            <a:off x="6732240" y="519120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kořeny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148064" y="3429000"/>
            <a:ext cx="1440160" cy="57606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04048" y="2492896"/>
            <a:ext cx="1584176" cy="93610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696236" y="312956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koruna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072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10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Rostliny, které  mají  stonek  dužnatý, říkáme  </a:t>
            </a:r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byliny.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132855"/>
            <a:ext cx="2730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lgerian" pitchFamily="82" charset="0"/>
              </a:rPr>
              <a:t>Dělí  se  na  :</a:t>
            </a:r>
            <a:endParaRPr lang="cs-CZ" sz="3200" b="1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2132855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  <a:latin typeface="Algerian" pitchFamily="82" charset="0"/>
              </a:rPr>
              <a:t>stvol</a:t>
            </a:r>
            <a:endParaRPr lang="cs-CZ" sz="40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301023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  <a:latin typeface="Algerian" pitchFamily="82" charset="0"/>
              </a:rPr>
              <a:t>lodyha</a:t>
            </a:r>
            <a:endParaRPr lang="cs-CZ" sz="40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3939153"/>
            <a:ext cx="20185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  <a:latin typeface="Algerian" pitchFamily="82" charset="0"/>
              </a:rPr>
              <a:t>stéblo</a:t>
            </a:r>
            <a:endParaRPr lang="cs-CZ" sz="4000" dirty="0">
              <a:solidFill>
                <a:schemeClr val="tx2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7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29307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  <a:latin typeface="Algerian" pitchFamily="82" charset="0"/>
              </a:rPr>
              <a:t>stvol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Stvol  je  bezlistý, nevětvený  stonek, který  má  květ  nebo  květenství</a:t>
            </a:r>
            <a:r>
              <a:rPr lang="cs-CZ" sz="3200" dirty="0">
                <a:solidFill>
                  <a:schemeClr val="tx2"/>
                </a:solidFill>
                <a:latin typeface="Algerian" pitchFamily="82" charset="0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2708920"/>
            <a:ext cx="871296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Příkladem  rostliny, která  má  stonek bez  listů  je :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86106" y="3770749"/>
            <a:ext cx="38341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Algerian" pitchFamily="82" charset="0"/>
              </a:rPr>
              <a:t>P</a:t>
            </a:r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ampeliška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86106" y="4509119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Algerian" pitchFamily="82" charset="0"/>
              </a:rPr>
              <a:t>H</a:t>
            </a:r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yacint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86106" y="5301208"/>
            <a:ext cx="4379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Prvosenka jarní ….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7486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5616624" cy="4781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00308"/>
            <a:ext cx="26997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Pampeliška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987824" y="2708920"/>
            <a:ext cx="3600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 flipH="1">
            <a:off x="6732240" y="2246068"/>
            <a:ext cx="19705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tonek bez</a:t>
            </a:r>
            <a:r>
              <a:rPr lang="cs-CZ" sz="2800" b="1" dirty="0"/>
              <a:t> </a:t>
            </a:r>
            <a:r>
              <a:rPr lang="cs-CZ" sz="2800" b="1" dirty="0" smtClean="0"/>
              <a:t>listů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3472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058" y="908720"/>
            <a:ext cx="4032448" cy="5472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88639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Prvosenka jarní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068282" y="2852936"/>
            <a:ext cx="359195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6757320" y="2375882"/>
            <a:ext cx="21602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stonek bez listů</a:t>
            </a:r>
          </a:p>
        </p:txBody>
      </p:sp>
    </p:spTree>
    <p:extLst>
      <p:ext uri="{BB962C8B-B14F-4D97-AF65-F5344CB8AC3E}">
        <p14:creationId xmlns:p14="http://schemas.microsoft.com/office/powerpoint/2010/main" val="309025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0847" y="328300"/>
            <a:ext cx="308318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srgbClr val="FF0000"/>
                </a:solidFill>
                <a:latin typeface="Algerian" pitchFamily="82" charset="0"/>
              </a:rPr>
              <a:t>lodyha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6043" y="940534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Lodyha je stonek bylin, který nese listy.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206" y="2017752"/>
            <a:ext cx="85487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Listy rostou po celé jeho délce.</a:t>
            </a:r>
          </a:p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Nejsou pouze na jedné části stonku.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5931" y="3094970"/>
            <a:ext cx="80410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Lodyha patří  mezi  nejčastější druhy stonku.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5931" y="4215060"/>
            <a:ext cx="83563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Příkladem rostliny, která má stonek s listy :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29475" y="4762747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hluchavka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533844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mák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5896209"/>
            <a:ext cx="1890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Kopřiva 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9865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017"/>
            <a:ext cx="547260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332656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Mák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699792" y="1988840"/>
            <a:ext cx="45365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763688" y="3284984"/>
            <a:ext cx="46085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076056" y="5301208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588224" y="2636912"/>
            <a:ext cx="22989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tonek nese</a:t>
            </a:r>
          </a:p>
          <a:p>
            <a:r>
              <a:rPr lang="cs-CZ" sz="2800" b="1" dirty="0"/>
              <a:t>l</a:t>
            </a:r>
            <a:r>
              <a:rPr lang="cs-CZ" sz="2800" b="1" dirty="0" smtClean="0"/>
              <a:t>isty po celé délce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35022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331350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  <a:latin typeface="Algerian" pitchFamily="82" charset="0"/>
              </a:rPr>
              <a:t>stéblo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287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Stéblo má většinou dutý stonek </a:t>
            </a:r>
          </a:p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s </a:t>
            </a:r>
            <a:r>
              <a:rPr lang="cs-CZ" sz="3200" dirty="0" err="1" smtClean="0">
                <a:solidFill>
                  <a:schemeClr val="tx2"/>
                </a:solidFill>
                <a:latin typeface="Algerian" pitchFamily="82" charset="0"/>
              </a:rPr>
              <a:t>kolénky</a:t>
            </a:r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282" y="2420888"/>
            <a:ext cx="86081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Nejčastěji  stéblo  najdeme  u  obilnin.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9257" y="3198971"/>
            <a:ext cx="762901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Uschlá  stébla  obilnin  nazýváme 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sláma.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524" y="4282977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Algerian" pitchFamily="82" charset="0"/>
              </a:rPr>
              <a:t>Příkladem  rostliny, která má  stonek většinou  dutý :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82984" y="482158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žito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5399110"/>
            <a:ext cx="20637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ječmen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899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4213225" cy="568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16216" y="41815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</a:rPr>
              <a:t>Ječmen</a:t>
            </a:r>
            <a:endParaRPr lang="cs-CZ" sz="3200" dirty="0">
              <a:solidFill>
                <a:srgbClr val="FF0000"/>
              </a:solidFill>
              <a:latin typeface="Algerian" pitchFamily="82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339752" y="2708920"/>
            <a:ext cx="40324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139952" y="5013176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481507" y="2447310"/>
            <a:ext cx="2060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utý stonek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751566"/>
            <a:ext cx="1881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kolénko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29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8566" y="1916832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BILDTANKSTELLE.DE. Bildtankstelle.de.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26. 5. 2006, 19:14 [cit. 2012-02-19]. Dostupné z: http://cs.wikipedia.org/wiki/Soubor:Bildtankstelle_1_039.jpg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2214" y="3356992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I.SÁČEK, SENIOR. </a:t>
            </a:r>
            <a:r>
              <a:rPr lang="cs-CZ" dirty="0" err="1" smtClean="0">
                <a:effectLst/>
              </a:rPr>
              <a:t>I.Sáček</a:t>
            </a:r>
            <a:r>
              <a:rPr lang="cs-CZ" dirty="0" smtClean="0">
                <a:effectLst/>
              </a:rPr>
              <a:t>, senior.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19. 4. 2009, 10:53 [cit. 2012-02-19]. Dostupné z: http://cs.wikipedia.org/wiki/Soubor:Calluna_vul.krkonose_.jpg 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3" y="4869160"/>
            <a:ext cx="828091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STAN SHEBS. </a:t>
            </a:r>
            <a:r>
              <a:rPr lang="cs-CZ" dirty="0" err="1"/>
              <a:t>Soubor:Primula</a:t>
            </a:r>
            <a:r>
              <a:rPr lang="cs-CZ" dirty="0"/>
              <a:t> </a:t>
            </a:r>
            <a:r>
              <a:rPr lang="cs-CZ" dirty="0" err="1"/>
              <a:t>japonica</a:t>
            </a:r>
            <a:r>
              <a:rPr lang="cs-CZ" dirty="0"/>
              <a:t> 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10. 1. 2008, 18:53 [cit. 2012-02-20]. Dostupné z: http://cs.wikipedia.org/wiki/Soubor:Primula_japonica_1.jpg 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3056" y="332656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Použité zdroje 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Program Microsoft Office 2010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38953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131</TotalTime>
  <Words>505</Words>
  <Application>Microsoft Office PowerPoint</Application>
  <PresentationFormat>Předvádění na obrazovce (4:3)</PresentationFormat>
  <Paragraphs>100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Prezentace aplikace PowerPoint</vt:lpstr>
      <vt:lpstr>Stonek rostlin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Nadzemní    části rostlin</dc:title>
  <dc:creator>Simča</dc:creator>
  <cp:lastModifiedBy>Simča</cp:lastModifiedBy>
  <cp:revision>14</cp:revision>
  <dcterms:created xsi:type="dcterms:W3CDTF">2012-02-19T17:44:36Z</dcterms:created>
  <dcterms:modified xsi:type="dcterms:W3CDTF">2012-02-28T16:06:41Z</dcterms:modified>
</cp:coreProperties>
</file>