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72" r:id="rId4"/>
    <p:sldId id="256" r:id="rId5"/>
    <p:sldId id="26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467" autoAdjust="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C14A1C-C203-4A94-98CC-E8D3BAC09C8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63DD9E5-6441-4CC4-8A89-E08E6207627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73" y="387548"/>
            <a:ext cx="6447200" cy="131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531028"/>
              </p:ext>
            </p:extLst>
          </p:nvPr>
        </p:nvGraphicFramePr>
        <p:xfrm>
          <a:off x="467544" y="2204864"/>
          <a:ext cx="8136904" cy="4104597"/>
        </p:xfrm>
        <a:graphic>
          <a:graphicData uri="http://schemas.openxmlformats.org/drawingml/2006/table">
            <a:tbl>
              <a:tblPr firstRow="1" firstCol="1" bandRow="1"/>
              <a:tblGrid>
                <a:gridCol w="2009939"/>
                <a:gridCol w="6126965"/>
              </a:tblGrid>
              <a:tr h="747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Název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školy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Mgr. Simona Nováková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VY_32_INOVACE_307_ PÁDY_PODSTATNÝCH_JMEN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5381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Pádové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otázky, skloňování podstatných jmen v čísle jednotném a množném, řazení pádů ke jménům, tvary podstatných jmen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810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Číslo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CZ1.07/1.4.00/21.</a:t>
                      </a:r>
                      <a:r>
                        <a:rPr lang="cs-CZ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2975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14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29909"/>
              </p:ext>
            </p:extLst>
          </p:nvPr>
        </p:nvGraphicFramePr>
        <p:xfrm>
          <a:off x="683568" y="332656"/>
          <a:ext cx="7920880" cy="6264696"/>
        </p:xfrm>
        <a:graphic>
          <a:graphicData uri="http://schemas.openxmlformats.org/drawingml/2006/table">
            <a:tbl>
              <a:tblPr firstRow="1" firstCol="1" bandRow="1"/>
              <a:tblGrid>
                <a:gridCol w="1956578"/>
                <a:gridCol w="5964302"/>
              </a:tblGrid>
              <a:tr h="62646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je zaměřena na výklad a procvičování pádových otázek v předmětu Český jazyk a literatura ve 3. ročníku.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Žáci se učí jednotlivé pády a následně s nimi pracují. Přiřazují ke správnému pádu pádovou otázku. ( list 7 ) Správné odpovědi se ukáží až po správném zodpovězení.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Společně skloňují schované jméno v čísle jednotném a množném. Správnost si ověřují  po zodpovězení určitého pádu. ( list 8, 9 )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Vyhledávají k napsaným slovům v různém tvaru správné pádové otázky. Opět bez názorné odpovědi, která se zobrazí po odpovědi. ( list 10)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Procvičují pochopení 2. a 4. pádu v listě 11.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Ze cvičení vybírají pouze podstatná jména, která opisují do sešitu a následně u nich určují pád. ( list 12, 13 )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Správné odpovědi si ukážeme po vypracování úkolu. ( list 14 )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Na závěr dávají podle předlohy slova do správného tvaru, který mají určený. Opět odpovědi si kontrolují po zodpovězení. ( </a:t>
                      </a:r>
                      <a:r>
                        <a:rPr lang="cs-CZ" sz="18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list 15, 16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22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8352928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Calibri"/>
              </a:rPr>
              <a:t>Datum vytvoření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: 14.01.2012</a:t>
            </a:r>
          </a:p>
          <a:p>
            <a:pPr lvl="0">
              <a:lnSpc>
                <a:spcPct val="115000"/>
              </a:lnSpc>
            </a:pPr>
            <a:endParaRPr lang="cs-CZ" b="1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r>
              <a:rPr lang="cs-CZ" b="1" dirty="0">
                <a:solidFill>
                  <a:prstClr val="black"/>
                </a:solidFill>
                <a:latin typeface="Calibri"/>
              </a:rPr>
              <a:t>Klíčová slova: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pády, skloňování, tvary podstatných jmen, číslo jednotné a množné</a:t>
            </a:r>
          </a:p>
        </p:txBody>
      </p:sp>
    </p:spTree>
    <p:extLst>
      <p:ext uri="{BB962C8B-B14F-4D97-AF65-F5344CB8AC3E}">
        <p14:creationId xmlns:p14="http://schemas.microsoft.com/office/powerpoint/2010/main" val="376765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latin typeface="Arial Black" pitchFamily="34" charset="0"/>
              </a:rPr>
              <a:t>Pády podstatných jmen</a:t>
            </a:r>
            <a:endParaRPr lang="cs-CZ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288032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99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620688"/>
            <a:ext cx="87129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600" b="1" dirty="0">
                <a:solidFill>
                  <a:srgbClr val="0070C0"/>
                </a:solidFill>
              </a:rPr>
              <a:t>p</a:t>
            </a:r>
            <a:r>
              <a:rPr lang="cs-CZ" sz="3600" b="1" dirty="0" smtClean="0">
                <a:solidFill>
                  <a:srgbClr val="0070C0"/>
                </a:solidFill>
              </a:rPr>
              <a:t>řehled pádových otázek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b="1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0070C0"/>
                </a:solidFill>
              </a:rPr>
              <a:t>skloňování </a:t>
            </a:r>
            <a:r>
              <a:rPr lang="cs-CZ" sz="3600" b="1" smtClean="0">
                <a:solidFill>
                  <a:srgbClr val="0070C0"/>
                </a:solidFill>
              </a:rPr>
              <a:t>podstatných jmen </a:t>
            </a:r>
            <a:r>
              <a:rPr lang="cs-CZ" sz="3600" b="1" dirty="0" smtClean="0">
                <a:solidFill>
                  <a:srgbClr val="0070C0"/>
                </a:solidFill>
              </a:rPr>
              <a:t>v čísle jednotném a množném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b="1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0070C0"/>
                </a:solidFill>
              </a:rPr>
              <a:t>přiřazování pádů k podstatným jménům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600" b="1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3600" b="1" dirty="0" smtClean="0">
                <a:solidFill>
                  <a:srgbClr val="0070C0"/>
                </a:solidFill>
              </a:rPr>
              <a:t>tvary podstatných jmen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b="1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807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548680"/>
            <a:ext cx="5673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Přehled pádů podstatných jmen: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9351" y="1340768"/>
            <a:ext cx="5602816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1. pád                 </a:t>
            </a:r>
            <a:r>
              <a:rPr lang="cs-CZ" sz="2400" b="1" dirty="0" smtClean="0"/>
              <a:t>Kdo ?  Co?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2. pád </a:t>
            </a:r>
            <a:r>
              <a:rPr lang="cs-CZ" sz="2400" dirty="0" smtClean="0"/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bez </a:t>
            </a:r>
            <a:r>
              <a:rPr lang="cs-CZ" sz="2400" dirty="0" smtClean="0"/>
              <a:t>    </a:t>
            </a:r>
            <a:r>
              <a:rPr lang="cs-CZ" sz="2400" b="1" dirty="0" smtClean="0"/>
              <a:t>Koho ?  Čeho ?</a:t>
            </a:r>
          </a:p>
          <a:p>
            <a:endParaRPr lang="cs-CZ" sz="2400" dirty="0"/>
          </a:p>
          <a:p>
            <a:r>
              <a:rPr lang="cs-CZ" sz="2400" b="1" dirty="0" smtClean="0">
                <a:solidFill>
                  <a:srgbClr val="0070C0"/>
                </a:solidFill>
              </a:rPr>
              <a:t>3. Pád                 </a:t>
            </a:r>
            <a:r>
              <a:rPr lang="cs-CZ" sz="2400" b="1" dirty="0" smtClean="0"/>
              <a:t>Komu?   Čemu?</a:t>
            </a:r>
          </a:p>
          <a:p>
            <a:endParaRPr lang="cs-CZ" sz="2400" dirty="0"/>
          </a:p>
          <a:p>
            <a:r>
              <a:rPr lang="cs-CZ" sz="2400" b="1" dirty="0" smtClean="0">
                <a:solidFill>
                  <a:srgbClr val="0070C0"/>
                </a:solidFill>
              </a:rPr>
              <a:t>4. Pád       </a:t>
            </a:r>
            <a:r>
              <a:rPr lang="cs-CZ" sz="2400" b="1" dirty="0" smtClean="0">
                <a:solidFill>
                  <a:srgbClr val="FF0000"/>
                </a:solidFill>
              </a:rPr>
              <a:t>vidím</a:t>
            </a:r>
            <a:r>
              <a:rPr lang="cs-CZ" sz="2400" dirty="0" smtClean="0"/>
              <a:t>  </a:t>
            </a:r>
            <a:r>
              <a:rPr lang="cs-CZ" sz="2400" b="1" dirty="0" smtClean="0"/>
              <a:t>Koho?  Co?</a:t>
            </a:r>
          </a:p>
          <a:p>
            <a:endParaRPr lang="cs-CZ" sz="2400" dirty="0"/>
          </a:p>
          <a:p>
            <a:r>
              <a:rPr lang="cs-CZ" sz="2400" b="1" dirty="0" smtClean="0">
                <a:solidFill>
                  <a:srgbClr val="0070C0"/>
                </a:solidFill>
              </a:rPr>
              <a:t>5. Pád                 </a:t>
            </a:r>
            <a:r>
              <a:rPr lang="cs-CZ" sz="2400" b="1" dirty="0" smtClean="0"/>
              <a:t>Oslovujeme, voláme</a:t>
            </a:r>
          </a:p>
          <a:p>
            <a:endParaRPr lang="cs-CZ" sz="2400" dirty="0"/>
          </a:p>
          <a:p>
            <a:r>
              <a:rPr lang="cs-CZ" sz="2400" b="1" dirty="0" smtClean="0">
                <a:solidFill>
                  <a:srgbClr val="0070C0"/>
                </a:solidFill>
              </a:rPr>
              <a:t>6. Pád                 </a:t>
            </a:r>
            <a:r>
              <a:rPr lang="cs-CZ" sz="2400" b="1" dirty="0" smtClean="0"/>
              <a:t>O kom?   O čem?</a:t>
            </a:r>
          </a:p>
          <a:p>
            <a:endParaRPr lang="cs-CZ" sz="2400" dirty="0"/>
          </a:p>
          <a:p>
            <a:r>
              <a:rPr lang="cs-CZ" sz="2400" b="1" dirty="0" smtClean="0">
                <a:solidFill>
                  <a:srgbClr val="0070C0"/>
                </a:solidFill>
              </a:rPr>
              <a:t>7. Pád                 </a:t>
            </a:r>
            <a:r>
              <a:rPr lang="cs-CZ" sz="2400" b="1" dirty="0" smtClean="0"/>
              <a:t>S kým?  S čím?</a:t>
            </a:r>
            <a:endParaRPr lang="cs-CZ" sz="24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810290"/>
            <a:ext cx="2190055" cy="363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429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76615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Pádové otázky se nám zamíchaly, dokážeš je správně seřadit ?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1" y="1075560"/>
            <a:ext cx="547913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pád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Kdo? Čeho?</a:t>
            </a:r>
          </a:p>
          <a:p>
            <a:endParaRPr lang="cs-CZ" sz="2400" dirty="0" smtClean="0"/>
          </a:p>
          <a:p>
            <a:r>
              <a:rPr lang="cs-CZ" sz="2400" dirty="0" smtClean="0"/>
              <a:t>2. </a:t>
            </a:r>
            <a:r>
              <a:rPr lang="cs-CZ" sz="2400" dirty="0"/>
              <a:t>p</a:t>
            </a:r>
            <a:r>
              <a:rPr lang="cs-CZ" sz="2400" dirty="0" smtClean="0"/>
              <a:t>ád        bez      </a:t>
            </a:r>
            <a:r>
              <a:rPr lang="cs-CZ" sz="2400" b="1" dirty="0" smtClean="0">
                <a:solidFill>
                  <a:srgbClr val="FF0000"/>
                </a:solidFill>
              </a:rPr>
              <a:t>Komu? Co?</a:t>
            </a:r>
          </a:p>
          <a:p>
            <a:endParaRPr lang="cs-CZ" sz="2400" dirty="0"/>
          </a:p>
          <a:p>
            <a:r>
              <a:rPr lang="cs-CZ" sz="2400" dirty="0" smtClean="0"/>
              <a:t>3. </a:t>
            </a:r>
            <a:r>
              <a:rPr lang="cs-CZ" sz="2400" dirty="0"/>
              <a:t>p</a:t>
            </a:r>
            <a:r>
              <a:rPr lang="cs-CZ" sz="2400" dirty="0" smtClean="0"/>
              <a:t>ád        vidím   </a:t>
            </a:r>
            <a:r>
              <a:rPr lang="cs-CZ" sz="2400" b="1" dirty="0" smtClean="0">
                <a:solidFill>
                  <a:srgbClr val="FF0000"/>
                </a:solidFill>
              </a:rPr>
              <a:t>Koho?  Co?</a:t>
            </a:r>
          </a:p>
          <a:p>
            <a:endParaRPr lang="cs-CZ" sz="2400" dirty="0"/>
          </a:p>
          <a:p>
            <a:r>
              <a:rPr lang="cs-CZ" sz="2400" dirty="0" smtClean="0"/>
              <a:t>4. pád        </a:t>
            </a:r>
            <a:r>
              <a:rPr lang="cs-CZ" sz="2400" b="1" dirty="0" smtClean="0">
                <a:solidFill>
                  <a:srgbClr val="FF0000"/>
                </a:solidFill>
              </a:rPr>
              <a:t>Oslovujeme, voláme</a:t>
            </a:r>
          </a:p>
          <a:p>
            <a:endParaRPr lang="cs-CZ" sz="2400" dirty="0"/>
          </a:p>
          <a:p>
            <a:r>
              <a:rPr lang="cs-CZ" sz="2400" dirty="0" smtClean="0"/>
              <a:t>5. pád        </a:t>
            </a:r>
            <a:r>
              <a:rPr lang="cs-CZ" sz="2400" b="1" dirty="0" smtClean="0">
                <a:solidFill>
                  <a:srgbClr val="FF0000"/>
                </a:solidFill>
              </a:rPr>
              <a:t>Komu ?  Čemu ?</a:t>
            </a:r>
          </a:p>
          <a:p>
            <a:endParaRPr lang="cs-CZ" sz="2400" dirty="0"/>
          </a:p>
          <a:p>
            <a:r>
              <a:rPr lang="cs-CZ" sz="2400" dirty="0" smtClean="0"/>
              <a:t>6. pád        </a:t>
            </a:r>
            <a:r>
              <a:rPr lang="cs-CZ" sz="2400" b="1" dirty="0" smtClean="0">
                <a:solidFill>
                  <a:srgbClr val="FF0000"/>
                </a:solidFill>
              </a:rPr>
              <a:t>S Kým ?   O čem ?</a:t>
            </a:r>
          </a:p>
          <a:p>
            <a:endParaRPr lang="cs-CZ" sz="2400" dirty="0"/>
          </a:p>
          <a:p>
            <a:r>
              <a:rPr lang="cs-CZ" sz="2400" dirty="0" smtClean="0"/>
              <a:t>7. pád        </a:t>
            </a:r>
            <a:r>
              <a:rPr lang="cs-CZ" sz="2400" b="1" dirty="0" smtClean="0">
                <a:solidFill>
                  <a:srgbClr val="FF0000"/>
                </a:solidFill>
              </a:rPr>
              <a:t>O kom?     S čím?</a:t>
            </a:r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30115" y="108306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Kdo? Co?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38296" y="1882034"/>
            <a:ext cx="182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Koho? Čeho?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8682" y="2564904"/>
            <a:ext cx="2086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Komu? Čemu 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70541" y="334025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Koho ? Co?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01514" y="394452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Oslovujeme, voláme 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01514" y="4756502"/>
            <a:ext cx="2091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 kom? O čem?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01514" y="5420847"/>
            <a:ext cx="1669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kým? S čím?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05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7607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 pádovým otázkám říkej podstatné jméno </a:t>
            </a:r>
            <a:r>
              <a:rPr lang="cs-CZ" b="1" dirty="0" smtClean="0">
                <a:solidFill>
                  <a:srgbClr val="FF0000"/>
                </a:solidFill>
              </a:rPr>
              <a:t>liška v čísle jednotném :</a:t>
            </a:r>
          </a:p>
          <a:p>
            <a:r>
              <a:rPr lang="cs-CZ" b="1" dirty="0">
                <a:solidFill>
                  <a:srgbClr val="0070C0"/>
                </a:solidFill>
              </a:rPr>
              <a:t>ř</a:t>
            </a:r>
            <a:r>
              <a:rPr lang="cs-CZ" b="1" dirty="0" smtClean="0">
                <a:solidFill>
                  <a:srgbClr val="0070C0"/>
                </a:solidFill>
              </a:rPr>
              <a:t>íkáme, že podstatné jméno liška  </a:t>
            </a:r>
            <a:r>
              <a:rPr lang="cs-CZ" b="1" dirty="0" smtClean="0">
                <a:solidFill>
                  <a:srgbClr val="FF0000"/>
                </a:solidFill>
              </a:rPr>
              <a:t>SKLOŇUJEŠ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86891"/>
            <a:ext cx="7704856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</a:t>
            </a:r>
            <a:r>
              <a:rPr lang="cs-CZ" dirty="0"/>
              <a:t>p</a:t>
            </a:r>
            <a:r>
              <a:rPr lang="cs-CZ" dirty="0" smtClean="0"/>
              <a:t>ád                   </a:t>
            </a:r>
            <a:r>
              <a:rPr lang="cs-CZ" sz="2000" b="1" dirty="0" smtClean="0"/>
              <a:t>Kdo? Co? </a:t>
            </a:r>
            <a:r>
              <a:rPr lang="cs-CZ" dirty="0" smtClean="0"/>
              <a:t>                          </a:t>
            </a:r>
            <a:r>
              <a:rPr lang="cs-CZ" dirty="0" smtClean="0">
                <a:solidFill>
                  <a:srgbClr val="FF0000"/>
                </a:solidFill>
              </a:rPr>
              <a:t>liška</a:t>
            </a:r>
          </a:p>
          <a:p>
            <a:endParaRPr lang="cs-CZ" dirty="0"/>
          </a:p>
          <a:p>
            <a:r>
              <a:rPr lang="cs-CZ" dirty="0" smtClean="0"/>
              <a:t>2. pád           bez  </a:t>
            </a:r>
            <a:r>
              <a:rPr lang="cs-CZ" sz="2000" b="1" dirty="0" smtClean="0"/>
              <a:t>Koho? Čeho ?            </a:t>
            </a:r>
            <a:r>
              <a:rPr lang="cs-CZ" dirty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</a:rPr>
              <a:t>ez lišky</a:t>
            </a:r>
          </a:p>
          <a:p>
            <a:endParaRPr lang="cs-CZ" dirty="0"/>
          </a:p>
          <a:p>
            <a:r>
              <a:rPr lang="cs-CZ" dirty="0" smtClean="0"/>
              <a:t>3. pád                   </a:t>
            </a:r>
            <a:r>
              <a:rPr lang="cs-CZ" sz="2000" b="1" dirty="0" smtClean="0"/>
              <a:t>Komu? Čemu ?</a:t>
            </a:r>
            <a:r>
              <a:rPr lang="cs-CZ" dirty="0" smtClean="0"/>
              <a:t>                 </a:t>
            </a:r>
            <a:r>
              <a:rPr lang="cs-CZ" dirty="0" smtClean="0">
                <a:solidFill>
                  <a:srgbClr val="FF0000"/>
                </a:solidFill>
              </a:rPr>
              <a:t>lišce</a:t>
            </a:r>
          </a:p>
          <a:p>
            <a:endParaRPr lang="cs-CZ" dirty="0"/>
          </a:p>
          <a:p>
            <a:r>
              <a:rPr lang="cs-CZ" dirty="0" smtClean="0"/>
              <a:t>4. pád         vidím  </a:t>
            </a:r>
            <a:r>
              <a:rPr lang="cs-CZ" sz="2000" b="1" dirty="0" smtClean="0"/>
              <a:t>Koho? Co?                      </a:t>
            </a:r>
            <a:r>
              <a:rPr lang="cs-CZ" dirty="0" smtClean="0">
                <a:solidFill>
                  <a:srgbClr val="FF0000"/>
                </a:solidFill>
              </a:rPr>
              <a:t>lišku</a:t>
            </a:r>
          </a:p>
          <a:p>
            <a:endParaRPr lang="cs-CZ" dirty="0"/>
          </a:p>
          <a:p>
            <a:r>
              <a:rPr lang="cs-CZ" dirty="0" smtClean="0"/>
              <a:t>5. pád                   </a:t>
            </a:r>
            <a:r>
              <a:rPr lang="cs-CZ" sz="2000" b="1" dirty="0" smtClean="0"/>
              <a:t>Oslovujeme, voláme      </a:t>
            </a:r>
            <a:r>
              <a:rPr lang="cs-CZ" dirty="0" smtClean="0">
                <a:solidFill>
                  <a:srgbClr val="FF0000"/>
                </a:solidFill>
              </a:rPr>
              <a:t>liško</a:t>
            </a:r>
          </a:p>
          <a:p>
            <a:endParaRPr lang="cs-CZ" dirty="0"/>
          </a:p>
          <a:p>
            <a:r>
              <a:rPr lang="cs-CZ" dirty="0" smtClean="0"/>
              <a:t>6. pád                   </a:t>
            </a:r>
            <a:r>
              <a:rPr lang="cs-CZ" sz="2000" b="1" dirty="0" smtClean="0"/>
              <a:t>O kom? O čem?            </a:t>
            </a:r>
            <a:r>
              <a:rPr lang="cs-CZ" dirty="0" smtClean="0">
                <a:solidFill>
                  <a:srgbClr val="FF0000"/>
                </a:solidFill>
              </a:rPr>
              <a:t>o lišce</a:t>
            </a:r>
          </a:p>
          <a:p>
            <a:endParaRPr lang="cs-CZ" dirty="0"/>
          </a:p>
          <a:p>
            <a:r>
              <a:rPr lang="cs-CZ" dirty="0" smtClean="0"/>
              <a:t>7. pád                   </a:t>
            </a:r>
            <a:r>
              <a:rPr lang="cs-CZ" sz="2000" b="1" dirty="0" smtClean="0"/>
              <a:t>S kým? S čím? </a:t>
            </a:r>
            <a:r>
              <a:rPr lang="cs-CZ" sz="2000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s liškou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43988"/>
            <a:ext cx="1727200" cy="26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18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395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 pádovým otázkám říkej podstatné jméno </a:t>
            </a:r>
            <a:r>
              <a:rPr lang="cs-CZ" b="1" dirty="0" smtClean="0">
                <a:solidFill>
                  <a:srgbClr val="FF0000"/>
                </a:solidFill>
              </a:rPr>
              <a:t>liška v čísle množném :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říkáme, že podstatné jméno liška  </a:t>
            </a:r>
            <a:r>
              <a:rPr lang="cs-CZ" b="1" dirty="0" smtClean="0">
                <a:solidFill>
                  <a:srgbClr val="FF0000"/>
                </a:solidFill>
              </a:rPr>
              <a:t>SKLOŇUJEŠ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988840"/>
            <a:ext cx="5367175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/>
              <a:t>p</a:t>
            </a:r>
            <a:r>
              <a:rPr lang="cs-CZ" sz="2000" dirty="0" smtClean="0"/>
              <a:t>ád                           Kdo ? Co?  </a:t>
            </a:r>
            <a:endParaRPr lang="cs-CZ" sz="2000" i="1" dirty="0"/>
          </a:p>
          <a:p>
            <a:pPr marL="342900" indent="-342900">
              <a:buAutoNum type="arabicPeriod"/>
            </a:pPr>
            <a:endParaRPr lang="cs-CZ" sz="2000" i="1" dirty="0" smtClean="0"/>
          </a:p>
          <a:p>
            <a:r>
              <a:rPr lang="cs-CZ" sz="2000" i="1" dirty="0" smtClean="0"/>
              <a:t>2.  pád          bez           Koho? Čeho </a:t>
            </a:r>
            <a:r>
              <a:rPr lang="cs-CZ" sz="2000" dirty="0" smtClean="0"/>
              <a:t>?</a:t>
            </a:r>
          </a:p>
          <a:p>
            <a:pPr marL="342900" indent="-342900">
              <a:buAutoNum type="arabicPeriod"/>
            </a:pPr>
            <a:endParaRPr lang="cs-CZ" sz="2000" dirty="0"/>
          </a:p>
          <a:p>
            <a:pPr marL="342900" indent="-342900">
              <a:buAutoNum type="arabicPeriod"/>
            </a:pPr>
            <a:r>
              <a:rPr lang="cs-CZ" sz="2000" dirty="0" smtClean="0"/>
              <a:t>pád                           Komu? Čemu?</a:t>
            </a:r>
          </a:p>
          <a:p>
            <a:pPr marL="342900" indent="-342900">
              <a:buAutoNum type="arabicPeriod"/>
            </a:pPr>
            <a:endParaRPr lang="cs-CZ" sz="2000" dirty="0"/>
          </a:p>
          <a:p>
            <a:pPr marL="342900" indent="-342900">
              <a:buAutoNum type="arabicPeriod"/>
            </a:pPr>
            <a:r>
              <a:rPr lang="cs-CZ" sz="2000" dirty="0" smtClean="0"/>
              <a:t>pád         vidím          Koho? Co?</a:t>
            </a:r>
          </a:p>
          <a:p>
            <a:pPr marL="342900" indent="-342900">
              <a:buAutoNum type="arabicPeriod"/>
            </a:pPr>
            <a:endParaRPr lang="cs-CZ" sz="2000" dirty="0"/>
          </a:p>
          <a:p>
            <a:pPr marL="342900" indent="-342900">
              <a:buAutoNum type="arabicPeriod"/>
            </a:pPr>
            <a:r>
              <a:rPr lang="cs-CZ" sz="2000" dirty="0" smtClean="0"/>
              <a:t>pád                           Oslovujeme, voláme</a:t>
            </a:r>
          </a:p>
          <a:p>
            <a:pPr marL="342900" indent="-342900">
              <a:buAutoNum type="arabicPeriod"/>
            </a:pPr>
            <a:endParaRPr lang="cs-CZ" sz="2000" dirty="0"/>
          </a:p>
          <a:p>
            <a:pPr marL="342900" indent="-342900">
              <a:buAutoNum type="arabicPeriod"/>
            </a:pPr>
            <a:r>
              <a:rPr lang="cs-CZ" sz="2000" dirty="0" smtClean="0"/>
              <a:t>pád                           O kom? O čem?</a:t>
            </a:r>
          </a:p>
          <a:p>
            <a:pPr marL="342900" indent="-342900">
              <a:buAutoNum type="arabicPeriod"/>
            </a:pPr>
            <a:endParaRPr lang="cs-CZ" sz="2000" dirty="0"/>
          </a:p>
          <a:p>
            <a:pPr marL="342900" indent="-342900">
              <a:buAutoNum type="arabicPeriod"/>
            </a:pPr>
            <a:r>
              <a:rPr lang="cs-CZ" sz="2000" dirty="0" smtClean="0"/>
              <a:t>pád                           S kým? S čím?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35415" y="1988840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dirty="0" smtClean="0">
                <a:solidFill>
                  <a:srgbClr val="FF0000"/>
                </a:solidFill>
              </a:rPr>
              <a:t>lišky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06727" y="2564904"/>
            <a:ext cx="1362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bez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lišek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8107" y="3212976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liškám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48294" y="3835499"/>
            <a:ext cx="779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lišky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6176" y="4437112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lišky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23234" y="504453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liškách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62997" y="5672272"/>
            <a:ext cx="907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liškami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433" y="2430180"/>
            <a:ext cx="1332148" cy="219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4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539552" y="692696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Dokážeš k podstatným jménům vyhledat správné pádové otázky :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56792"/>
            <a:ext cx="1633781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 tabulí</a:t>
            </a:r>
          </a:p>
          <a:p>
            <a:endParaRPr lang="cs-CZ" b="1" dirty="0" smtClean="0"/>
          </a:p>
          <a:p>
            <a:r>
              <a:rPr lang="cs-CZ" b="1" dirty="0" smtClean="0"/>
              <a:t>k lavici</a:t>
            </a:r>
          </a:p>
          <a:p>
            <a:endParaRPr lang="cs-CZ" b="1" dirty="0" smtClean="0"/>
          </a:p>
          <a:p>
            <a:r>
              <a:rPr lang="cs-CZ" b="1" dirty="0" smtClean="0"/>
              <a:t>o kamarádovi</a:t>
            </a:r>
          </a:p>
          <a:p>
            <a:endParaRPr lang="cs-CZ" b="1" dirty="0" smtClean="0"/>
          </a:p>
          <a:p>
            <a:r>
              <a:rPr lang="cs-CZ" b="1" dirty="0" smtClean="0"/>
              <a:t>mamince</a:t>
            </a:r>
          </a:p>
          <a:p>
            <a:endParaRPr lang="cs-CZ" b="1" dirty="0" smtClean="0"/>
          </a:p>
          <a:p>
            <a:r>
              <a:rPr lang="cs-CZ" b="1" dirty="0" smtClean="0"/>
              <a:t>na stromě</a:t>
            </a:r>
          </a:p>
          <a:p>
            <a:endParaRPr lang="cs-CZ" b="1" dirty="0" smtClean="0"/>
          </a:p>
          <a:p>
            <a:r>
              <a:rPr lang="cs-CZ" b="1" dirty="0" smtClean="0"/>
              <a:t>pro klíče</a:t>
            </a:r>
          </a:p>
          <a:p>
            <a:endParaRPr lang="cs-CZ" b="1" dirty="0" smtClean="0"/>
          </a:p>
          <a:p>
            <a:r>
              <a:rPr lang="cs-CZ" b="1" dirty="0" smtClean="0"/>
              <a:t>bez listí</a:t>
            </a:r>
          </a:p>
          <a:p>
            <a:endParaRPr lang="cs-CZ" b="1" dirty="0" smtClean="0"/>
          </a:p>
          <a:p>
            <a:r>
              <a:rPr lang="cs-CZ" b="1" dirty="0" smtClean="0"/>
              <a:t>do sešitu</a:t>
            </a:r>
          </a:p>
          <a:p>
            <a:endParaRPr lang="cs-CZ" b="1" dirty="0" smtClean="0"/>
          </a:p>
          <a:p>
            <a:r>
              <a:rPr lang="cs-CZ" b="1" dirty="0" smtClean="0"/>
              <a:t>v městě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1556792"/>
            <a:ext cx="1577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 kým? S čím?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97505" y="2038341"/>
            <a:ext cx="1575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Komu? Čemu?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771800" y="2615456"/>
            <a:ext cx="1737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 kom? O čem?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97505" y="3131676"/>
            <a:ext cx="1575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Komu? Čemu?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10178" y="3753563"/>
            <a:ext cx="1815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 Kom? O čem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71800" y="4252446"/>
            <a:ext cx="1419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Koho ? Co?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68972" y="4758793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Koho ? Čeho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10179" y="5291916"/>
            <a:ext cx="153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Koho? Čeho?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40182" y="5888519"/>
            <a:ext cx="1737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 kom? O čem?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49009"/>
            <a:ext cx="1635160" cy="87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04294"/>
            <a:ext cx="1503302" cy="1267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420" y="2902399"/>
            <a:ext cx="2134535" cy="1443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594" y="4252446"/>
            <a:ext cx="1199651" cy="190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69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54200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0070C0"/>
                </a:solidFill>
              </a:rPr>
              <a:t>Dokážeš správně určit  druhý a čtvrtý pád ? </a:t>
            </a:r>
            <a:r>
              <a:rPr lang="cs-CZ" sz="2000" dirty="0" smtClean="0">
                <a:solidFill>
                  <a:srgbClr val="0070C0"/>
                </a:solidFill>
                <a:sym typeface="Wingdings" pitchFamily="2" charset="2"/>
              </a:rPr>
              <a:t>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200247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  <a:r>
              <a:rPr lang="cs-CZ" b="1" dirty="0" smtClean="0"/>
              <a:t>iděl tatínka</a:t>
            </a:r>
          </a:p>
          <a:p>
            <a:endParaRPr lang="cs-CZ" b="1" dirty="0" smtClean="0"/>
          </a:p>
          <a:p>
            <a:r>
              <a:rPr lang="cs-CZ" b="1" dirty="0" smtClean="0"/>
              <a:t>seděl u maminky</a:t>
            </a:r>
          </a:p>
          <a:p>
            <a:endParaRPr lang="cs-CZ" b="1" dirty="0" smtClean="0"/>
          </a:p>
          <a:p>
            <a:r>
              <a:rPr lang="cs-CZ" b="1" dirty="0" smtClean="0"/>
              <a:t>ustlal postel</a:t>
            </a:r>
          </a:p>
          <a:p>
            <a:endParaRPr lang="cs-CZ" b="1" dirty="0" smtClean="0"/>
          </a:p>
          <a:p>
            <a:r>
              <a:rPr lang="cs-CZ" b="1" dirty="0" smtClean="0"/>
              <a:t>našel hračku</a:t>
            </a:r>
          </a:p>
          <a:p>
            <a:endParaRPr lang="cs-CZ" b="1" dirty="0" smtClean="0"/>
          </a:p>
          <a:p>
            <a:r>
              <a:rPr lang="cs-CZ" b="1" dirty="0" smtClean="0"/>
              <a:t>neměl klíče</a:t>
            </a:r>
          </a:p>
          <a:p>
            <a:endParaRPr lang="cs-CZ" b="1" dirty="0" smtClean="0"/>
          </a:p>
          <a:p>
            <a:r>
              <a:rPr lang="cs-CZ" b="1" dirty="0" smtClean="0"/>
              <a:t>nenapsal úkol</a:t>
            </a:r>
          </a:p>
          <a:p>
            <a:endParaRPr lang="cs-CZ" b="1" dirty="0" smtClean="0"/>
          </a:p>
          <a:p>
            <a:r>
              <a:rPr lang="cs-CZ" b="1" dirty="0" smtClean="0"/>
              <a:t>uklidil pokoj</a:t>
            </a:r>
          </a:p>
          <a:p>
            <a:endParaRPr lang="cs-CZ" b="1" dirty="0" smtClean="0"/>
          </a:p>
          <a:p>
            <a:r>
              <a:rPr lang="cs-CZ" b="1" dirty="0" smtClean="0"/>
              <a:t>rostl u plotu</a:t>
            </a:r>
          </a:p>
          <a:p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1732166"/>
            <a:ext cx="2527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4.pád        Koho? Co?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26344" y="2214051"/>
            <a:ext cx="2780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2.pád         Koho? Čeho ?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49589" y="2780928"/>
            <a:ext cx="2458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 pád        Koho? Co?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49589" y="3347700"/>
            <a:ext cx="2427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 pád       Koho? Co?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49589" y="3901458"/>
            <a:ext cx="2389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 pád       Koho ? Co?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49589" y="4437112"/>
            <a:ext cx="2458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 pád       Koho ? Co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49589" y="5002155"/>
            <a:ext cx="2389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 pád       Koho? Co?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49589" y="5589240"/>
            <a:ext cx="2705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2. pád      Koho? Čeho 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9" y="1560478"/>
            <a:ext cx="1512168" cy="1405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345" y="4012743"/>
            <a:ext cx="1828601" cy="209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70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484784"/>
            <a:ext cx="80648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Kolem plotu rostla krásná květina.</a:t>
            </a:r>
          </a:p>
          <a:p>
            <a:r>
              <a:rPr lang="cs-CZ" sz="3200" dirty="0" smtClean="0"/>
              <a:t>Chodili se na ni dívat lidé z celého města.</a:t>
            </a:r>
          </a:p>
          <a:p>
            <a:r>
              <a:rPr lang="cs-CZ" sz="3200" dirty="0" smtClean="0"/>
              <a:t>Tu květinu tam zasadila moje maminka.</a:t>
            </a:r>
          </a:p>
          <a:p>
            <a:r>
              <a:rPr lang="cs-CZ" sz="3200" dirty="0" smtClean="0"/>
              <a:t>Každý den se o květinu stará. </a:t>
            </a:r>
          </a:p>
          <a:p>
            <a:r>
              <a:rPr lang="cs-CZ" sz="3200" dirty="0" smtClean="0"/>
              <a:t>Tatínek byl na maminku a květinu velmi pyšný.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692696"/>
            <a:ext cx="63834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Najdi v článku podstatná jména a opiš je do sešitu :</a:t>
            </a:r>
            <a:endParaRPr lang="cs-CZ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3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7857"/>
            <a:ext cx="8568952" cy="2805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2969" y="3401935"/>
            <a:ext cx="131157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p</a:t>
            </a:r>
            <a:r>
              <a:rPr lang="cs-CZ" sz="2000" b="1" dirty="0" smtClean="0">
                <a:solidFill>
                  <a:srgbClr val="FF0000"/>
                </a:solidFill>
              </a:rPr>
              <a:t>lotu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květina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l</a:t>
            </a:r>
            <a:r>
              <a:rPr lang="cs-CZ" sz="2000" b="1" dirty="0" smtClean="0">
                <a:solidFill>
                  <a:srgbClr val="FF0000"/>
                </a:solidFill>
              </a:rPr>
              <a:t>idé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m</a:t>
            </a:r>
            <a:r>
              <a:rPr lang="cs-CZ" sz="2000" b="1" dirty="0" smtClean="0">
                <a:solidFill>
                  <a:srgbClr val="FF0000"/>
                </a:solidFill>
              </a:rPr>
              <a:t>ěsta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k</a:t>
            </a:r>
            <a:r>
              <a:rPr lang="cs-CZ" sz="2000" b="1" dirty="0" smtClean="0">
                <a:solidFill>
                  <a:srgbClr val="FF0000"/>
                </a:solidFill>
              </a:rPr>
              <a:t>větinu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m</a:t>
            </a:r>
            <a:r>
              <a:rPr lang="cs-CZ" sz="2000" b="1" dirty="0" smtClean="0">
                <a:solidFill>
                  <a:srgbClr val="FF0000"/>
                </a:solidFill>
              </a:rPr>
              <a:t>aminka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d</a:t>
            </a:r>
            <a:r>
              <a:rPr lang="cs-CZ" sz="2000" b="1" dirty="0" smtClean="0">
                <a:solidFill>
                  <a:srgbClr val="FF0000"/>
                </a:solidFill>
              </a:rPr>
              <a:t>en</a:t>
            </a:r>
          </a:p>
          <a:p>
            <a:r>
              <a:rPr lang="cs-CZ" sz="2000" b="1" dirty="0">
                <a:solidFill>
                  <a:srgbClr val="FF0000"/>
                </a:solidFill>
              </a:rPr>
              <a:t>o</a:t>
            </a:r>
            <a:r>
              <a:rPr lang="cs-CZ" sz="2000" b="1" dirty="0" smtClean="0">
                <a:solidFill>
                  <a:srgbClr val="FF0000"/>
                </a:solidFill>
              </a:rPr>
              <a:t> květinu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tatínek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872" y="3645024"/>
            <a:ext cx="16482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na maminku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květinu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45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5703" y="548680"/>
            <a:ext cx="5056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U vypsaných podstatných jmen urči pád: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331476"/>
            <a:ext cx="3789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plotu </a:t>
            </a:r>
            <a:r>
              <a:rPr lang="cs-CZ" dirty="0" smtClean="0"/>
              <a:t>– kolem koho, čeho ?  </a:t>
            </a:r>
            <a:r>
              <a:rPr lang="cs-CZ" dirty="0" smtClean="0">
                <a:solidFill>
                  <a:srgbClr val="FF0000"/>
                </a:solidFill>
              </a:rPr>
              <a:t>2. 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700808"/>
            <a:ext cx="2963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květina </a:t>
            </a:r>
            <a:r>
              <a:rPr lang="cs-CZ" dirty="0" smtClean="0"/>
              <a:t>– kdo, co ? </a:t>
            </a:r>
            <a:r>
              <a:rPr lang="cs-CZ" dirty="0" smtClean="0">
                <a:solidFill>
                  <a:srgbClr val="FF0000"/>
                </a:solidFill>
              </a:rPr>
              <a:t>1. pád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070140"/>
            <a:ext cx="2963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lidé </a:t>
            </a:r>
            <a:r>
              <a:rPr lang="cs-CZ" dirty="0" smtClean="0"/>
              <a:t>– kdo, co ?  1. pád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2452246"/>
            <a:ext cx="3405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z města </a:t>
            </a:r>
            <a:r>
              <a:rPr lang="cs-CZ" dirty="0" smtClean="0"/>
              <a:t>– z koho, čeho  </a:t>
            </a:r>
            <a:r>
              <a:rPr lang="cs-CZ" dirty="0" smtClean="0">
                <a:solidFill>
                  <a:srgbClr val="FF0000"/>
                </a:solidFill>
              </a:rPr>
              <a:t>2. 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6369" y="2821578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 smtClean="0">
                <a:solidFill>
                  <a:srgbClr val="FF0000"/>
                </a:solidFill>
              </a:rPr>
              <a:t>větinu</a:t>
            </a:r>
            <a:r>
              <a:rPr lang="cs-CZ" dirty="0" smtClean="0"/>
              <a:t> – koho, co ? </a:t>
            </a:r>
            <a:r>
              <a:rPr lang="cs-CZ" dirty="0" smtClean="0">
                <a:solidFill>
                  <a:srgbClr val="FF0000"/>
                </a:solidFill>
              </a:rPr>
              <a:t>4.pád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3" y="3260273"/>
            <a:ext cx="3000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maminka</a:t>
            </a:r>
            <a:r>
              <a:rPr lang="cs-CZ" dirty="0" smtClean="0"/>
              <a:t> – kdo, co? </a:t>
            </a:r>
            <a:r>
              <a:rPr lang="cs-CZ" dirty="0" smtClean="0">
                <a:solidFill>
                  <a:srgbClr val="FF0000"/>
                </a:solidFill>
              </a:rPr>
              <a:t>1. 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3661" y="3629605"/>
            <a:ext cx="24785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den-</a:t>
            </a:r>
            <a:r>
              <a:rPr lang="cs-CZ" dirty="0" smtClean="0"/>
              <a:t> koho, co?  </a:t>
            </a:r>
            <a:r>
              <a:rPr lang="cs-CZ" dirty="0" smtClean="0">
                <a:solidFill>
                  <a:srgbClr val="FF0000"/>
                </a:solidFill>
              </a:rPr>
              <a:t>4. 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3661" y="4002426"/>
            <a:ext cx="3180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 smtClean="0">
                <a:solidFill>
                  <a:srgbClr val="FF0000"/>
                </a:solidFill>
              </a:rPr>
              <a:t> květinu </a:t>
            </a:r>
            <a:r>
              <a:rPr lang="cs-CZ" dirty="0" smtClean="0"/>
              <a:t>– o koho, co? </a:t>
            </a:r>
            <a:r>
              <a:rPr lang="cs-CZ" dirty="0" smtClean="0">
                <a:solidFill>
                  <a:srgbClr val="FF0000"/>
                </a:solidFill>
              </a:rPr>
              <a:t>4.pád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6369" y="4391944"/>
            <a:ext cx="2835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t</a:t>
            </a:r>
            <a:r>
              <a:rPr lang="cs-CZ" dirty="0" smtClean="0">
                <a:solidFill>
                  <a:srgbClr val="FF0000"/>
                </a:solidFill>
              </a:rPr>
              <a:t>atínek </a:t>
            </a:r>
            <a:r>
              <a:rPr lang="cs-CZ" dirty="0" smtClean="0"/>
              <a:t>– kdo, co? </a:t>
            </a:r>
            <a:r>
              <a:rPr lang="cs-CZ" dirty="0" smtClean="0">
                <a:solidFill>
                  <a:srgbClr val="FF0000"/>
                </a:solidFill>
              </a:rPr>
              <a:t>1. 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3661" y="4761276"/>
            <a:ext cx="3743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na maminku </a:t>
            </a:r>
            <a:r>
              <a:rPr lang="cs-CZ" dirty="0" smtClean="0"/>
              <a:t>– na koho, co ?  </a:t>
            </a:r>
            <a:r>
              <a:rPr lang="cs-CZ" dirty="0" smtClean="0">
                <a:solidFill>
                  <a:srgbClr val="FF0000"/>
                </a:solidFill>
              </a:rPr>
              <a:t>4.pád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5703" y="5130608"/>
            <a:ext cx="3182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 smtClean="0">
                <a:solidFill>
                  <a:srgbClr val="FF0000"/>
                </a:solidFill>
              </a:rPr>
              <a:t>větinu</a:t>
            </a:r>
            <a:r>
              <a:rPr lang="cs-CZ" dirty="0" smtClean="0"/>
              <a:t> – na koho, co? </a:t>
            </a:r>
            <a:r>
              <a:rPr lang="cs-CZ" dirty="0" smtClean="0">
                <a:solidFill>
                  <a:srgbClr val="FF0000"/>
                </a:solidFill>
              </a:rPr>
              <a:t>4. pád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72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5818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Zvládneš dát podstatné jméno do správného tvaru?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484784"/>
            <a:ext cx="64087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tuleň           2.pád, č. množné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>
                <a:solidFill>
                  <a:srgbClr val="FF0000"/>
                </a:solidFill>
              </a:rPr>
              <a:t>vetr           4. pád, č. jednotné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l</a:t>
            </a:r>
            <a:r>
              <a:rPr lang="cs-CZ" dirty="0" smtClean="0">
                <a:solidFill>
                  <a:srgbClr val="FF0000"/>
                </a:solidFill>
              </a:rPr>
              <a:t>ípa             7. pád, č. množné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 smtClean="0">
                <a:solidFill>
                  <a:srgbClr val="FF0000"/>
                </a:solidFill>
              </a:rPr>
              <a:t>líč             3. pád, č. jednotné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oře           5. pád, č. množné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n</a:t>
            </a:r>
            <a:r>
              <a:rPr lang="cs-CZ" dirty="0" smtClean="0">
                <a:solidFill>
                  <a:srgbClr val="FF0000"/>
                </a:solidFill>
              </a:rPr>
              <a:t>ůžky          2. pád, č. jednotné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l</a:t>
            </a:r>
            <a:r>
              <a:rPr lang="cs-CZ" dirty="0" smtClean="0">
                <a:solidFill>
                  <a:srgbClr val="FF0000"/>
                </a:solidFill>
              </a:rPr>
              <a:t>epidlo        1. pád, č. jednotné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íček          6. pád, č. množné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</a:rPr>
              <a:t>abička       3. pád, č. jednotné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54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620688"/>
            <a:ext cx="3659976" cy="587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70C0"/>
                </a:solidFill>
              </a:rPr>
              <a:t>b</a:t>
            </a:r>
            <a:r>
              <a:rPr lang="cs-CZ" sz="2000" b="1" dirty="0" smtClean="0">
                <a:solidFill>
                  <a:srgbClr val="0070C0"/>
                </a:solidFill>
              </a:rPr>
              <a:t>ez koho, čeho ?  bez tuleňů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vidím koho, co ?  svetr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s kým, s čím ? s lípami</a:t>
            </a:r>
            <a:endParaRPr lang="cs-CZ" sz="2000" b="1" dirty="0">
              <a:solidFill>
                <a:srgbClr val="0070C0"/>
              </a:solidFill>
            </a:endParaRP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komu, čemu ? klíči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oslovujeme, voláme  moře?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bez koho, čeho? bez nůžek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kdo, co? Lepidlo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o kom, o čem? o míčcích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komu, čemu? babičce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976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04664"/>
            <a:ext cx="763284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Použité zdroje 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Program Microsoft Office 2010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54259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170</TotalTime>
  <Words>1032</Words>
  <Application>Microsoft Office PowerPoint</Application>
  <PresentationFormat>Předvádění na obrazovce (4:3)</PresentationFormat>
  <Paragraphs>224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Aerodynamika</vt:lpstr>
      <vt:lpstr>Prezentace aplikace PowerPoint</vt:lpstr>
      <vt:lpstr>Prezentace aplikace PowerPoint</vt:lpstr>
      <vt:lpstr>Prezentace aplikace PowerPoint</vt:lpstr>
      <vt:lpstr>Pády podstatných 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Pády podstatných jmen</dc:title>
  <dc:creator>Simča</dc:creator>
  <cp:lastModifiedBy>Simča</cp:lastModifiedBy>
  <cp:revision>26</cp:revision>
  <dcterms:created xsi:type="dcterms:W3CDTF">2012-01-17T16:00:42Z</dcterms:created>
  <dcterms:modified xsi:type="dcterms:W3CDTF">2012-02-28T16:15:49Z</dcterms:modified>
</cp:coreProperties>
</file>