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70" r:id="rId4"/>
    <p:sldId id="256" r:id="rId5"/>
    <p:sldId id="267" r:id="rId6"/>
    <p:sldId id="257" r:id="rId7"/>
    <p:sldId id="258" r:id="rId8"/>
    <p:sldId id="259" r:id="rId9"/>
    <p:sldId id="260" r:id="rId10"/>
    <p:sldId id="261" r:id="rId11"/>
    <p:sldId id="262" r:id="rId12"/>
    <p:sldId id="264" r:id="rId13"/>
    <p:sldId id="265" r:id="rId14"/>
    <p:sldId id="263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33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20E-A5CC-4FDD-8CB6-F0285F39F975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948C5B9-53DE-4A31-A885-2C176FAB8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20E-A5CC-4FDD-8CB6-F0285F39F975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948C5B9-53DE-4A31-A885-2C176FAB8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20E-A5CC-4FDD-8CB6-F0285F39F975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8C5B9-53DE-4A31-A885-2C176FAB86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20E-A5CC-4FDD-8CB6-F0285F39F975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8C5B9-53DE-4A31-A885-2C176FAB8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20E-A5CC-4FDD-8CB6-F0285F39F975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948C5B9-53DE-4A31-A885-2C176FAB862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20E-A5CC-4FDD-8CB6-F0285F39F975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8C5B9-53DE-4A31-A885-2C176FAB8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20E-A5CC-4FDD-8CB6-F0285F39F975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8C5B9-53DE-4A31-A885-2C176FAB8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20E-A5CC-4FDD-8CB6-F0285F39F975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8C5B9-53DE-4A31-A885-2C176FAB8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20E-A5CC-4FDD-8CB6-F0285F39F975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8C5B9-53DE-4A31-A885-2C176FAB862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20E-A5CC-4FDD-8CB6-F0285F39F975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8C5B9-53DE-4A31-A885-2C176FAB8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20E-A5CC-4FDD-8CB6-F0285F39F975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8C5B9-53DE-4A31-A885-2C176FAB8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DD1B20E-A5CC-4FDD-8CB6-F0285F39F975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948C5B9-53DE-4A31-A885-2C176FAB862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e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2696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5901618"/>
              </p:ext>
            </p:extLst>
          </p:nvPr>
        </p:nvGraphicFramePr>
        <p:xfrm>
          <a:off x="557162" y="2492896"/>
          <a:ext cx="8136904" cy="3900404"/>
        </p:xfrm>
        <a:graphic>
          <a:graphicData uri="http://schemas.openxmlformats.org/drawingml/2006/table">
            <a:tbl>
              <a:tblPr firstRow="1" firstCol="1" bandRow="1"/>
              <a:tblGrid>
                <a:gridCol w="2009939"/>
                <a:gridCol w="6126965"/>
              </a:tblGrid>
              <a:tr h="48710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VY_32_INOVACE_308_ SLOVA_SOUZNAČNÁ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538183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Charakteristika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slov souznačných, příklady, řazení a nahrazování slov souznačných, vybírání  slov souznačných z nabídky slov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81054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1839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9273023"/>
              </p:ext>
            </p:extLst>
          </p:nvPr>
        </p:nvGraphicFramePr>
        <p:xfrm>
          <a:off x="611560" y="620688"/>
          <a:ext cx="7920880" cy="5047488"/>
        </p:xfrm>
        <a:graphic>
          <a:graphicData uri="http://schemas.openxmlformats.org/drawingml/2006/table">
            <a:tbl>
              <a:tblPr firstRow="1" firstCol="1" bandRow="1"/>
              <a:tblGrid>
                <a:gridCol w="1956578"/>
                <a:gridCol w="5964302"/>
              </a:tblGrid>
              <a:tr h="367240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procvičování slov souznačných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předmětu Český jazyk a literatura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6 si žáci připomínají význam slov souznačných.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 obrázkům říkají slova souznačná v listě 7. Zpětnou kontrolu mají v listě následujícím.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Řadí přeházená slova  souznačná  k správnému slovu v listě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9 se zpětnou kontrolou v 10.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List 11 je zaměřen na nahrazení slov souznačných jiným slovem ve větách. Odpovědi jsou ukryty a ukáží se po správném zodpovězení v listě 12.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vybírá z trojice slov slovo, které nepatří mezi slova souznačná. ( list 13 ) Opět se zpětnou kontrolou na straně následující.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26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7272808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Datum vytvoření </a:t>
            </a:r>
            <a:r>
              <a:rPr lang="cs-CZ" smtClean="0"/>
              <a:t>: 11.01.2012</a:t>
            </a:r>
            <a:endParaRPr lang="cs-CZ" dirty="0" smtClean="0"/>
          </a:p>
          <a:p>
            <a:pPr lvl="0">
              <a:lnSpc>
                <a:spcPct val="115000"/>
              </a:lnSpc>
            </a:pPr>
            <a:endParaRPr lang="cs-CZ" b="1" dirty="0" smtClean="0"/>
          </a:p>
          <a:p>
            <a:pPr lvl="0">
              <a:lnSpc>
                <a:spcPct val="115000"/>
              </a:lnSpc>
            </a:pPr>
            <a:r>
              <a:rPr lang="cs-CZ" b="1" dirty="0" smtClean="0"/>
              <a:t>Klíčová slova </a:t>
            </a:r>
            <a:r>
              <a:rPr lang="cs-CZ" dirty="0" smtClean="0"/>
              <a:t>: věta, slovo, slova souznačná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9263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8000" b="1" dirty="0" smtClean="0">
                <a:solidFill>
                  <a:schemeClr val="accent6">
                    <a:lumMod val="75000"/>
                  </a:schemeClr>
                </a:solidFill>
              </a:rPr>
              <a:t>Slova  souznačná </a:t>
            </a:r>
            <a:endParaRPr lang="cs-CZ" sz="8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268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48883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Charakteristika slov souznačných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Příklady slov souznačných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Řazení a nahrazování slov souznačných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Vybírání z nabídky slov slova souznačná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3200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820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368506"/>
            <a:ext cx="8568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Slova souznačná </a:t>
            </a:r>
            <a:r>
              <a:rPr lang="cs-CZ" sz="3200" dirty="0" smtClean="0"/>
              <a:t>jsou slova stejného nebo </a:t>
            </a:r>
          </a:p>
          <a:p>
            <a:r>
              <a:rPr lang="cs-CZ" sz="3200" dirty="0" smtClean="0"/>
              <a:t>podobného významu.            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2816"/>
            <a:ext cx="2592288" cy="260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494116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kolo - bicykl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358172"/>
            <a:ext cx="1944216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07904" y="5805264"/>
            <a:ext cx="2312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miminko- děťátko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96931"/>
            <a:ext cx="1886413" cy="2524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88224" y="4221088"/>
            <a:ext cx="202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kluk - chlapec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6870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Simča.MILOSLAV-68ADF8\Local Settings\Temporary Internet Files\Content.IE5\LQKHCNGV\MC90044173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2160240" cy="231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548680"/>
            <a:ext cx="4461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Říkej  k obrázků slova souznačná :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618" y="1188367"/>
            <a:ext cx="2133972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378904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dům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378904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jídlo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378904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taška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797152"/>
            <a:ext cx="2620888" cy="1498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84562" y="5733256"/>
            <a:ext cx="1515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hřeben</a:t>
            </a:r>
            <a:endParaRPr lang="cs-CZ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6314" y="1503521"/>
            <a:ext cx="3198084" cy="2072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9156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476672"/>
            <a:ext cx="1584176" cy="1733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878661"/>
            <a:ext cx="3240360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40108" y="1450079"/>
            <a:ext cx="1987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ům, barák,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76096" y="2703181"/>
            <a:ext cx="3124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jídlo, potrava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515719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29" y="2903173"/>
            <a:ext cx="3200400" cy="207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31641" y="5341857"/>
            <a:ext cx="32403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taška, brašna</a:t>
            </a:r>
            <a:endParaRPr lang="cs-CZ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9730" y="3405315"/>
            <a:ext cx="2620963" cy="1500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76096" y="5526523"/>
            <a:ext cx="341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hřeben, kartáč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3944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9552" y="2564904"/>
            <a:ext cx="2715840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369530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Neposedná víla přeházela slova souznačná.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Napravíš to ?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200527"/>
            <a:ext cx="4866176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orko            vozovka  </a:t>
            </a:r>
          </a:p>
          <a:p>
            <a:endParaRPr lang="cs-CZ" sz="2400" dirty="0" smtClean="0"/>
          </a:p>
          <a:p>
            <a:r>
              <a:rPr lang="cs-CZ" sz="2400" dirty="0"/>
              <a:t>h</a:t>
            </a:r>
            <a:r>
              <a:rPr lang="cs-CZ" sz="2400" dirty="0" smtClean="0"/>
              <a:t>olka             lano, špagát</a:t>
            </a:r>
          </a:p>
          <a:p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rovaz            živočich</a:t>
            </a:r>
          </a:p>
          <a:p>
            <a:endParaRPr lang="cs-CZ" sz="2400" dirty="0" smtClean="0"/>
          </a:p>
          <a:p>
            <a:r>
              <a:rPr lang="cs-CZ" sz="2400" dirty="0"/>
              <a:t>o</a:t>
            </a:r>
            <a:r>
              <a:rPr lang="cs-CZ" sz="2400" dirty="0" smtClean="0"/>
              <a:t>dvážný         kouř</a:t>
            </a:r>
          </a:p>
          <a:p>
            <a:endParaRPr lang="cs-CZ" sz="2400" dirty="0" smtClean="0"/>
          </a:p>
          <a:p>
            <a:r>
              <a:rPr lang="cs-CZ" sz="2400" dirty="0"/>
              <a:t>c</a:t>
            </a:r>
            <a:r>
              <a:rPr lang="cs-CZ" sz="2400" dirty="0" smtClean="0"/>
              <a:t>esta              dívka</a:t>
            </a:r>
          </a:p>
          <a:p>
            <a:endParaRPr lang="cs-CZ" sz="2400" dirty="0" smtClean="0"/>
          </a:p>
          <a:p>
            <a:r>
              <a:rPr lang="cs-CZ" sz="2400" dirty="0"/>
              <a:t>z</a:t>
            </a:r>
            <a:r>
              <a:rPr lang="cs-CZ" sz="2400" dirty="0" smtClean="0"/>
              <a:t>víře                teplo</a:t>
            </a:r>
          </a:p>
          <a:p>
            <a:endParaRPr lang="cs-CZ" sz="2400" dirty="0" smtClean="0"/>
          </a:p>
          <a:p>
            <a:r>
              <a:rPr lang="cs-CZ" sz="2400" dirty="0"/>
              <a:t>d</a:t>
            </a:r>
            <a:r>
              <a:rPr lang="cs-CZ" sz="2400" dirty="0" smtClean="0"/>
              <a:t>ým                statečný</a:t>
            </a:r>
          </a:p>
          <a:p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2792242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KONTROLA :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00461"/>
            <a:ext cx="540060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horko                   teplo</a:t>
            </a:r>
          </a:p>
          <a:p>
            <a:endParaRPr lang="cs-CZ" sz="2400" dirty="0" smtClean="0"/>
          </a:p>
          <a:p>
            <a:r>
              <a:rPr lang="cs-CZ" sz="2400" dirty="0"/>
              <a:t>h</a:t>
            </a:r>
            <a:r>
              <a:rPr lang="cs-CZ" sz="2400" dirty="0" smtClean="0"/>
              <a:t>olka                   dívka</a:t>
            </a:r>
          </a:p>
          <a:p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rovaz                  lano, špagát</a:t>
            </a:r>
          </a:p>
          <a:p>
            <a:endParaRPr lang="cs-CZ" sz="2400" dirty="0" smtClean="0"/>
          </a:p>
          <a:p>
            <a:r>
              <a:rPr lang="cs-CZ" sz="2400" dirty="0" smtClean="0"/>
              <a:t>odvážný               statečný</a:t>
            </a:r>
          </a:p>
          <a:p>
            <a:endParaRPr lang="cs-CZ" sz="2400" dirty="0" smtClean="0"/>
          </a:p>
          <a:p>
            <a:r>
              <a:rPr lang="cs-CZ" sz="2400" dirty="0"/>
              <a:t>c</a:t>
            </a:r>
            <a:r>
              <a:rPr lang="cs-CZ" sz="2400" dirty="0" smtClean="0"/>
              <a:t>esta                    vozovka</a:t>
            </a:r>
          </a:p>
          <a:p>
            <a:endParaRPr lang="cs-CZ" sz="2400" dirty="0" smtClean="0"/>
          </a:p>
          <a:p>
            <a:r>
              <a:rPr lang="cs-CZ" sz="2400" dirty="0"/>
              <a:t>z</a:t>
            </a:r>
            <a:r>
              <a:rPr lang="cs-CZ" sz="2400" dirty="0" smtClean="0"/>
              <a:t>víře                     živočich</a:t>
            </a:r>
          </a:p>
          <a:p>
            <a:endParaRPr lang="cs-CZ" sz="2400" dirty="0" smtClean="0"/>
          </a:p>
          <a:p>
            <a:r>
              <a:rPr lang="cs-CZ" sz="2400" dirty="0"/>
              <a:t>d</a:t>
            </a:r>
            <a:r>
              <a:rPr lang="cs-CZ" sz="2400" dirty="0" smtClean="0"/>
              <a:t>ým                      kouř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360" y="2636912"/>
            <a:ext cx="2713037" cy="367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395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94839"/>
            <a:ext cx="7234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Nahraď vyznačená slova ve větách slovy souznačnými: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09935"/>
            <a:ext cx="78935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Na zahradě bylo velké </a:t>
            </a:r>
            <a:r>
              <a:rPr lang="cs-CZ" sz="2400" dirty="0" smtClean="0">
                <a:solidFill>
                  <a:srgbClr val="FF0000"/>
                </a:solidFill>
              </a:rPr>
              <a:t>horko</a:t>
            </a:r>
            <a:r>
              <a:rPr lang="cs-CZ" sz="2400" dirty="0" smtClean="0"/>
              <a:t>, všichni se schovávali do stínu.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772816"/>
            <a:ext cx="76219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Tomáš  </a:t>
            </a:r>
            <a:r>
              <a:rPr lang="cs-CZ" sz="2400" dirty="0" smtClean="0">
                <a:solidFill>
                  <a:srgbClr val="FF0000"/>
                </a:solidFill>
              </a:rPr>
              <a:t>chvátal </a:t>
            </a:r>
            <a:r>
              <a:rPr lang="cs-CZ" sz="2400" dirty="0" smtClean="0"/>
              <a:t>s domácím úkolem, protože chtěl jít ven.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2852936"/>
            <a:ext cx="9109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Maminka byla </a:t>
            </a:r>
            <a:r>
              <a:rPr lang="cs-CZ" sz="2400" dirty="0" smtClean="0">
                <a:solidFill>
                  <a:srgbClr val="FF0000"/>
                </a:solidFill>
              </a:rPr>
              <a:t>pořádně nahněvaná</a:t>
            </a:r>
            <a:r>
              <a:rPr lang="cs-CZ" sz="2400" dirty="0" smtClean="0"/>
              <a:t>, protože jsem si neuklidil pokoj.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717032"/>
            <a:ext cx="63770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Koupil jsem si </a:t>
            </a:r>
            <a:r>
              <a:rPr lang="cs-CZ" sz="2400" dirty="0" smtClean="0">
                <a:solidFill>
                  <a:srgbClr val="FF0000"/>
                </a:solidFill>
              </a:rPr>
              <a:t>obrovský </a:t>
            </a:r>
            <a:r>
              <a:rPr lang="cs-CZ" sz="2400" dirty="0" smtClean="0"/>
              <a:t>dort, protože byl krásný.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4581128"/>
            <a:ext cx="7206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Přečetl jsem si článek, ale vůbec jsem ho </a:t>
            </a:r>
            <a:r>
              <a:rPr lang="cs-CZ" sz="2400" dirty="0" smtClean="0">
                <a:solidFill>
                  <a:srgbClr val="FF0000"/>
                </a:solidFill>
              </a:rPr>
              <a:t>nechápal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5445224"/>
            <a:ext cx="62175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Mám </a:t>
            </a:r>
            <a:r>
              <a:rPr lang="cs-CZ" sz="2400" dirty="0" smtClean="0">
                <a:solidFill>
                  <a:srgbClr val="FF0000"/>
                </a:solidFill>
              </a:rPr>
              <a:t>velikou</a:t>
            </a:r>
            <a:r>
              <a:rPr lang="cs-CZ" sz="2400" dirty="0" smtClean="0"/>
              <a:t> sílu, protože zdravě jím a cvičím.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43372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5170" y="792643"/>
            <a:ext cx="85653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Tomáš  </a:t>
            </a:r>
            <a:r>
              <a:rPr lang="cs-CZ" sz="2400" dirty="0" smtClean="0">
                <a:solidFill>
                  <a:srgbClr val="FF0000"/>
                </a:solidFill>
              </a:rPr>
              <a:t>chvátal </a:t>
            </a:r>
            <a:r>
              <a:rPr lang="cs-CZ" sz="2400" dirty="0" smtClean="0"/>
              <a:t>s domácím úkolem, protože chtěl jít ven.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2256" y="1255268"/>
            <a:ext cx="4509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hvátal – spěchal, pospíchal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170" y="1624600"/>
            <a:ext cx="85653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Na zahradě bylo velké </a:t>
            </a:r>
            <a:r>
              <a:rPr lang="cs-CZ" sz="2400" dirty="0">
                <a:solidFill>
                  <a:srgbClr val="FF0000"/>
                </a:solidFill>
              </a:rPr>
              <a:t>horko</a:t>
            </a:r>
            <a:r>
              <a:rPr lang="cs-CZ" sz="2400" dirty="0">
                <a:solidFill>
                  <a:prstClr val="black"/>
                </a:solidFill>
              </a:rPr>
              <a:t>, všichni se schovávali do stínu.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6143" y="2086265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h</a:t>
            </a:r>
            <a:r>
              <a:rPr lang="cs-CZ" dirty="0" smtClean="0">
                <a:solidFill>
                  <a:srgbClr val="FF0000"/>
                </a:solidFill>
              </a:rPr>
              <a:t>orko – teplo, vedro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142" y="2519821"/>
            <a:ext cx="8821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Maminka byla </a:t>
            </a:r>
            <a:r>
              <a:rPr lang="cs-CZ" sz="2400" dirty="0">
                <a:solidFill>
                  <a:srgbClr val="FF0000"/>
                </a:solidFill>
              </a:rPr>
              <a:t>pořádně nahněvaná</a:t>
            </a:r>
            <a:r>
              <a:rPr lang="cs-CZ" sz="2400" dirty="0">
                <a:solidFill>
                  <a:prstClr val="black"/>
                </a:solidFill>
              </a:rPr>
              <a:t>, protože jsem si neuklidil pokoj.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68537" y="3000689"/>
            <a:ext cx="56129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ořádně – moc, hodně</a:t>
            </a:r>
          </a:p>
          <a:p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ahněvaná – rozzlobená, naštvaná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3002" y="3647020"/>
            <a:ext cx="7303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Koupil jsem si </a:t>
            </a:r>
            <a:r>
              <a:rPr lang="cs-CZ" sz="2400" dirty="0">
                <a:solidFill>
                  <a:srgbClr val="FF0000"/>
                </a:solidFill>
              </a:rPr>
              <a:t>obrovský </a:t>
            </a:r>
            <a:r>
              <a:rPr lang="cs-CZ" sz="2400" dirty="0">
                <a:solidFill>
                  <a:prstClr val="black"/>
                </a:solidFill>
              </a:rPr>
              <a:t>dort, protože byl krásný.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07141" y="4060318"/>
            <a:ext cx="4016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brovský – velký, ohromný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4478" y="4429650"/>
            <a:ext cx="79799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Přečetl jsem </a:t>
            </a:r>
            <a:r>
              <a:rPr lang="cs-CZ" sz="2400" dirty="0" smtClean="0">
                <a:solidFill>
                  <a:prstClr val="black"/>
                </a:solidFill>
              </a:rPr>
              <a:t>si </a:t>
            </a:r>
            <a:r>
              <a:rPr lang="cs-CZ" sz="2400" dirty="0">
                <a:solidFill>
                  <a:prstClr val="black"/>
                </a:solidFill>
              </a:rPr>
              <a:t>článek, ale vůbec jsem ho </a:t>
            </a:r>
            <a:r>
              <a:rPr lang="cs-CZ" sz="2400" dirty="0">
                <a:solidFill>
                  <a:srgbClr val="FF0000"/>
                </a:solidFill>
              </a:rPr>
              <a:t>nechápal</a:t>
            </a:r>
            <a:r>
              <a:rPr lang="cs-CZ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42256" y="4891315"/>
            <a:ext cx="38045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echápal – nerozuměl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7829" y="5316104"/>
            <a:ext cx="60784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Mám </a:t>
            </a:r>
            <a:r>
              <a:rPr lang="cs-CZ" sz="2400" dirty="0">
                <a:solidFill>
                  <a:srgbClr val="FF0000"/>
                </a:solidFill>
              </a:rPr>
              <a:t>velikou</a:t>
            </a:r>
            <a:r>
              <a:rPr lang="cs-CZ" sz="2400" dirty="0">
                <a:solidFill>
                  <a:prstClr val="black"/>
                </a:solidFill>
              </a:rPr>
              <a:t> sílu, protože zdravě jím a cvičím.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42256" y="5877272"/>
            <a:ext cx="2605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 velikou </a:t>
            </a:r>
            <a:r>
              <a:rPr lang="cs-CZ" dirty="0">
                <a:solidFill>
                  <a:srgbClr val="FF0000"/>
                </a:solidFill>
              </a:rPr>
              <a:t>- obrovskou</a:t>
            </a:r>
          </a:p>
        </p:txBody>
      </p:sp>
    </p:spTree>
    <p:extLst>
      <p:ext uri="{BB962C8B-B14F-4D97-AF65-F5344CB8AC3E}">
        <p14:creationId xmlns:p14="http://schemas.microsoft.com/office/powerpoint/2010/main" val="315709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340768"/>
            <a:ext cx="23988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0110" y="292586"/>
            <a:ext cx="87343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Vyber slovo z nabídky slov, které nepatří mezi slova souznačná :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1896" y="1237591"/>
            <a:ext cx="489654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h</a:t>
            </a:r>
            <a:r>
              <a:rPr lang="cs-CZ" sz="2400" b="1" dirty="0" smtClean="0"/>
              <a:t>orko – vedro – těžko</a:t>
            </a:r>
          </a:p>
          <a:p>
            <a:endParaRPr lang="cs-CZ" sz="2400" b="1" dirty="0"/>
          </a:p>
          <a:p>
            <a:r>
              <a:rPr lang="cs-CZ" sz="2400" b="1" dirty="0"/>
              <a:t>t</a:t>
            </a:r>
            <a:r>
              <a:rPr lang="cs-CZ" sz="2400" b="1" dirty="0" smtClean="0"/>
              <a:t>aška- kabelka – brašna</a:t>
            </a:r>
          </a:p>
          <a:p>
            <a:endParaRPr lang="cs-CZ" sz="2400" b="1" dirty="0"/>
          </a:p>
          <a:p>
            <a:r>
              <a:rPr lang="cs-CZ" sz="2400" b="1" dirty="0" smtClean="0"/>
              <a:t>talířek – hrneček- šálek</a:t>
            </a:r>
          </a:p>
          <a:p>
            <a:endParaRPr lang="cs-CZ" sz="2400" b="1" dirty="0"/>
          </a:p>
          <a:p>
            <a:r>
              <a:rPr lang="cs-CZ" sz="2400" b="1" dirty="0"/>
              <a:t>p</a:t>
            </a:r>
            <a:r>
              <a:rPr lang="cs-CZ" sz="2400" b="1" dirty="0" smtClean="0"/>
              <a:t>es-  kočka – hafan</a:t>
            </a:r>
          </a:p>
          <a:p>
            <a:endParaRPr lang="cs-CZ" sz="2400" b="1" dirty="0" smtClean="0"/>
          </a:p>
          <a:p>
            <a:r>
              <a:rPr lang="cs-CZ" sz="2400" b="1" dirty="0"/>
              <a:t>h</a:t>
            </a:r>
            <a:r>
              <a:rPr lang="cs-CZ" sz="2400" b="1" dirty="0" smtClean="0"/>
              <a:t>odný – důvěřivý – milý</a:t>
            </a:r>
          </a:p>
          <a:p>
            <a:endParaRPr lang="cs-CZ" sz="2400" b="1" dirty="0"/>
          </a:p>
          <a:p>
            <a:r>
              <a:rPr lang="cs-CZ" sz="2400" b="1" dirty="0"/>
              <a:t>r</a:t>
            </a:r>
            <a:r>
              <a:rPr lang="cs-CZ" sz="2400" b="1" dirty="0" smtClean="0"/>
              <a:t>ychlá – hbitá – pomalá</a:t>
            </a:r>
          </a:p>
          <a:p>
            <a:endParaRPr lang="cs-CZ" sz="2400" b="1" dirty="0"/>
          </a:p>
          <a:p>
            <a:r>
              <a:rPr lang="cs-CZ" sz="2400" b="1" dirty="0"/>
              <a:t>l</a:t>
            </a:r>
            <a:r>
              <a:rPr lang="cs-CZ" sz="2400" b="1" dirty="0" smtClean="0"/>
              <a:t>ouže- déšť - kaluž</a:t>
            </a:r>
            <a:endParaRPr lang="cs-CZ" sz="2400" b="1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492896"/>
            <a:ext cx="2088232" cy="1847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312551"/>
            <a:ext cx="1737375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169" y="4600898"/>
            <a:ext cx="2403841" cy="1530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1183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412776"/>
            <a:ext cx="4032448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horko – vedro – těžko</a:t>
            </a:r>
          </a:p>
          <a:p>
            <a:pPr lvl="0"/>
            <a:endParaRPr lang="cs-CZ" sz="2400" b="1" dirty="0">
              <a:solidFill>
                <a:prstClr val="black"/>
              </a:solidFill>
            </a:endParaRPr>
          </a:p>
          <a:p>
            <a:pPr lvl="0"/>
            <a:r>
              <a:rPr lang="cs-CZ" sz="2400" b="1" dirty="0">
                <a:solidFill>
                  <a:prstClr val="black"/>
                </a:solidFill>
              </a:rPr>
              <a:t>taška- kabelka – brašna</a:t>
            </a:r>
          </a:p>
          <a:p>
            <a:pPr lvl="0"/>
            <a:endParaRPr lang="cs-CZ" sz="2400" b="1" dirty="0">
              <a:solidFill>
                <a:prstClr val="black"/>
              </a:solidFill>
            </a:endParaRPr>
          </a:p>
          <a:p>
            <a:pPr lvl="0"/>
            <a:r>
              <a:rPr lang="cs-CZ" sz="2400" b="1" dirty="0">
                <a:solidFill>
                  <a:prstClr val="black"/>
                </a:solidFill>
              </a:rPr>
              <a:t>talířek – hrneček- šálek</a:t>
            </a:r>
          </a:p>
          <a:p>
            <a:pPr lvl="0"/>
            <a:endParaRPr lang="cs-CZ" sz="2400" b="1" dirty="0">
              <a:solidFill>
                <a:prstClr val="black"/>
              </a:solidFill>
            </a:endParaRPr>
          </a:p>
          <a:p>
            <a:pPr lvl="0"/>
            <a:r>
              <a:rPr lang="cs-CZ" sz="2400" b="1" dirty="0">
                <a:solidFill>
                  <a:prstClr val="black"/>
                </a:solidFill>
              </a:rPr>
              <a:t>pes-  kočka – hafan</a:t>
            </a:r>
          </a:p>
          <a:p>
            <a:pPr lvl="0"/>
            <a:endParaRPr lang="cs-CZ" sz="2400" b="1" dirty="0">
              <a:solidFill>
                <a:prstClr val="black"/>
              </a:solidFill>
            </a:endParaRPr>
          </a:p>
          <a:p>
            <a:pPr lvl="0"/>
            <a:r>
              <a:rPr lang="cs-CZ" sz="2400" b="1" dirty="0">
                <a:solidFill>
                  <a:prstClr val="black"/>
                </a:solidFill>
              </a:rPr>
              <a:t>hodný – důvěřivý – milý</a:t>
            </a:r>
          </a:p>
          <a:p>
            <a:pPr lvl="0"/>
            <a:endParaRPr lang="cs-CZ" sz="2400" b="1" dirty="0">
              <a:solidFill>
                <a:prstClr val="black"/>
              </a:solidFill>
            </a:endParaRPr>
          </a:p>
          <a:p>
            <a:pPr lvl="0"/>
            <a:r>
              <a:rPr lang="cs-CZ" sz="2400" b="1" dirty="0">
                <a:solidFill>
                  <a:prstClr val="black"/>
                </a:solidFill>
              </a:rPr>
              <a:t>rychlá – hbitá – pomalá</a:t>
            </a:r>
          </a:p>
          <a:p>
            <a:pPr lvl="0"/>
            <a:endParaRPr lang="cs-CZ" sz="2400" b="1" dirty="0">
              <a:solidFill>
                <a:prstClr val="black"/>
              </a:solidFill>
            </a:endParaRPr>
          </a:p>
          <a:p>
            <a:pPr lvl="0"/>
            <a:r>
              <a:rPr lang="cs-CZ" sz="2400" b="1" dirty="0">
                <a:solidFill>
                  <a:prstClr val="black"/>
                </a:solidFill>
              </a:rPr>
              <a:t>louže- déšť - kaluž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548680"/>
            <a:ext cx="1785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KONTROLA : 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92083" y="1412775"/>
            <a:ext cx="1856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těžko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78735" y="2132856"/>
            <a:ext cx="13464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kabelka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50294" y="2780928"/>
            <a:ext cx="15162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hrneček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50294" y="3512095"/>
            <a:ext cx="1600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kočka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27965" y="4293096"/>
            <a:ext cx="15202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důvěřivý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78368" y="5000442"/>
            <a:ext cx="13505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pomalá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78735" y="584475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déšť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335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332656"/>
            <a:ext cx="5616624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endParaRPr lang="cs-CZ" sz="2400" dirty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  <a:latin typeface="Trebuchet MS"/>
              </a:rPr>
              <a:t>Program Microsoft Office 2010</a:t>
            </a:r>
          </a:p>
          <a:p>
            <a:pPr lvl="0"/>
            <a:endParaRPr lang="cs-CZ" sz="1600" b="1" dirty="0">
              <a:solidFill>
                <a:prstClr val="black"/>
              </a:solidFill>
              <a:latin typeface="Verdana" pitchFamily="34" charset="0"/>
            </a:endParaRPr>
          </a:p>
          <a:p>
            <a:pPr lvl="0"/>
            <a:endParaRPr lang="cs-CZ" dirty="0">
              <a:solidFill>
                <a:srgbClr val="0070C0"/>
              </a:solidFill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2989201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143</TotalTime>
  <Words>532</Words>
  <Application>Microsoft Office PowerPoint</Application>
  <PresentationFormat>Předvádění na obrazovce (4:3)</PresentationFormat>
  <Paragraphs>141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Prezentace aplikace PowerPoint</vt:lpstr>
      <vt:lpstr>Prezentace aplikace PowerPoint</vt:lpstr>
      <vt:lpstr>      Slova  souznačná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Slova souznačná a protikladná</dc:title>
  <dc:creator>Simča</dc:creator>
  <cp:lastModifiedBy>profesor</cp:lastModifiedBy>
  <cp:revision>18</cp:revision>
  <dcterms:created xsi:type="dcterms:W3CDTF">2012-01-21T09:38:36Z</dcterms:created>
  <dcterms:modified xsi:type="dcterms:W3CDTF">2012-03-20T11:47:04Z</dcterms:modified>
</cp:coreProperties>
</file>