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0" r:id="rId4"/>
    <p:sldId id="256" r:id="rId5"/>
    <p:sldId id="267" r:id="rId6"/>
    <p:sldId id="272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2EAC6F-91FA-489C-9D73-C2C891BB18CF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59858E8-1B2F-4546-9454-566E6B7E28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73" y="387548"/>
            <a:ext cx="4935031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19648"/>
              </p:ext>
            </p:extLst>
          </p:nvPr>
        </p:nvGraphicFramePr>
        <p:xfrm>
          <a:off x="395536" y="2204864"/>
          <a:ext cx="8136904" cy="3900404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48710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VY_32_INOVACE_309_ SLOVA_PROTIKLADNÁ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3818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Charakteristika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slov protikladných, příklady, řazení a nahrazování slov protikladných, vybírání  slov protikladných z nabídky slov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69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2129833"/>
              </p:ext>
            </p:extLst>
          </p:nvPr>
        </p:nvGraphicFramePr>
        <p:xfrm>
          <a:off x="467544" y="548680"/>
          <a:ext cx="7920880" cy="5047488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367240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procvičování slov protikladných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si žáci připomínají význam slov protikladných.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obrázkům říkají slova protikladná v listě 8. Zpětnou kontrolu mají v listě následujícím.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Řadí přeházená slova protikladná k správnému slovu v listě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10 se zpětnou kontrolou v 11.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12 je zaměřen na nahrazení slov protikladných jiným slovem ve větách. Odpovědi jsou ukryty a ukáží se po správném zodpovězení v listě 13 a 14.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vybírá z trojice slov slovo, které nepatří mezi slova protikladná. ( list 15 ) Opět se zpětnou kontrolou na straně následující.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969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764704"/>
            <a:ext cx="5886400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>
                <a:solidFill>
                  <a:prstClr val="black"/>
                </a:solidFill>
                <a:latin typeface="Calibri"/>
              </a:rPr>
              <a:t>: </a:t>
            </a:r>
            <a:r>
              <a:rPr lang="cs-CZ" smtClean="0">
                <a:solidFill>
                  <a:prstClr val="black"/>
                </a:solidFill>
                <a:latin typeface="Calibri"/>
              </a:rPr>
              <a:t>11.01.2012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věta, slovo, slova protikladná </a:t>
            </a:r>
          </a:p>
        </p:txBody>
      </p:sp>
    </p:spTree>
    <p:extLst>
      <p:ext uri="{BB962C8B-B14F-4D97-AF65-F5344CB8AC3E}">
        <p14:creationId xmlns:p14="http://schemas.microsoft.com/office/powerpoint/2010/main" val="132613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/>
            </a:r>
            <a:br>
              <a:rPr lang="cs-CZ" sz="5400" b="1" dirty="0" smtClean="0">
                <a:solidFill>
                  <a:srgbClr val="FF0000"/>
                </a:solidFill>
              </a:rPr>
            </a:br>
            <a:r>
              <a:rPr lang="cs-CZ" sz="5400" b="1" dirty="0">
                <a:solidFill>
                  <a:srgbClr val="FF0000"/>
                </a:solidFill>
              </a:rPr>
              <a:t/>
            </a:r>
            <a:br>
              <a:rPr lang="cs-CZ" sz="5400" b="1" dirty="0">
                <a:solidFill>
                  <a:srgbClr val="FF0000"/>
                </a:solidFill>
              </a:rPr>
            </a:br>
            <a:r>
              <a:rPr lang="cs-CZ" sz="5400" b="1" dirty="0" smtClean="0">
                <a:solidFill>
                  <a:srgbClr val="FF0000"/>
                </a:solidFill>
              </a:rPr>
              <a:t/>
            </a:r>
            <a:br>
              <a:rPr lang="cs-CZ" sz="5400" b="1" dirty="0" smtClean="0">
                <a:solidFill>
                  <a:srgbClr val="FF0000"/>
                </a:solidFill>
              </a:rPr>
            </a:br>
            <a:r>
              <a:rPr lang="cs-CZ" sz="5400" b="1" dirty="0">
                <a:solidFill>
                  <a:srgbClr val="FF0000"/>
                </a:solidFill>
              </a:rPr>
              <a:t/>
            </a:r>
            <a:br>
              <a:rPr lang="cs-CZ" sz="5400" b="1" dirty="0">
                <a:solidFill>
                  <a:srgbClr val="FF0000"/>
                </a:solidFill>
              </a:rPr>
            </a:br>
            <a:r>
              <a:rPr lang="cs-CZ" sz="5400" b="1" dirty="0" smtClean="0">
                <a:solidFill>
                  <a:srgbClr val="FF0000"/>
                </a:solidFill>
              </a:rPr>
              <a:t/>
            </a:r>
            <a:br>
              <a:rPr lang="cs-CZ" sz="5400" b="1" dirty="0" smtClean="0">
                <a:solidFill>
                  <a:srgbClr val="FF0000"/>
                </a:solidFill>
              </a:rPr>
            </a:br>
            <a:r>
              <a:rPr lang="cs-CZ" sz="5400" b="1" dirty="0" smtClean="0">
                <a:solidFill>
                  <a:srgbClr val="FF0000"/>
                </a:solidFill>
              </a:rPr>
              <a:t>    </a:t>
            </a:r>
            <a:br>
              <a:rPr lang="cs-CZ" sz="5400" b="1" dirty="0" smtClean="0">
                <a:solidFill>
                  <a:srgbClr val="FF0000"/>
                </a:solidFill>
              </a:rPr>
            </a:br>
            <a:r>
              <a:rPr lang="cs-CZ" sz="10700" b="1" dirty="0" smtClean="0">
                <a:solidFill>
                  <a:srgbClr val="FF0000"/>
                </a:solidFill>
              </a:rPr>
              <a:t>Slova protikladná</a:t>
            </a:r>
            <a:endParaRPr lang="cs-CZ" sz="107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00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12574" y="1167069"/>
            <a:ext cx="7453259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FF0000"/>
                </a:solidFill>
              </a:rPr>
              <a:t>Charakteristika slov protikladných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FF0000"/>
                </a:solidFill>
              </a:rPr>
              <a:t>Příklady slov protikladných</a:t>
            </a:r>
          </a:p>
          <a:p>
            <a:pPr marL="285750" lvl="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285750" lvl="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FF0000"/>
                </a:solidFill>
              </a:rPr>
              <a:t>Řazení </a:t>
            </a:r>
            <a:r>
              <a:rPr lang="cs-CZ" sz="3200" b="1" dirty="0">
                <a:solidFill>
                  <a:srgbClr val="FF0000"/>
                </a:solidFill>
              </a:rPr>
              <a:t>a nahrazování slov </a:t>
            </a:r>
            <a:r>
              <a:rPr lang="cs-CZ" sz="3200" b="1" dirty="0" smtClean="0">
                <a:solidFill>
                  <a:srgbClr val="FF0000"/>
                </a:solidFill>
              </a:rPr>
              <a:t>protikladných</a:t>
            </a:r>
            <a:endParaRPr lang="cs-CZ" sz="3200" b="1" dirty="0">
              <a:solidFill>
                <a:srgbClr val="FF0000"/>
              </a:solidFill>
            </a:endParaRPr>
          </a:p>
          <a:p>
            <a:pPr marL="285750" lvl="0" indent="-285750">
              <a:buFont typeface="Wingdings" pitchFamily="2" charset="2"/>
              <a:buChar char="ü"/>
            </a:pPr>
            <a:endParaRPr lang="cs-CZ" sz="3200" b="1" dirty="0">
              <a:solidFill>
                <a:srgbClr val="FF0000"/>
              </a:solidFill>
            </a:endParaRPr>
          </a:p>
          <a:p>
            <a:pPr marL="285750" lvl="0" indent="-285750">
              <a:buFont typeface="Wingdings" pitchFamily="2" charset="2"/>
              <a:buChar char="ü"/>
            </a:pPr>
            <a:r>
              <a:rPr lang="cs-CZ" sz="3200" b="1" dirty="0">
                <a:solidFill>
                  <a:srgbClr val="FF0000"/>
                </a:solidFill>
              </a:rPr>
              <a:t>Vybírání z nabídky slov </a:t>
            </a:r>
            <a:r>
              <a:rPr lang="cs-CZ" sz="3200" b="1" dirty="0" smtClean="0">
                <a:solidFill>
                  <a:srgbClr val="FF0000"/>
                </a:solidFill>
              </a:rPr>
              <a:t>slova protikladná</a:t>
            </a:r>
            <a:endParaRPr lang="cs-CZ" sz="3200" b="1" dirty="0">
              <a:solidFill>
                <a:srgbClr val="FF0000"/>
              </a:solidFill>
            </a:endParaRPr>
          </a:p>
          <a:p>
            <a:pPr marL="285750" lvl="0" indent="-285750">
              <a:buFont typeface="Wingdings" pitchFamily="2" charset="2"/>
              <a:buChar char="ü"/>
            </a:pPr>
            <a:endParaRPr lang="cs-CZ" sz="3200" b="1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7359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132856"/>
            <a:ext cx="8665024" cy="11098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</a:t>
            </a:r>
            <a:r>
              <a:rPr lang="cs-CZ" sz="4400" dirty="0" smtClean="0">
                <a:solidFill>
                  <a:srgbClr val="FF0000"/>
                </a:solidFill>
              </a:rPr>
              <a:t>Slova protikladná jsou slova</a:t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sz="4400" dirty="0">
                <a:solidFill>
                  <a:srgbClr val="FF0000"/>
                </a:solidFill>
              </a:rPr>
              <a:t/>
            </a:r>
            <a:br>
              <a:rPr lang="cs-CZ" sz="4400" dirty="0">
                <a:solidFill>
                  <a:srgbClr val="FF0000"/>
                </a:solidFill>
              </a:rPr>
            </a:br>
            <a:r>
              <a:rPr lang="cs-CZ" sz="4400" dirty="0" smtClean="0">
                <a:solidFill>
                  <a:srgbClr val="FF0000"/>
                </a:solidFill>
              </a:rPr>
              <a:t>             opačného významu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928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752" y="692696"/>
            <a:ext cx="2254480" cy="1870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2664296" cy="3097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09120"/>
            <a:ext cx="1872208" cy="1848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622" y="3789040"/>
            <a:ext cx="2304256" cy="2146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3709654"/>
            <a:ext cx="98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velká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28529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malá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543315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62373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starý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09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9152" y="572342"/>
            <a:ext cx="7875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Říkej k obrázkům slova protikladná 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98872"/>
            <a:ext cx="1669827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474" y="869324"/>
            <a:ext cx="2430934" cy="237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4009554"/>
            <a:ext cx="1857681" cy="1958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788" y="1151840"/>
            <a:ext cx="2304256" cy="2019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89040"/>
            <a:ext cx="2304256" cy="2399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148" y="3789040"/>
            <a:ext cx="1834418" cy="19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379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16637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564904"/>
            <a:ext cx="1631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pláč - smích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7191"/>
            <a:ext cx="2305050" cy="201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32545" y="2749570"/>
            <a:ext cx="2200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chlapec – dívka  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38384"/>
            <a:ext cx="2425700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6446" y="311890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smích – pláč  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56189"/>
            <a:ext cx="1852613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66124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běh - chůze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62010"/>
            <a:ext cx="1828800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75856" y="584591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kočka - pes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390" y="3635043"/>
            <a:ext cx="1850625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24128" y="6215246"/>
            <a:ext cx="2603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babička - dědeček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2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77097"/>
            <a:ext cx="1944216" cy="1863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908720"/>
            <a:ext cx="65602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Kašpárek  Nedobrota nám pomíchal slova protikladná.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Seřadíme je správně?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2564904"/>
            <a:ext cx="33123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t</a:t>
            </a:r>
            <a:r>
              <a:rPr lang="cs-CZ" sz="2000" b="1" dirty="0" smtClean="0"/>
              <a:t>lustý            tatínek</a:t>
            </a:r>
          </a:p>
          <a:p>
            <a:endParaRPr lang="cs-CZ" sz="2000" b="1" dirty="0"/>
          </a:p>
          <a:p>
            <a:r>
              <a:rPr lang="cs-CZ" sz="2000" b="1" dirty="0"/>
              <a:t>m</a:t>
            </a:r>
            <a:r>
              <a:rPr lang="cs-CZ" sz="2000" b="1" dirty="0" smtClean="0"/>
              <a:t>alý              tma</a:t>
            </a:r>
          </a:p>
          <a:p>
            <a:endParaRPr lang="cs-CZ" sz="2000" b="1" dirty="0"/>
          </a:p>
          <a:p>
            <a:r>
              <a:rPr lang="cs-CZ" sz="2000" b="1" dirty="0"/>
              <a:t>l</a:t>
            </a:r>
            <a:r>
              <a:rPr lang="cs-CZ" sz="2000" b="1" dirty="0" smtClean="0"/>
              <a:t>íný                hubený</a:t>
            </a:r>
          </a:p>
          <a:p>
            <a:endParaRPr lang="cs-CZ" sz="2000" b="1" dirty="0"/>
          </a:p>
          <a:p>
            <a:r>
              <a:rPr lang="cs-CZ" sz="2000" b="1" dirty="0"/>
              <a:t>h</a:t>
            </a:r>
            <a:r>
              <a:rPr lang="cs-CZ" sz="2000" b="1" dirty="0" smtClean="0"/>
              <a:t>odný           velký</a:t>
            </a:r>
          </a:p>
          <a:p>
            <a:endParaRPr lang="cs-CZ" sz="2000" b="1" dirty="0"/>
          </a:p>
          <a:p>
            <a:r>
              <a:rPr lang="cs-CZ" sz="2000" b="1" dirty="0"/>
              <a:t>s</a:t>
            </a:r>
            <a:r>
              <a:rPr lang="cs-CZ" sz="2000" b="1" dirty="0" smtClean="0"/>
              <a:t>větlo            zlý</a:t>
            </a:r>
          </a:p>
          <a:p>
            <a:endParaRPr lang="cs-CZ" sz="2000" b="1" dirty="0"/>
          </a:p>
          <a:p>
            <a:r>
              <a:rPr lang="cs-CZ" sz="2000" b="1" dirty="0"/>
              <a:t>m</a:t>
            </a:r>
            <a:r>
              <a:rPr lang="cs-CZ" sz="2000" b="1" dirty="0" smtClean="0"/>
              <a:t>aminka       vysoký</a:t>
            </a:r>
          </a:p>
          <a:p>
            <a:endParaRPr lang="cs-CZ" sz="2000" b="1" dirty="0"/>
          </a:p>
          <a:p>
            <a:endParaRPr lang="cs-CZ" sz="2000" b="1" dirty="0"/>
          </a:p>
        </p:txBody>
      </p:sp>
      <p:pic>
        <p:nvPicPr>
          <p:cNvPr id="4099" name="Picture 3" descr="C:\Documents and Settings\Simča.MILOSLAV-68ADF8\Local Settings\Temporary Internet Files\Content.IE5\LQKHCNGV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96" y="34290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Simča.MILOSLAV-68ADF8\Local Settings\Temporary Internet Files\Content.IE5\LQKHCNGV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7281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Simča.MILOSLAV-68ADF8\Local Settings\Temporary Internet Files\Content.IE5\LQKHCNGV\MC9004338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962" y="456905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88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2656"/>
            <a:ext cx="201622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872208" cy="2196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2420888"/>
            <a:ext cx="40324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t</a:t>
            </a:r>
            <a:r>
              <a:rPr lang="cs-CZ" sz="2000" b="1" dirty="0" smtClean="0"/>
              <a:t>lustý                     hubený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malý                       velký</a:t>
            </a:r>
          </a:p>
          <a:p>
            <a:endParaRPr lang="cs-CZ" sz="2000" b="1" dirty="0" smtClean="0"/>
          </a:p>
          <a:p>
            <a:r>
              <a:rPr lang="cs-CZ" sz="2000" b="1" dirty="0"/>
              <a:t>l</a:t>
            </a:r>
            <a:r>
              <a:rPr lang="cs-CZ" sz="2000" b="1" dirty="0" smtClean="0"/>
              <a:t>íný                        pilný</a:t>
            </a:r>
          </a:p>
          <a:p>
            <a:endParaRPr lang="cs-CZ" sz="2000" b="1" dirty="0" smtClean="0"/>
          </a:p>
          <a:p>
            <a:r>
              <a:rPr lang="cs-CZ" sz="2000" b="1" dirty="0"/>
              <a:t>h</a:t>
            </a:r>
            <a:r>
              <a:rPr lang="cs-CZ" sz="2000" b="1" dirty="0" smtClean="0"/>
              <a:t>odný                   zlý</a:t>
            </a:r>
          </a:p>
          <a:p>
            <a:endParaRPr lang="cs-CZ" sz="2000" b="1" dirty="0" smtClean="0"/>
          </a:p>
          <a:p>
            <a:r>
              <a:rPr lang="cs-CZ" sz="2000" b="1" dirty="0"/>
              <a:t>s</a:t>
            </a:r>
            <a:r>
              <a:rPr lang="cs-CZ" sz="2000" b="1" dirty="0" smtClean="0"/>
              <a:t>větlo                    tma</a:t>
            </a:r>
          </a:p>
          <a:p>
            <a:endParaRPr lang="cs-CZ" sz="2000" b="1" dirty="0" smtClean="0"/>
          </a:p>
          <a:p>
            <a:r>
              <a:rPr lang="cs-CZ" sz="2000" b="1" dirty="0"/>
              <a:t>m</a:t>
            </a:r>
            <a:r>
              <a:rPr lang="cs-CZ" sz="2000" b="1" dirty="0" smtClean="0"/>
              <a:t>aminka               tatínek</a:t>
            </a:r>
          </a:p>
          <a:p>
            <a:endParaRPr lang="cs-CZ" sz="2000" b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918" y="4581128"/>
            <a:ext cx="2964756" cy="1879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92696"/>
            <a:ext cx="15805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Kontrola : 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7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508030"/>
            <a:ext cx="6717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Nahraď vyznačená slova ve větách slovy protikladnými :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30" y="1012666"/>
            <a:ext cx="79928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Sestra říkala, když budu na děti hodný, tak budou na mne </a:t>
            </a:r>
            <a:r>
              <a:rPr lang="cs-CZ" sz="2000" b="1" dirty="0" smtClean="0">
                <a:solidFill>
                  <a:srgbClr val="FF0000"/>
                </a:solidFill>
              </a:rPr>
              <a:t>zlý.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30" y="1556792"/>
            <a:ext cx="43163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 se do lesa volá, tak se z lesa </a:t>
            </a:r>
            <a:r>
              <a:rPr lang="cs-CZ" sz="2000" b="1" dirty="0" smtClean="0">
                <a:solidFill>
                  <a:srgbClr val="FF0000"/>
                </a:solidFill>
              </a:rPr>
              <a:t>volá.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30" y="2076817"/>
            <a:ext cx="54726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Vysoký člověk si kupuje </a:t>
            </a:r>
            <a:r>
              <a:rPr lang="cs-CZ" sz="2000" b="1" dirty="0" smtClean="0">
                <a:solidFill>
                  <a:srgbClr val="FF0000"/>
                </a:solidFill>
              </a:rPr>
              <a:t>malé</a:t>
            </a:r>
            <a:r>
              <a:rPr lang="cs-CZ" sz="2000" dirty="0" smtClean="0"/>
              <a:t>  boty.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416" y="2641235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nemocnice leží </a:t>
            </a:r>
            <a:r>
              <a:rPr lang="cs-CZ" sz="2000" b="1" dirty="0" smtClean="0">
                <a:solidFill>
                  <a:srgbClr val="FF0000"/>
                </a:solidFill>
              </a:rPr>
              <a:t>zdraví</a:t>
            </a:r>
            <a:r>
              <a:rPr lang="cs-CZ" sz="2000" dirty="0" smtClean="0"/>
              <a:t>  lidé.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416" y="3233805"/>
            <a:ext cx="66847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Moje domácí zvířátka se mají rádi jako pes a </a:t>
            </a:r>
            <a:r>
              <a:rPr lang="cs-CZ" sz="2000" b="1" dirty="0" smtClean="0">
                <a:solidFill>
                  <a:srgbClr val="FF0000"/>
                </a:solidFill>
              </a:rPr>
              <a:t>pes.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2" y="3820398"/>
            <a:ext cx="56166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Ráno když vstávám, jdu se </a:t>
            </a:r>
            <a:r>
              <a:rPr lang="cs-CZ" sz="2000" b="1" dirty="0" smtClean="0">
                <a:solidFill>
                  <a:srgbClr val="FF0000"/>
                </a:solidFill>
              </a:rPr>
              <a:t>navečeřet.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6738" y="4418944"/>
            <a:ext cx="56454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Stará čarodějnice byla velmi </a:t>
            </a:r>
            <a:r>
              <a:rPr lang="cs-CZ" sz="2000" b="1" dirty="0" smtClean="0">
                <a:solidFill>
                  <a:srgbClr val="FF0000"/>
                </a:solidFill>
              </a:rPr>
              <a:t>krásná.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6808" y="5029145"/>
            <a:ext cx="6169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Nejraději ze všeho mám </a:t>
            </a:r>
            <a:r>
              <a:rPr lang="cs-CZ" sz="2000" b="1" dirty="0" smtClean="0">
                <a:solidFill>
                  <a:srgbClr val="FF0000"/>
                </a:solidFill>
              </a:rPr>
              <a:t>horký  </a:t>
            </a:r>
            <a:r>
              <a:rPr lang="cs-CZ" sz="2000" dirty="0" smtClean="0"/>
              <a:t>čaj s medem.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6738" y="5673752"/>
            <a:ext cx="63655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Květiny se </a:t>
            </a:r>
            <a:r>
              <a:rPr lang="cs-CZ" sz="2000" b="1" dirty="0" smtClean="0">
                <a:solidFill>
                  <a:srgbClr val="FF0000"/>
                </a:solidFill>
              </a:rPr>
              <a:t>nesmí  </a:t>
            </a:r>
            <a:r>
              <a:rPr lang="cs-CZ" sz="2000" dirty="0" smtClean="0"/>
              <a:t>zalévat, jinak uhynou.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0747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06897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z</a:t>
            </a:r>
            <a:r>
              <a:rPr lang="cs-CZ" sz="2000" b="1" dirty="0" smtClean="0">
                <a:solidFill>
                  <a:srgbClr val="FF0000"/>
                </a:solidFill>
              </a:rPr>
              <a:t>lý </a:t>
            </a:r>
            <a:r>
              <a:rPr lang="cs-CZ" sz="2000" b="1" smtClean="0">
                <a:solidFill>
                  <a:srgbClr val="FF0000"/>
                </a:solidFill>
              </a:rPr>
              <a:t>- hodný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556792"/>
            <a:ext cx="50405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</a:t>
            </a:r>
            <a:r>
              <a:rPr lang="cs-CZ" sz="2000" dirty="0" smtClean="0"/>
              <a:t>Jak se do lesa volá, tak se z lesa </a:t>
            </a:r>
            <a:r>
              <a:rPr lang="cs-CZ" sz="2000" b="1" dirty="0" smtClean="0">
                <a:solidFill>
                  <a:srgbClr val="FF0000"/>
                </a:solidFill>
              </a:rPr>
              <a:t>volá.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7593" y="204927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olá - ozývá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294" y="2476324"/>
            <a:ext cx="441634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Vysoký člověk si kupuje </a:t>
            </a:r>
            <a:r>
              <a:rPr lang="cs-CZ" sz="2000" b="1" dirty="0">
                <a:solidFill>
                  <a:srgbClr val="FF0000"/>
                </a:solidFill>
              </a:rPr>
              <a:t>malé</a:t>
            </a:r>
            <a:r>
              <a:rPr lang="cs-CZ" sz="2000" dirty="0">
                <a:solidFill>
                  <a:prstClr val="black"/>
                </a:solidFill>
              </a:rPr>
              <a:t>  boty.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65294" y="2912020"/>
            <a:ext cx="19504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m</a:t>
            </a:r>
            <a:r>
              <a:rPr lang="cs-CZ" sz="2000" b="1" dirty="0" smtClean="0">
                <a:solidFill>
                  <a:srgbClr val="FF0000"/>
                </a:solidFill>
              </a:rPr>
              <a:t>alé – velké     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3995" y="3485275"/>
            <a:ext cx="430681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V nemocnice leží </a:t>
            </a:r>
            <a:r>
              <a:rPr lang="cs-CZ" sz="2000" b="1" dirty="0">
                <a:solidFill>
                  <a:srgbClr val="FF0000"/>
                </a:solidFill>
              </a:rPr>
              <a:t>zdraví</a:t>
            </a:r>
            <a:r>
              <a:rPr lang="cs-CZ" sz="2000" dirty="0">
                <a:solidFill>
                  <a:prstClr val="black"/>
                </a:solidFill>
              </a:rPr>
              <a:t>  lidé.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7592" y="4005064"/>
            <a:ext cx="26282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z</a:t>
            </a:r>
            <a:r>
              <a:rPr lang="cs-CZ" sz="2000" b="1" dirty="0" smtClean="0">
                <a:solidFill>
                  <a:srgbClr val="FF0000"/>
                </a:solidFill>
              </a:rPr>
              <a:t>draví - nemocní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6765" y="4458421"/>
            <a:ext cx="54992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Moje domácí zvířátka se mají rádi jako pes a </a:t>
            </a:r>
            <a:r>
              <a:rPr lang="cs-CZ" sz="2000" b="1" dirty="0">
                <a:solidFill>
                  <a:srgbClr val="FF0000"/>
                </a:solidFill>
              </a:rPr>
              <a:t>pes.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7593" y="4915980"/>
            <a:ext cx="22682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</a:rPr>
              <a:t>es - kočka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3995" y="5445224"/>
            <a:ext cx="56961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Ráno když vstávám, jdu se </a:t>
            </a:r>
            <a:r>
              <a:rPr lang="cs-CZ" sz="2000" b="1" dirty="0">
                <a:solidFill>
                  <a:srgbClr val="FF0000"/>
                </a:solidFill>
              </a:rPr>
              <a:t>navečeřet.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7593" y="590805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n</a:t>
            </a:r>
            <a:r>
              <a:rPr lang="cs-CZ" sz="2000" b="1" dirty="0" smtClean="0">
                <a:solidFill>
                  <a:srgbClr val="FF0000"/>
                </a:solidFill>
              </a:rPr>
              <a:t>avečeřet - nasnídat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94" y="637565"/>
            <a:ext cx="75350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Sestra říkala, když budu na Petra hodný, tak bude na mne </a:t>
            </a:r>
            <a:r>
              <a:rPr lang="cs-CZ" b="1" dirty="0" smtClean="0">
                <a:solidFill>
                  <a:srgbClr val="FF0000"/>
                </a:solidFill>
              </a:rPr>
              <a:t>zlý.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01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19777" y="404664"/>
            <a:ext cx="470927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Stará čarodějnice byla velmi </a:t>
            </a:r>
            <a:r>
              <a:rPr lang="cs-CZ" sz="2000" b="1" dirty="0">
                <a:solidFill>
                  <a:srgbClr val="FF0000"/>
                </a:solidFill>
              </a:rPr>
              <a:t>krásná.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9777" y="80477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</a:rPr>
              <a:t>rásná - ošklivá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9777" y="1376442"/>
            <a:ext cx="60304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Nejraději ze všeho mám </a:t>
            </a:r>
            <a:r>
              <a:rPr lang="cs-CZ" sz="2000" b="1" dirty="0">
                <a:solidFill>
                  <a:srgbClr val="FF0000"/>
                </a:solidFill>
              </a:rPr>
              <a:t>horký  </a:t>
            </a:r>
            <a:r>
              <a:rPr lang="cs-CZ" sz="2000" dirty="0">
                <a:solidFill>
                  <a:prstClr val="black"/>
                </a:solidFill>
              </a:rPr>
              <a:t>čaj s medem.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8906" y="1760586"/>
            <a:ext cx="28560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h</a:t>
            </a:r>
            <a:r>
              <a:rPr lang="cs-CZ" sz="2000" b="1" dirty="0" smtClean="0">
                <a:solidFill>
                  <a:srgbClr val="FF0000"/>
                </a:solidFill>
              </a:rPr>
              <a:t>orký – studený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9777" y="2453906"/>
            <a:ext cx="57657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Květiny se </a:t>
            </a:r>
            <a:r>
              <a:rPr lang="cs-CZ" sz="2000" b="1" dirty="0">
                <a:solidFill>
                  <a:srgbClr val="FF0000"/>
                </a:solidFill>
              </a:rPr>
              <a:t>nesmí  </a:t>
            </a:r>
            <a:r>
              <a:rPr lang="cs-CZ" sz="2000" dirty="0">
                <a:solidFill>
                  <a:prstClr val="black"/>
                </a:solidFill>
              </a:rPr>
              <a:t>zalévat, jinak uhynou.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2458" y="2889734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n</a:t>
            </a:r>
            <a:r>
              <a:rPr lang="cs-CZ" sz="2000" b="1" dirty="0" smtClean="0">
                <a:solidFill>
                  <a:srgbClr val="FF0000"/>
                </a:solidFill>
              </a:rPr>
              <a:t>esmí – musí 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11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9178" y="580038"/>
            <a:ext cx="5956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Vyber, které ze slov nepatří k slovům protikladným 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421248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d</a:t>
            </a:r>
            <a:r>
              <a:rPr lang="cs-CZ" sz="2000" b="1" dirty="0" smtClean="0"/>
              <a:t>louhý – starý – krátký</a:t>
            </a:r>
          </a:p>
          <a:p>
            <a:endParaRPr lang="cs-CZ" sz="2000" b="1" dirty="0"/>
          </a:p>
          <a:p>
            <a:r>
              <a:rPr lang="cs-CZ" sz="2000" b="1" dirty="0"/>
              <a:t>t</a:t>
            </a:r>
            <a:r>
              <a:rPr lang="cs-CZ" sz="2000" b="1" dirty="0" smtClean="0"/>
              <a:t>vrdý – papírový – měkký</a:t>
            </a:r>
          </a:p>
          <a:p>
            <a:endParaRPr lang="cs-CZ" sz="2000" b="1" dirty="0"/>
          </a:p>
          <a:p>
            <a:r>
              <a:rPr lang="cs-CZ" sz="2000" b="1" dirty="0"/>
              <a:t>s</a:t>
            </a:r>
            <a:r>
              <a:rPr lang="cs-CZ" sz="2000" b="1" dirty="0" smtClean="0"/>
              <a:t>ůl – tymián –pepř</a:t>
            </a:r>
          </a:p>
          <a:p>
            <a:endParaRPr lang="cs-CZ" sz="2000" b="1" dirty="0"/>
          </a:p>
          <a:p>
            <a:r>
              <a:rPr lang="cs-CZ" sz="2000" b="1" dirty="0"/>
              <a:t>z</a:t>
            </a:r>
            <a:r>
              <a:rPr lang="cs-CZ" sz="2000" b="1" dirty="0" smtClean="0"/>
              <a:t>apáchající – klidný – voňavý</a:t>
            </a:r>
          </a:p>
          <a:p>
            <a:endParaRPr lang="cs-CZ" sz="2000" b="1" dirty="0"/>
          </a:p>
          <a:p>
            <a:r>
              <a:rPr lang="cs-CZ" sz="2000" b="1" dirty="0"/>
              <a:t>ú</a:t>
            </a:r>
            <a:r>
              <a:rPr lang="cs-CZ" sz="2000" b="1" dirty="0" smtClean="0"/>
              <a:t>lisný – pravdomluvný – pozorný</a:t>
            </a:r>
          </a:p>
          <a:p>
            <a:endParaRPr lang="cs-CZ" sz="2000" b="1" dirty="0"/>
          </a:p>
          <a:p>
            <a:r>
              <a:rPr lang="cs-CZ" sz="2000" b="1" dirty="0"/>
              <a:t>b</a:t>
            </a:r>
            <a:r>
              <a:rPr lang="cs-CZ" sz="2000" b="1" dirty="0" smtClean="0"/>
              <a:t>ojácný – plavec – hrdinný</a:t>
            </a:r>
          </a:p>
          <a:p>
            <a:endParaRPr lang="cs-CZ" sz="2000" b="1" dirty="0"/>
          </a:p>
          <a:p>
            <a:r>
              <a:rPr lang="cs-CZ" sz="2000" b="1" dirty="0"/>
              <a:t>n</a:t>
            </a:r>
            <a:r>
              <a:rPr lang="cs-CZ" sz="2000" b="1" dirty="0" smtClean="0"/>
              <a:t>ešťastný – uplakaný – veselý</a:t>
            </a:r>
          </a:p>
          <a:p>
            <a:endParaRPr lang="cs-CZ" sz="2000" b="1" dirty="0"/>
          </a:p>
          <a:p>
            <a:r>
              <a:rPr lang="cs-CZ" sz="2000" b="1" dirty="0"/>
              <a:t>p</a:t>
            </a:r>
            <a:r>
              <a:rPr lang="cs-CZ" sz="2000" b="1" dirty="0" smtClean="0"/>
              <a:t>osměváček – kutil – Pat a Mat</a:t>
            </a:r>
            <a:endParaRPr lang="cs-CZ" sz="2000" b="1" dirty="0"/>
          </a:p>
          <a:p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0726">
            <a:off x="4404490" y="1945620"/>
            <a:ext cx="3718094" cy="3115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025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128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Kontrola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9816" y="1074510"/>
            <a:ext cx="689451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prstClr val="black"/>
                </a:solidFill>
              </a:rPr>
              <a:t>dlouhý – starý – </a:t>
            </a:r>
            <a:r>
              <a:rPr lang="cs-CZ" sz="2000" b="1" dirty="0" smtClean="0">
                <a:solidFill>
                  <a:prstClr val="black"/>
                </a:solidFill>
              </a:rPr>
              <a:t>krátký                          </a:t>
            </a:r>
            <a:r>
              <a:rPr lang="cs-CZ" sz="2000" b="1" dirty="0" smtClean="0">
                <a:solidFill>
                  <a:srgbClr val="FF0000"/>
                </a:solidFill>
              </a:rPr>
              <a:t>starý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tvrdý – papírový – </a:t>
            </a:r>
            <a:r>
              <a:rPr lang="cs-CZ" sz="2000" b="1" dirty="0" smtClean="0">
                <a:solidFill>
                  <a:prstClr val="black"/>
                </a:solidFill>
              </a:rPr>
              <a:t>měkký                      </a:t>
            </a:r>
            <a:r>
              <a:rPr lang="cs-CZ" sz="2000" b="1" dirty="0" smtClean="0">
                <a:solidFill>
                  <a:srgbClr val="FF0000"/>
                </a:solidFill>
              </a:rPr>
              <a:t>papírový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sůl – tymián –</a:t>
            </a:r>
            <a:r>
              <a:rPr lang="cs-CZ" sz="2000" b="1" dirty="0" smtClean="0">
                <a:solidFill>
                  <a:prstClr val="black"/>
                </a:solidFill>
              </a:rPr>
              <a:t>pepř                                </a:t>
            </a:r>
            <a:r>
              <a:rPr lang="cs-CZ" sz="2000" b="1" dirty="0" smtClean="0">
                <a:solidFill>
                  <a:srgbClr val="FF0000"/>
                </a:solidFill>
              </a:rPr>
              <a:t>tymián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zapáchající – klidný – </a:t>
            </a:r>
            <a:r>
              <a:rPr lang="cs-CZ" sz="2000" b="1" dirty="0" smtClean="0">
                <a:solidFill>
                  <a:prstClr val="black"/>
                </a:solidFill>
              </a:rPr>
              <a:t>voňavý               </a:t>
            </a:r>
            <a:r>
              <a:rPr lang="cs-CZ" sz="2000" b="1" dirty="0" smtClean="0">
                <a:solidFill>
                  <a:srgbClr val="FF0000"/>
                </a:solidFill>
              </a:rPr>
              <a:t>klidný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úlisný – pravdomluvný – </a:t>
            </a:r>
            <a:r>
              <a:rPr lang="cs-CZ" sz="2000" b="1" dirty="0" smtClean="0">
                <a:solidFill>
                  <a:prstClr val="black"/>
                </a:solidFill>
              </a:rPr>
              <a:t>pozorný         </a:t>
            </a:r>
            <a:r>
              <a:rPr lang="cs-CZ" sz="2000" b="1" dirty="0" err="1" smtClean="0">
                <a:solidFill>
                  <a:srgbClr val="FF0000"/>
                </a:solidFill>
              </a:rPr>
              <a:t>pozorný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bojácný – plavec – </a:t>
            </a:r>
            <a:r>
              <a:rPr lang="cs-CZ" sz="2000" b="1" dirty="0" smtClean="0">
                <a:solidFill>
                  <a:prstClr val="black"/>
                </a:solidFill>
              </a:rPr>
              <a:t>hrdinný                   </a:t>
            </a:r>
            <a:r>
              <a:rPr lang="cs-CZ" sz="2000" b="1" dirty="0" smtClean="0">
                <a:solidFill>
                  <a:srgbClr val="FF0000"/>
                </a:solidFill>
              </a:rPr>
              <a:t>plavec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nešťastný – uplakaný – </a:t>
            </a:r>
            <a:r>
              <a:rPr lang="cs-CZ" sz="2000" b="1" dirty="0" smtClean="0">
                <a:solidFill>
                  <a:prstClr val="black"/>
                </a:solidFill>
              </a:rPr>
              <a:t>veselý             </a:t>
            </a:r>
            <a:r>
              <a:rPr lang="cs-CZ" sz="2000" b="1" dirty="0" smtClean="0">
                <a:solidFill>
                  <a:srgbClr val="FF0000"/>
                </a:solidFill>
              </a:rPr>
              <a:t>uplakaný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posměváček – kutil – Pat a </a:t>
            </a:r>
            <a:r>
              <a:rPr lang="cs-CZ" sz="2000" b="1" dirty="0" smtClean="0">
                <a:solidFill>
                  <a:prstClr val="black"/>
                </a:solidFill>
              </a:rPr>
              <a:t>Mat           </a:t>
            </a:r>
            <a:r>
              <a:rPr lang="cs-CZ" sz="2000" b="1" dirty="0" smtClean="0">
                <a:solidFill>
                  <a:srgbClr val="FF0000"/>
                </a:solidFill>
              </a:rPr>
              <a:t>posměváček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09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548680"/>
            <a:ext cx="595840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90701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114</TotalTime>
  <Words>571</Words>
  <Application>Microsoft Office PowerPoint</Application>
  <PresentationFormat>Předvádění na obrazovce (4:3)</PresentationFormat>
  <Paragraphs>135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Prezentace aplikace PowerPoint</vt:lpstr>
      <vt:lpstr>Prezentace aplikace PowerPoint</vt:lpstr>
      <vt:lpstr>          Slova protikladná</vt:lpstr>
      <vt:lpstr>Prezentace aplikace PowerPoint</vt:lpstr>
      <vt:lpstr>     Slova protikladná jsou slova               opačného významu.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Slova protikladná</dc:title>
  <dc:creator>Simča</dc:creator>
  <cp:lastModifiedBy>profesor</cp:lastModifiedBy>
  <cp:revision>18</cp:revision>
  <dcterms:created xsi:type="dcterms:W3CDTF">2012-01-21T14:05:37Z</dcterms:created>
  <dcterms:modified xsi:type="dcterms:W3CDTF">2012-03-20T11:48:55Z</dcterms:modified>
</cp:coreProperties>
</file>