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8" r:id="rId2"/>
    <p:sldId id="270" r:id="rId3"/>
    <p:sldId id="269" r:id="rId4"/>
    <p:sldId id="256" r:id="rId5"/>
    <p:sldId id="271" r:id="rId6"/>
    <p:sldId id="257" r:id="rId7"/>
    <p:sldId id="258" r:id="rId8"/>
    <p:sldId id="261" r:id="rId9"/>
    <p:sldId id="262" r:id="rId10"/>
    <p:sldId id="263" r:id="rId11"/>
    <p:sldId id="264" r:id="rId12"/>
    <p:sldId id="259" r:id="rId13"/>
    <p:sldId id="260" r:id="rId14"/>
    <p:sldId id="265" r:id="rId15"/>
    <p:sldId id="266" r:id="rId16"/>
    <p:sldId id="26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D1CA642-5219-456B-BC8A-4ED531D44CC1}" type="datetimeFigureOut">
              <a:rPr lang="cs-CZ" smtClean="0"/>
              <a:t>28. 2. 2012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91024F9-E2D2-4C25-8FA9-0F453204651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96" y="692696"/>
            <a:ext cx="5799127" cy="131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649409"/>
              </p:ext>
            </p:extLst>
          </p:nvPr>
        </p:nvGraphicFramePr>
        <p:xfrm>
          <a:off x="683568" y="2204864"/>
          <a:ext cx="7790395" cy="3900404"/>
        </p:xfrm>
        <a:graphic>
          <a:graphicData uri="http://schemas.openxmlformats.org/drawingml/2006/table">
            <a:tbl>
              <a:tblPr firstRow="1" firstCol="1" bandRow="1"/>
              <a:tblGrid>
                <a:gridCol w="2009939"/>
                <a:gridCol w="5780456"/>
              </a:tblGrid>
              <a:tr h="487100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Název 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školy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Podbořany, Husova 276, okres Louny</a:t>
                      </a:r>
                      <a:endParaRPr lang="cs-CZ" sz="2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  <a:tr h="747499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Mgr. Simona Nováková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747499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Název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VY_32_INOVACE_310_ VĚTA_OZNAMOVACÍ_A_TÁZACÍ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538183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Téma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Charakteristika vět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oznamovacích a tázacích, jejich tvoření, doplňování znamének za větami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810540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Číslo 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projektu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CZ1.07/1.4.00/21.</a:t>
                      </a:r>
                      <a:r>
                        <a:rPr lang="cs-CZ" sz="1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2975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716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127885"/>
              </p:ext>
            </p:extLst>
          </p:nvPr>
        </p:nvGraphicFramePr>
        <p:xfrm>
          <a:off x="539552" y="1052736"/>
          <a:ext cx="7920880" cy="4416552"/>
        </p:xfrm>
        <a:graphic>
          <a:graphicData uri="http://schemas.openxmlformats.org/drawingml/2006/table">
            <a:tbl>
              <a:tblPr firstRow="1" firstCol="1" bandRow="1"/>
              <a:tblGrid>
                <a:gridCol w="1956578"/>
                <a:gridCol w="5964302"/>
              </a:tblGrid>
              <a:tr h="3672407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Anotace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 je zaměřena na opakování vět oznamovacích a tázacích v předmětu Český jazyk a literatura pro 3. ročník.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 listě 7 a 8 si žáci připomínají charakteristiku vět.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 listě 9 doplňují znaménka na konci věty oznamovací a tázací. Odpovědi jsou skryté ukáží se po správném zodpovězení v listě následujícím.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Procvičují odpovídání na věty tázací celou větou a tvoří věty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oznamovací. ( v listě 12 ) Správné odpovědi jsou ukryty na straně 13.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 listě 14 mění věty tázací na oznamovací. Opět se zpětnou vazbou kontroly v listě následujícím.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813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764704"/>
            <a:ext cx="6318448" cy="100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b="1" dirty="0">
                <a:solidFill>
                  <a:prstClr val="black"/>
                </a:solidFill>
                <a:latin typeface="Calibri"/>
              </a:rPr>
              <a:t>Datum vytvoření </a:t>
            </a:r>
            <a:r>
              <a:rPr lang="cs-CZ">
                <a:solidFill>
                  <a:prstClr val="black"/>
                </a:solidFill>
                <a:latin typeface="Calibri"/>
              </a:rPr>
              <a:t>: </a:t>
            </a:r>
            <a:r>
              <a:rPr lang="cs-CZ" smtClean="0">
                <a:solidFill>
                  <a:prstClr val="black"/>
                </a:solidFill>
                <a:latin typeface="Calibri"/>
              </a:rPr>
              <a:t>23.01.2012</a:t>
            </a:r>
            <a:endParaRPr lang="cs-CZ" dirty="0">
              <a:solidFill>
                <a:prstClr val="black"/>
              </a:solidFill>
              <a:latin typeface="Calibri"/>
            </a:endParaRPr>
          </a:p>
          <a:p>
            <a:pPr lvl="0">
              <a:lnSpc>
                <a:spcPct val="115000"/>
              </a:lnSpc>
            </a:pPr>
            <a:endParaRPr lang="cs-CZ" b="1" dirty="0">
              <a:solidFill>
                <a:prstClr val="black"/>
              </a:solidFill>
              <a:latin typeface="Calibri"/>
            </a:endParaRPr>
          </a:p>
          <a:p>
            <a:pPr lvl="0">
              <a:lnSpc>
                <a:spcPct val="115000"/>
              </a:lnSpc>
            </a:pPr>
            <a:r>
              <a:rPr lang="cs-CZ" b="1" dirty="0">
                <a:solidFill>
                  <a:prstClr val="black"/>
                </a:solidFill>
                <a:latin typeface="Calibri"/>
              </a:rPr>
              <a:t>Klíčová slova </a:t>
            </a:r>
            <a:r>
              <a:rPr lang="cs-CZ" dirty="0">
                <a:solidFill>
                  <a:prstClr val="black"/>
                </a:solidFill>
                <a:latin typeface="Calibri"/>
              </a:rPr>
              <a:t>: věta oznamovací, tázací, druhy vět </a:t>
            </a:r>
          </a:p>
        </p:txBody>
      </p:sp>
    </p:spTree>
    <p:extLst>
      <p:ext uri="{BB962C8B-B14F-4D97-AF65-F5344CB8AC3E}">
        <p14:creationId xmlns:p14="http://schemas.microsoft.com/office/powerpoint/2010/main" val="386380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/>
            </a:r>
            <a:br>
              <a:rPr lang="cs-CZ" sz="7200" dirty="0" smtClean="0"/>
            </a:br>
            <a:r>
              <a:rPr lang="cs-CZ" sz="7200" dirty="0"/>
              <a:t/>
            </a:r>
            <a:br>
              <a:rPr lang="cs-CZ" sz="7200" dirty="0"/>
            </a:br>
            <a:r>
              <a:rPr lang="cs-CZ" sz="7200" dirty="0" smtClean="0"/>
              <a:t/>
            </a:r>
            <a:br>
              <a:rPr lang="cs-CZ" sz="7200" dirty="0" smtClean="0"/>
            </a:br>
            <a:r>
              <a:rPr lang="cs-CZ" sz="7200" dirty="0"/>
              <a:t/>
            </a:r>
            <a:br>
              <a:rPr lang="cs-CZ" sz="7200" dirty="0"/>
            </a:br>
            <a:r>
              <a:rPr lang="cs-CZ" sz="7200" dirty="0" smtClean="0"/>
              <a:t/>
            </a:r>
            <a:br>
              <a:rPr lang="cs-CZ" sz="7200" dirty="0" smtClean="0"/>
            </a:br>
            <a:r>
              <a:rPr lang="cs-CZ" sz="7200" dirty="0"/>
              <a:t/>
            </a:r>
            <a:br>
              <a:rPr lang="cs-CZ" sz="7200" dirty="0"/>
            </a:br>
            <a:r>
              <a:rPr lang="cs-CZ" sz="7200" b="1" dirty="0" smtClean="0">
                <a:solidFill>
                  <a:srgbClr val="00B050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Věta oznamovací a tázací</a:t>
            </a:r>
            <a:endParaRPr lang="cs-CZ" sz="7200" b="1" dirty="0">
              <a:solidFill>
                <a:srgbClr val="00B050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511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4429" y="980728"/>
            <a:ext cx="7816003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>
                <a:solidFill>
                  <a:srgbClr val="00B050"/>
                </a:solidFill>
              </a:rPr>
              <a:t>Charakteristika vět oznamovacích a tázacích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400" dirty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sz="2400" dirty="0" smtClean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>
                <a:solidFill>
                  <a:srgbClr val="00B050"/>
                </a:solidFill>
              </a:rPr>
              <a:t>Tvoření vět oznamovacích 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400" dirty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sz="2400" dirty="0" smtClean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>
                <a:solidFill>
                  <a:srgbClr val="00B050"/>
                </a:solidFill>
              </a:rPr>
              <a:t>Tvoření vět z tázacích na věty oznamovací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400" dirty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sz="2400" dirty="0" smtClean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>
                <a:solidFill>
                  <a:srgbClr val="00B050"/>
                </a:solidFill>
              </a:rPr>
              <a:t>Doplňování znamének za větami</a:t>
            </a:r>
            <a:endParaRPr lang="cs-CZ" sz="2400" dirty="0">
              <a:solidFill>
                <a:srgbClr val="00B05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444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54380" y="677887"/>
            <a:ext cx="53254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Druhy vět, které známe jsou :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0758" y="1460103"/>
            <a:ext cx="57624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B050"/>
                </a:solidFill>
              </a:rPr>
              <a:t>1. Věta oznamovací</a:t>
            </a:r>
            <a:endParaRPr lang="cs-CZ" sz="4400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0758" y="2852936"/>
            <a:ext cx="42699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00B050"/>
                </a:solidFill>
              </a:rPr>
              <a:t>2. Věta tázací </a:t>
            </a:r>
            <a:endParaRPr lang="cs-CZ" sz="44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0758" y="4221088"/>
            <a:ext cx="59906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00B050"/>
                </a:solidFill>
              </a:rPr>
              <a:t>3. Věta rozkazovací</a:t>
            </a:r>
            <a:endParaRPr lang="cs-CZ" sz="4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60758" y="5373216"/>
            <a:ext cx="40038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00B050"/>
                </a:solidFill>
              </a:rPr>
              <a:t>4. Věta přací</a:t>
            </a:r>
            <a:endParaRPr lang="cs-CZ" sz="4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83404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Věta oznamovací :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514401"/>
            <a:ext cx="53285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endParaRPr lang="cs-CZ" sz="2000" b="1" dirty="0" smtClean="0"/>
          </a:p>
          <a:p>
            <a:pPr marL="285750" indent="-285750">
              <a:buFontTx/>
              <a:buChar char="-"/>
            </a:pPr>
            <a:r>
              <a:rPr lang="cs-CZ" sz="2000" b="1" dirty="0" smtClean="0"/>
              <a:t>nám něco oznamuje</a:t>
            </a:r>
          </a:p>
          <a:p>
            <a:pPr marL="285750" indent="-285750">
              <a:buFontTx/>
              <a:buChar char="-"/>
            </a:pPr>
            <a:r>
              <a:rPr lang="cs-CZ" sz="2000" b="1" dirty="0"/>
              <a:t>p</a:t>
            </a:r>
            <a:r>
              <a:rPr lang="cs-CZ" sz="2000" b="1" dirty="0" smtClean="0"/>
              <a:t>íšeme za ní tečku</a:t>
            </a:r>
          </a:p>
          <a:p>
            <a:pPr marL="285750" indent="-285750">
              <a:buFontTx/>
              <a:buChar char="-"/>
            </a:pPr>
            <a:r>
              <a:rPr lang="cs-CZ" sz="2000" b="1" dirty="0"/>
              <a:t>j</a:t>
            </a:r>
            <a:r>
              <a:rPr lang="cs-CZ" sz="2000" b="1" dirty="0" smtClean="0"/>
              <a:t>ejí melodie je klesavá</a:t>
            </a:r>
            <a:endParaRPr lang="cs-CZ" sz="2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211314"/>
            <a:ext cx="3603625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455" y="2176120"/>
            <a:ext cx="1728192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697" y="3212976"/>
            <a:ext cx="1656184" cy="2050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18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46778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 Věta tázací :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741182"/>
            <a:ext cx="56477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b="1" dirty="0"/>
              <a:t>v</a:t>
            </a:r>
            <a:r>
              <a:rPr lang="cs-CZ" sz="2000" b="1" dirty="0" smtClean="0"/>
              <a:t>ětou tázací se na něco ptáme</a:t>
            </a:r>
          </a:p>
          <a:p>
            <a:pPr marL="285750" indent="-285750">
              <a:buFontTx/>
              <a:buChar char="-"/>
            </a:pPr>
            <a:r>
              <a:rPr lang="cs-CZ" sz="2000" b="1" dirty="0"/>
              <a:t>v</a:t>
            </a:r>
            <a:r>
              <a:rPr lang="cs-CZ" sz="2000" b="1" dirty="0" smtClean="0"/>
              <a:t>yjadřuje nám nějaký dotaz, otázku</a:t>
            </a:r>
          </a:p>
          <a:p>
            <a:pPr marL="285750" indent="-285750">
              <a:buFontTx/>
              <a:buChar char="-"/>
            </a:pPr>
            <a:r>
              <a:rPr lang="cs-CZ" sz="2000" b="1" dirty="0"/>
              <a:t>p</a:t>
            </a:r>
            <a:r>
              <a:rPr lang="cs-CZ" sz="2000" b="1" dirty="0" smtClean="0"/>
              <a:t>íšeme za ní otazník</a:t>
            </a:r>
          </a:p>
          <a:p>
            <a:pPr marL="285750" indent="-285750">
              <a:buFontTx/>
              <a:buChar char="-"/>
            </a:pPr>
            <a:r>
              <a:rPr lang="cs-CZ" sz="2000" b="1" dirty="0"/>
              <a:t>m</a:t>
            </a:r>
            <a:r>
              <a:rPr lang="cs-CZ" sz="2000" b="1" dirty="0" smtClean="0"/>
              <a:t>elodie hlasu stoupá</a:t>
            </a:r>
            <a:endParaRPr lang="cs-CZ" sz="2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878" y="1916832"/>
            <a:ext cx="3065268" cy="4243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81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54380" y="692696"/>
            <a:ext cx="71769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Doplňuj znaménka za věty oznamovací a tázací :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45681" y="1484783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Přinesl mi celou náruč  krásných růží</a:t>
            </a:r>
            <a:endParaRPr lang="cs-CZ" sz="2400" b="1" dirty="0">
              <a:solidFill>
                <a:srgbClr val="00B05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370" y="4293096"/>
            <a:ext cx="1794070" cy="1814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4380" y="2204864"/>
            <a:ext cx="5457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Proč sis nekoupil tu novou hru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4380" y="2838127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Celé léto jsem byl u babičky na prázdninách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4380" y="3558207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Nosíš domů pochvaly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8264" y="4293096"/>
            <a:ext cx="6357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Venku jsem se popral s kamarádem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4380" y="5064428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Nechceš jet se mnou do zoo</a:t>
            </a:r>
            <a:endParaRPr lang="cs-CZ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21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5898" y="620688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srgbClr val="00B050"/>
                </a:solidFill>
              </a:rPr>
              <a:t>Přinesl mi celou náruč  krásných </a:t>
            </a:r>
            <a:r>
              <a:rPr lang="cs-CZ" sz="2400" b="1" dirty="0" smtClean="0">
                <a:solidFill>
                  <a:srgbClr val="00B050"/>
                </a:solidFill>
              </a:rPr>
              <a:t>růží.</a:t>
            </a:r>
            <a:endParaRPr lang="cs-CZ" sz="2400" b="1" dirty="0">
              <a:solidFill>
                <a:srgbClr val="00B05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739" y="3163345"/>
            <a:ext cx="1944216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1153280"/>
            <a:ext cx="2919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ečka, věta oznamovací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49698" y="1628800"/>
            <a:ext cx="67226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srgbClr val="00B050"/>
                </a:solidFill>
              </a:rPr>
              <a:t>Proč sis nekoupil tu novou </a:t>
            </a:r>
            <a:r>
              <a:rPr lang="cs-CZ" sz="2400" b="1" dirty="0" smtClean="0">
                <a:solidFill>
                  <a:srgbClr val="00B050"/>
                </a:solidFill>
              </a:rPr>
              <a:t>hru?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8063" y="2167414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tazník, věta tázací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01699" y="2690612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srgbClr val="00B050"/>
                </a:solidFill>
              </a:rPr>
              <a:t>Celé léto jsem byl u babičky na </a:t>
            </a:r>
            <a:r>
              <a:rPr lang="cs-CZ" sz="2400" b="1" dirty="0" smtClean="0">
                <a:solidFill>
                  <a:srgbClr val="00B050"/>
                </a:solidFill>
              </a:rPr>
              <a:t>prázdninách.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59" y="3220157"/>
            <a:ext cx="4608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ečka, věta oznamovací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18063" y="3630215"/>
            <a:ext cx="45263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srgbClr val="00B050"/>
                </a:solidFill>
              </a:rPr>
              <a:t>Nosíš domů </a:t>
            </a:r>
            <a:r>
              <a:rPr lang="cs-CZ" sz="2400" b="1" dirty="0" smtClean="0">
                <a:solidFill>
                  <a:srgbClr val="00B050"/>
                </a:solidFill>
              </a:rPr>
              <a:t>pochvaly ?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8063" y="4123595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tazník, věta tázací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18063" y="4653136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srgbClr val="00B050"/>
                </a:solidFill>
              </a:rPr>
              <a:t>Venku jsem se popral s </a:t>
            </a:r>
            <a:r>
              <a:rPr lang="cs-CZ" sz="2400" b="1" dirty="0" smtClean="0">
                <a:solidFill>
                  <a:srgbClr val="00B050"/>
                </a:solidFill>
              </a:rPr>
              <a:t>kamarádem.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44841" y="515469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ečka, věta oznamovací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0751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836712"/>
            <a:ext cx="6102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srgbClr val="00B050"/>
                </a:solidFill>
              </a:rPr>
              <a:t>Nechceš jet se mnou do </a:t>
            </a:r>
            <a:r>
              <a:rPr lang="cs-CZ" sz="2400" b="1" dirty="0" smtClean="0">
                <a:solidFill>
                  <a:srgbClr val="00B050"/>
                </a:solidFill>
              </a:rPr>
              <a:t>zoo ?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55679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tazník, věta tázací</a:t>
            </a:r>
            <a:endParaRPr lang="cs-CZ" dirty="0"/>
          </a:p>
        </p:txBody>
      </p:sp>
      <p:pic>
        <p:nvPicPr>
          <p:cNvPr id="8194" name="Picture 2" descr="C:\Documents and Settings\Simča.MILOSLAV-68ADF8\Local Settings\Temporary Internet Files\Content.IE5\PJ4FEIPB\MC90043382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1308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22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13546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dirty="0" smtClean="0"/>
          </a:p>
          <a:p>
            <a:r>
              <a:rPr lang="cs-CZ" b="1" dirty="0" smtClean="0"/>
              <a:t>Odpovídej na otázky a tvoř věty oznamovací : 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836711"/>
            <a:ext cx="151216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87696" y="1340768"/>
            <a:ext cx="7872735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Co jsi našel venku na zahradě?</a:t>
            </a:r>
          </a:p>
          <a:p>
            <a:endParaRPr lang="cs-CZ" sz="2400" dirty="0">
              <a:solidFill>
                <a:srgbClr val="00B050"/>
              </a:solidFill>
            </a:endParaRPr>
          </a:p>
          <a:p>
            <a:r>
              <a:rPr lang="cs-CZ" sz="2400" dirty="0" smtClean="0">
                <a:solidFill>
                  <a:srgbClr val="00B050"/>
                </a:solidFill>
              </a:rPr>
              <a:t>Řekni mi, jaké houby jsi našel v lese.</a:t>
            </a:r>
          </a:p>
          <a:p>
            <a:endParaRPr lang="cs-CZ" sz="2400" dirty="0">
              <a:solidFill>
                <a:srgbClr val="00B050"/>
              </a:solidFill>
            </a:endParaRPr>
          </a:p>
          <a:p>
            <a:r>
              <a:rPr lang="cs-CZ" sz="2400" dirty="0" smtClean="0">
                <a:solidFill>
                  <a:srgbClr val="00B050"/>
                </a:solidFill>
              </a:rPr>
              <a:t>Jaké úkoly sis přinesl ze školy?</a:t>
            </a:r>
          </a:p>
          <a:p>
            <a:endParaRPr lang="cs-CZ" sz="2400" dirty="0">
              <a:solidFill>
                <a:srgbClr val="00B050"/>
              </a:solidFill>
            </a:endParaRPr>
          </a:p>
          <a:p>
            <a:r>
              <a:rPr lang="cs-CZ" sz="2400" dirty="0" smtClean="0">
                <a:solidFill>
                  <a:srgbClr val="00B050"/>
                </a:solidFill>
              </a:rPr>
              <a:t>Půjdeš dnes ven, </a:t>
            </a:r>
            <a:r>
              <a:rPr lang="cs-CZ" sz="2400" dirty="0" err="1" smtClean="0">
                <a:solidFill>
                  <a:srgbClr val="00B050"/>
                </a:solidFill>
              </a:rPr>
              <a:t>ikdyž</a:t>
            </a:r>
            <a:r>
              <a:rPr lang="cs-CZ" sz="2400" dirty="0" smtClean="0">
                <a:solidFill>
                  <a:srgbClr val="00B050"/>
                </a:solidFill>
              </a:rPr>
              <a:t>  si dostal domácí vězení?</a:t>
            </a:r>
          </a:p>
          <a:p>
            <a:endParaRPr lang="cs-CZ" sz="2400" dirty="0">
              <a:solidFill>
                <a:srgbClr val="00B050"/>
              </a:solidFill>
            </a:endParaRPr>
          </a:p>
          <a:p>
            <a:r>
              <a:rPr lang="cs-CZ" sz="2400" dirty="0" smtClean="0">
                <a:solidFill>
                  <a:srgbClr val="00B050"/>
                </a:solidFill>
              </a:rPr>
              <a:t>Pomáháš doma rodičům s úklidem?</a:t>
            </a:r>
          </a:p>
          <a:p>
            <a:endParaRPr lang="cs-CZ" sz="2400" dirty="0">
              <a:solidFill>
                <a:srgbClr val="00B050"/>
              </a:solidFill>
            </a:endParaRPr>
          </a:p>
          <a:p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93096"/>
            <a:ext cx="1824167" cy="187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599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7" y="611507"/>
            <a:ext cx="50032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400" dirty="0">
                <a:solidFill>
                  <a:srgbClr val="00B050"/>
                </a:solidFill>
              </a:rPr>
              <a:t>Co jsi našel venku na zahradě?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44921" y="1097352"/>
            <a:ext cx="3953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Venku jsem našel fotbalový míč.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3567" y="1512593"/>
            <a:ext cx="62749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>
                <a:solidFill>
                  <a:srgbClr val="00B050"/>
                </a:solidFill>
              </a:rPr>
              <a:t>Řekni mi, jaké houby jsi našel v lese.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72067" y="2008217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lese jsem našel samé hříbky.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12041" y="2377549"/>
            <a:ext cx="6318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>
                <a:solidFill>
                  <a:srgbClr val="00B050"/>
                </a:solidFill>
              </a:rPr>
              <a:t>Jaké úkoly sis přinesl ze školy?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800426" y="2924944"/>
            <a:ext cx="4302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Máme úkol pouze z matematiky.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63561" y="3299366"/>
            <a:ext cx="77768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>
                <a:solidFill>
                  <a:srgbClr val="00B050"/>
                </a:solidFill>
              </a:rPr>
              <a:t>Půjdeš dnes ven, </a:t>
            </a:r>
            <a:r>
              <a:rPr lang="cs-CZ" sz="2400" dirty="0" err="1">
                <a:solidFill>
                  <a:srgbClr val="00B050"/>
                </a:solidFill>
              </a:rPr>
              <a:t>ikdyž</a:t>
            </a:r>
            <a:r>
              <a:rPr lang="cs-CZ" sz="2400" dirty="0">
                <a:solidFill>
                  <a:srgbClr val="00B050"/>
                </a:solidFill>
              </a:rPr>
              <a:t>  </a:t>
            </a:r>
            <a:r>
              <a:rPr lang="cs-CZ" sz="2400" dirty="0" smtClean="0">
                <a:solidFill>
                  <a:srgbClr val="00B050"/>
                </a:solidFill>
              </a:rPr>
              <a:t>máš </a:t>
            </a:r>
            <a:r>
              <a:rPr lang="cs-CZ" sz="2400" dirty="0">
                <a:solidFill>
                  <a:srgbClr val="00B050"/>
                </a:solidFill>
              </a:rPr>
              <a:t>domácí vězení?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971599" y="3781559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Raději ven nepůjdu.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78387" y="4242524"/>
            <a:ext cx="74417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>
                <a:solidFill>
                  <a:srgbClr val="00B050"/>
                </a:solidFill>
              </a:rPr>
              <a:t>Pomáháš doma rodičům s úklidem?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872067" y="4786979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Pomáhám doma s úklidem, ale nerad.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04593">
            <a:off x="6444208" y="4285290"/>
            <a:ext cx="1799237" cy="1865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5" y="876738"/>
            <a:ext cx="2232248" cy="2115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553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9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09421"/>
            <a:ext cx="80259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Dokážeš změnit věty tázací na věty oznamovací ?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412776"/>
            <a:ext cx="46618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Půjčíš mi tvůj nový svetr?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2276872"/>
            <a:ext cx="7098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</a:rPr>
              <a:t>M</a:t>
            </a:r>
            <a:r>
              <a:rPr lang="cs-CZ" sz="2400" b="1" dirty="0" smtClean="0">
                <a:solidFill>
                  <a:srgbClr val="00B050"/>
                </a:solidFill>
              </a:rPr>
              <a:t>áš doma tu novou knihu o autech ?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3140968"/>
            <a:ext cx="63046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Tvoje morčátko je zase nemocné ?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4005064"/>
            <a:ext cx="5810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Upečeš zase ty výborné koláče?</a:t>
            </a:r>
            <a:endParaRPr lang="cs-CZ" sz="2400" b="1" dirty="0">
              <a:solidFill>
                <a:srgbClr val="00B05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842148"/>
            <a:ext cx="2497934" cy="1539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444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92696"/>
            <a:ext cx="6318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srgbClr val="00B050"/>
                </a:solidFill>
              </a:rPr>
              <a:t>Půjčíš mi tvůj nový svetr?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1340768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Půjčil mi svůj nový svetr.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611560" y="1930516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srgbClr val="00B050"/>
                </a:solidFill>
              </a:rPr>
              <a:t>M</a:t>
            </a:r>
            <a:r>
              <a:rPr lang="cs-CZ" sz="2400" b="1" dirty="0" smtClean="0">
                <a:solidFill>
                  <a:srgbClr val="00B050"/>
                </a:solidFill>
              </a:rPr>
              <a:t>áš </a:t>
            </a:r>
            <a:r>
              <a:rPr lang="cs-CZ" sz="2400" b="1" dirty="0">
                <a:solidFill>
                  <a:srgbClr val="00B050"/>
                </a:solidFill>
              </a:rPr>
              <a:t>doma tu novou knihu o autech ?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11560" y="2600585"/>
            <a:ext cx="610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Mám doma tu novou knihu o autech.</a:t>
            </a:r>
            <a:endParaRPr lang="cs-CZ" b="1" dirty="0"/>
          </a:p>
        </p:txBody>
      </p:sp>
      <p:sp>
        <p:nvSpPr>
          <p:cNvPr id="7" name="Obdélník 6"/>
          <p:cNvSpPr/>
          <p:nvPr/>
        </p:nvSpPr>
        <p:spPr>
          <a:xfrm>
            <a:off x="539552" y="3212976"/>
            <a:ext cx="68427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 smtClean="0">
                <a:solidFill>
                  <a:srgbClr val="00B050"/>
                </a:solidFill>
              </a:rPr>
              <a:t> Tvoje </a:t>
            </a:r>
            <a:r>
              <a:rPr lang="cs-CZ" sz="2400" b="1" dirty="0">
                <a:solidFill>
                  <a:srgbClr val="00B050"/>
                </a:solidFill>
              </a:rPr>
              <a:t>morčátko je zase nemocné ?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68064" y="3847561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Morčátko je zase nemocné.</a:t>
            </a:r>
            <a:endParaRPr lang="cs-CZ" b="1" dirty="0"/>
          </a:p>
        </p:txBody>
      </p:sp>
      <p:sp>
        <p:nvSpPr>
          <p:cNvPr id="9" name="Obdélník 8"/>
          <p:cNvSpPr/>
          <p:nvPr/>
        </p:nvSpPr>
        <p:spPr>
          <a:xfrm>
            <a:off x="705194" y="4350295"/>
            <a:ext cx="64355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srgbClr val="00B050"/>
                </a:solidFill>
              </a:rPr>
              <a:t>Upečeš zase ty výborné koláče?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39635" y="5135187"/>
            <a:ext cx="567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Upeču zase ty výborné koláče.</a:t>
            </a:r>
            <a:endParaRPr lang="cs-CZ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262" y="4350295"/>
            <a:ext cx="2027982" cy="1754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9357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55576" y="744360"/>
            <a:ext cx="603041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solidFill>
                  <a:prstClr val="black"/>
                </a:solidFill>
                <a:latin typeface="Trebuchet MS"/>
              </a:rPr>
              <a:t>Použité zdroje :</a:t>
            </a:r>
          </a:p>
          <a:p>
            <a:pPr lvl="0"/>
            <a:endParaRPr lang="cs-CZ" sz="2400" dirty="0">
              <a:solidFill>
                <a:prstClr val="black"/>
              </a:solidFill>
              <a:latin typeface="Trebuchet MS"/>
            </a:endParaRPr>
          </a:p>
          <a:p>
            <a:pPr lvl="0"/>
            <a:r>
              <a:rPr lang="cs-CZ" sz="2400" dirty="0">
                <a:solidFill>
                  <a:prstClr val="black"/>
                </a:solidFill>
                <a:latin typeface="Trebuchet MS"/>
              </a:rPr>
              <a:t>Program Microsoft Office 2010</a:t>
            </a:r>
          </a:p>
          <a:p>
            <a:pPr lvl="0"/>
            <a:endParaRPr lang="cs-CZ" sz="1600" b="1" dirty="0">
              <a:solidFill>
                <a:prstClr val="black"/>
              </a:solidFill>
              <a:latin typeface="Verdana" pitchFamily="34" charset="0"/>
            </a:endParaRPr>
          </a:p>
          <a:p>
            <a:pPr lvl="0"/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44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101</TotalTime>
  <Words>541</Words>
  <Application>Microsoft Office PowerPoint</Application>
  <PresentationFormat>Předvádění na obrazovce (4:3)</PresentationFormat>
  <Paragraphs>106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Aspekt</vt:lpstr>
      <vt:lpstr>Prezentace aplikace PowerPoint</vt:lpstr>
      <vt:lpstr>Prezentace aplikace PowerPoint</vt:lpstr>
      <vt:lpstr>Prezentace aplikace PowerPoint</vt:lpstr>
      <vt:lpstr>      Věta oznamovací a tázací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Věta oznamovací a tázací</dc:title>
  <dc:creator>Simča</dc:creator>
  <cp:lastModifiedBy>Simča</cp:lastModifiedBy>
  <cp:revision>14</cp:revision>
  <dcterms:created xsi:type="dcterms:W3CDTF">2012-01-22T04:27:06Z</dcterms:created>
  <dcterms:modified xsi:type="dcterms:W3CDTF">2012-02-28T16:17:02Z</dcterms:modified>
</cp:coreProperties>
</file>