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9"/>
  </p:notesMasterIdLst>
  <p:sldIdLst>
    <p:sldId id="269" r:id="rId2"/>
    <p:sldId id="270" r:id="rId3"/>
    <p:sldId id="271" r:id="rId4"/>
    <p:sldId id="256" r:id="rId5"/>
    <p:sldId id="272" r:id="rId6"/>
    <p:sldId id="258" r:id="rId7"/>
    <p:sldId id="257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8E8448-9B45-405F-9D3A-2DFA563F92D6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A9035D-11BE-4DC0-8057-9142C8061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677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A9035D-11BE-4DC0-8057-9142C80614F5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47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2FF9437-B25F-4842-80E0-74E7A5F9990B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6825FEE-DF60-47F5-B48D-3FD9E2D3E7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73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412134"/>
              </p:ext>
            </p:extLst>
          </p:nvPr>
        </p:nvGraphicFramePr>
        <p:xfrm>
          <a:off x="323528" y="1988840"/>
          <a:ext cx="7560840" cy="3900404"/>
        </p:xfrm>
        <a:graphic>
          <a:graphicData uri="http://schemas.openxmlformats.org/drawingml/2006/table">
            <a:tbl>
              <a:tblPr firstRow="1" firstCol="1" bandRow="1"/>
              <a:tblGrid>
                <a:gridCol w="1867642"/>
                <a:gridCol w="5693198"/>
              </a:tblGrid>
              <a:tr h="48710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VY_32_INOVACE_312_JMÉNA_OSOB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3818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Přiřazování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slov podle obrázků, doplňování vlastních jmen, hledání ukrytých jmen ve větách, určování pádu, čísla a rodu u podstatných jmen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63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8769354"/>
              </p:ext>
            </p:extLst>
          </p:nvPr>
        </p:nvGraphicFramePr>
        <p:xfrm>
          <a:off x="251520" y="836712"/>
          <a:ext cx="7525344" cy="4680519"/>
        </p:xfrm>
        <a:graphic>
          <a:graphicData uri="http://schemas.openxmlformats.org/drawingml/2006/table">
            <a:tbl>
              <a:tblPr firstRow="1" firstCol="1" bandRow="1"/>
              <a:tblGrid>
                <a:gridCol w="1368244"/>
                <a:gridCol w="6157100"/>
              </a:tblGrid>
              <a:tr h="468051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jmen osob 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přiřazují jména osob podle obrázků. Kontrola je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 určují, zda se jedná o vlastní jména osob nebo název osoby. Řešení je ukryto v listě 10.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Dále přiřazují do okének jména spolužáků podle skutečnosti.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hledají ukrytá jména osob, která jsou schovaná ve větách.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13 a 14 se po správném zodpovězení ukáže odpověď.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 listě 15 vypisují do sešitu podstatná jména a určují u nich pád, číslo a rod. V listě 16 si mohou vše překontrolovat.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0154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548680"/>
            <a:ext cx="7200800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>
                <a:solidFill>
                  <a:prstClr val="black"/>
                </a:solidFill>
                <a:latin typeface="Calibri"/>
              </a:rPr>
              <a:t>: </a:t>
            </a:r>
            <a:r>
              <a:rPr lang="cs-CZ" smtClean="0">
                <a:solidFill>
                  <a:prstClr val="black"/>
                </a:solidFill>
                <a:latin typeface="Calibri"/>
              </a:rPr>
              <a:t>24.01.2012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 jména osob, jméno, příjmení, pád, číslo, rod</a:t>
            </a:r>
          </a:p>
        </p:txBody>
      </p:sp>
    </p:spTree>
    <p:extLst>
      <p:ext uri="{BB962C8B-B14F-4D97-AF65-F5344CB8AC3E}">
        <p14:creationId xmlns:p14="http://schemas.microsoft.com/office/powerpoint/2010/main" val="66401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636912"/>
            <a:ext cx="7674096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/>
            </a:r>
            <a:br>
              <a:rPr lang="cs-CZ" sz="8000"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</a:br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  </a:t>
            </a:r>
            <a:r>
              <a:rPr lang="cs-CZ" sz="8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Jména osob</a:t>
            </a:r>
            <a:endParaRPr lang="cs-CZ" sz="8800" b="1" dirty="0">
              <a:solidFill>
                <a:schemeClr val="tx2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623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92696"/>
            <a:ext cx="77768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Charakteristika vlastních jmen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Přiřazování osob podle obrázků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Doplňování vlastních jmen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Hledání ukrytých jmen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Určování pádu, čísla a rodu u podstatných jmen 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980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Abychom se od sebe navzájem rozeznali a odlišili od 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jiných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osob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, dostáváme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svá jména.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206084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B13F9A">
                    <a:lumMod val="75000"/>
                  </a:srgbClr>
                </a:solidFill>
              </a:rPr>
              <a:t>Každá osoba, člověk má jméno a příjmení, které vždy píšeme s velkým počátečním písmenem.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684" y="3284984"/>
            <a:ext cx="4752528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1810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1728192" cy="2302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717" y="431086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Dokážeš přiřadit správně jména </a:t>
            </a:r>
            <a:r>
              <a:rPr lang="cs-CZ" sz="2800" dirty="0" smtClean="0"/>
              <a:t>osob? </a:t>
            </a:r>
            <a:endParaRPr lang="cs-CZ" sz="2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250200"/>
            <a:ext cx="1824082" cy="2195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45940"/>
            <a:ext cx="1656184" cy="2159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63" y="3933056"/>
            <a:ext cx="1632607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4228346"/>
            <a:ext cx="47497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- 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abička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          -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aminka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- 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lára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              -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agmara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-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atínek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           -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etr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-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edeček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          -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arel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00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980728"/>
            <a:ext cx="1731963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35317"/>
            <a:ext cx="16589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80728"/>
            <a:ext cx="1828800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332656"/>
            <a:ext cx="146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Kontrola: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4829" y="3474784"/>
            <a:ext cx="2796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ědeček Petr nebo Karel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0536" y="2962612"/>
            <a:ext cx="2455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maminka Dagmara</a:t>
            </a:r>
          </a:p>
          <a:p>
            <a:r>
              <a:rPr lang="cs-CZ" dirty="0" smtClean="0"/>
              <a:t> nebo Klára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3608943"/>
            <a:ext cx="20945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abička Klára nebo Dagmara</a:t>
            </a:r>
          </a:p>
          <a:p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18694"/>
            <a:ext cx="1633537" cy="216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11172" y="5230961"/>
            <a:ext cx="2600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atínek Petr nebo Karel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10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4659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Urči, zda se jedná o vlastní jméno osob nebo o název osoby: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555" y="1745593"/>
            <a:ext cx="756084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cera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etra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eta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-linka, 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ěda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-luk, 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alentýna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imona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,-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ovotný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lapec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iloš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dislava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-arián, </a:t>
            </a:r>
          </a:p>
          <a:p>
            <a:pPr marL="571500" indent="-571500" algn="ctr">
              <a:buFontTx/>
              <a:buChar char="-"/>
            </a:pP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edeček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eona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aminka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  <a:p>
            <a:pPr marL="571500" indent="-571500" algn="ctr">
              <a:buFontTx/>
              <a:buChar char="-"/>
            </a:pP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střenice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 - aura, -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amila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,</a:t>
            </a:r>
          </a:p>
          <a:p>
            <a:pPr marL="571500" indent="-571500" algn="ctr">
              <a:buFontTx/>
              <a:buChar char="-"/>
            </a:pP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spíšil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algn="ctr"/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 marL="571500" indent="-571500">
              <a:buFontTx/>
              <a:buChar char="-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2697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160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Kontrola: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596342"/>
            <a:ext cx="691276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cera, Petra, teta, Olinka, děda, kluk,</a:t>
            </a:r>
          </a:p>
          <a:p>
            <a:endParaRPr lang="cs-CZ" sz="2400" dirty="0"/>
          </a:p>
          <a:p>
            <a:r>
              <a:rPr lang="cs-CZ" sz="2400" dirty="0" smtClean="0"/>
              <a:t>Valentýna, </a:t>
            </a:r>
            <a:r>
              <a:rPr lang="cs-CZ" sz="2400" dirty="0"/>
              <a:t>S</a:t>
            </a:r>
            <a:r>
              <a:rPr lang="cs-CZ" sz="2400" dirty="0" smtClean="0"/>
              <a:t>imona, </a:t>
            </a:r>
            <a:r>
              <a:rPr lang="cs-CZ" sz="2400" dirty="0"/>
              <a:t>N</a:t>
            </a:r>
            <a:r>
              <a:rPr lang="cs-CZ" sz="2400" dirty="0" smtClean="0"/>
              <a:t>ovotný, chlapec, </a:t>
            </a:r>
            <a:r>
              <a:rPr lang="cs-CZ" sz="2400" dirty="0"/>
              <a:t>M</a:t>
            </a:r>
            <a:r>
              <a:rPr lang="cs-CZ" sz="2400" dirty="0" smtClean="0"/>
              <a:t>iloš,</a:t>
            </a:r>
          </a:p>
          <a:p>
            <a:endParaRPr lang="cs-CZ" sz="2400" dirty="0"/>
          </a:p>
          <a:p>
            <a:r>
              <a:rPr lang="cs-CZ" sz="2400" dirty="0" smtClean="0"/>
              <a:t>Zdislava, Marián, dědeček, Leona, maminka,</a:t>
            </a:r>
          </a:p>
          <a:p>
            <a:endParaRPr lang="cs-CZ" sz="2400" dirty="0"/>
          </a:p>
          <a:p>
            <a:r>
              <a:rPr lang="cs-CZ" sz="2400" dirty="0"/>
              <a:t>s</a:t>
            </a:r>
            <a:r>
              <a:rPr lang="cs-CZ" sz="2400" dirty="0" smtClean="0"/>
              <a:t>estřenice, Laura, Kamila, Pospíšil.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664" y="3933056"/>
            <a:ext cx="256871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1515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46348" y="1992861"/>
            <a:ext cx="26642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8" y="2996952"/>
            <a:ext cx="2706687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8" y="3861048"/>
            <a:ext cx="2706687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52" y="4817274"/>
            <a:ext cx="2706687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52" y="5759502"/>
            <a:ext cx="2706687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404664"/>
            <a:ext cx="72290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náš dobře své spolužáky </a:t>
            </a:r>
            <a:r>
              <a:rPr lang="cs-CZ" sz="2000" dirty="0" smtClean="0">
                <a:sym typeface="Wingdings" pitchFamily="2" charset="2"/>
              </a:rPr>
              <a:t>?</a:t>
            </a:r>
            <a:endParaRPr lang="cs-CZ" sz="2000" dirty="0" smtClean="0">
              <a:sym typeface="Wingdings" pitchFamily="2" charset="2"/>
            </a:endParaRPr>
          </a:p>
          <a:p>
            <a:r>
              <a:rPr lang="cs-CZ" sz="2000" dirty="0" smtClean="0">
                <a:sym typeface="Wingdings" pitchFamily="2" charset="2"/>
              </a:rPr>
              <a:t>Říkej a doplňuj do prázdných okének jména dětí ze tvé třídy.</a:t>
            </a:r>
          </a:p>
          <a:p>
            <a:r>
              <a:rPr lang="cs-CZ" sz="2000" dirty="0" smtClean="0">
                <a:sym typeface="Wingdings" pitchFamily="2" charset="2"/>
              </a:rPr>
              <a:t>Jména odůvodni .</a:t>
            </a: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0190" y="1992861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nejrychleji běhá.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40190" y="2996952"/>
            <a:ext cx="2852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ejvíce zlobí.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68892" y="394136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ěkně čte.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28540" y="4897591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upovídaný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40190" y="5839819"/>
            <a:ext cx="3600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ád pomáhá spolužákům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053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980" y="539230"/>
            <a:ext cx="5407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Najdeš ve větách ukrytá jména </a:t>
            </a:r>
            <a:r>
              <a:rPr lang="cs-CZ" sz="2400" dirty="0" smtClean="0"/>
              <a:t>osob?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1937" y="1466489"/>
            <a:ext cx="75168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Mysleli jsme si, že letos bude sníh a na horách veliké závěje.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8358" y="1988147"/>
            <a:ext cx="55311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Tatínek opravoval stroj a našel velký poklad.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18" y="2643828"/>
            <a:ext cx="73586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Ve škole mě všichni mají rádi, ale na táboře jsem měl i nepřátele.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1937" y="3805008"/>
            <a:ext cx="64459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Naše kočka byla zvyklá raději na sestru než na mne.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1937" y="4628858"/>
            <a:ext cx="666079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Na táboře jsme snášeli škaredé počasí velmi statečně.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9724">
            <a:off x="5862437" y="309432"/>
            <a:ext cx="1768130" cy="1382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529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36022"/>
            <a:ext cx="146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Kontrola: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919" y="1268760"/>
            <a:ext cx="75608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B13F9A">
                    <a:lumMod val="75000"/>
                  </a:srgbClr>
                </a:solidFill>
              </a:rPr>
              <a:t>Mysleli jsme si, že letos bude sníh a na horách veliké závěje.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11960" y="1844824"/>
            <a:ext cx="761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Hana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919" y="2244934"/>
            <a:ext cx="55311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Tatínek opravoval stroj a našel velký poklad.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62926" y="2694111"/>
            <a:ext cx="824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Jana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0807" y="3717032"/>
            <a:ext cx="8182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Ve škole mě mají všichni rádi, ale na táboře jsem měl i nepřátele. 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87191" y="4206279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Alena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919" y="4984200"/>
            <a:ext cx="64459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Naše kočka byla zvyklá raději na sestru než na mne.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5661248"/>
            <a:ext cx="8980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Klára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870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6737350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1412776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Eliška</a:t>
            </a:r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57" y="3861048"/>
            <a:ext cx="1968251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946" y="1411508"/>
            <a:ext cx="2566987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402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84468"/>
            <a:ext cx="73212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Vyber ze cvičení podstatná jména.</a:t>
            </a:r>
          </a:p>
          <a:p>
            <a:r>
              <a:rPr lang="cs-CZ" sz="2400" dirty="0" smtClean="0"/>
              <a:t>Přepiš je do sešitu a urči u nich pád, číslo a rod </a:t>
            </a:r>
            <a:r>
              <a:rPr lang="cs-CZ" sz="2400" dirty="0" smtClean="0">
                <a:sym typeface="Wingdings" pitchFamily="2" charset="2"/>
              </a:rPr>
              <a:t>.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363323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Koupili jsme nový svetr.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287043"/>
            <a:ext cx="7072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Maminka koukala z okna, protože hodně pršelo.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982143"/>
            <a:ext cx="5254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K večeři si dám něco moc dobrého.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593608"/>
            <a:ext cx="4461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Na stole byl velký nepořádek.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285075"/>
            <a:ext cx="3382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Petře, počkej chvilku!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55273"/>
            <a:ext cx="2088232" cy="230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851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03039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tx2">
                    <a:lumMod val="75000"/>
                  </a:schemeClr>
                </a:solidFill>
              </a:rPr>
              <a:t>Kontrola: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3213" y="836712"/>
            <a:ext cx="7390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vetr </a:t>
            </a:r>
            <a:r>
              <a:rPr lang="cs-CZ" sz="2400" dirty="0" smtClean="0"/>
              <a:t>– 4. pád, číslo jednotné, rod mužský neživotný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6456" y="1529209"/>
            <a:ext cx="6441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aminka</a:t>
            </a:r>
            <a:r>
              <a:rPr lang="cs-CZ" sz="2400" dirty="0" smtClean="0"/>
              <a:t> – 1. pád, číslo jednotné, rod ženský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3213" y="2217974"/>
            <a:ext cx="6133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z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okna </a:t>
            </a:r>
            <a:r>
              <a:rPr lang="cs-CZ" sz="2400" dirty="0" smtClean="0"/>
              <a:t>– 2. pád, číslo jednotné, rod střední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3213" y="2847381"/>
            <a:ext cx="6292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k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večeři </a:t>
            </a:r>
            <a:r>
              <a:rPr lang="cs-CZ" sz="2400" dirty="0" smtClean="0"/>
              <a:t>– 3. pád, číslo jednotné, rod ženský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73" y="3501008"/>
            <a:ext cx="7734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 stole </a:t>
            </a:r>
            <a:r>
              <a:rPr lang="cs-CZ" sz="2400" dirty="0" smtClean="0"/>
              <a:t>– 6.pád, číslo jednotné, rod mužský neživotný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686" y="4149080"/>
            <a:ext cx="8141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epořádek</a:t>
            </a:r>
            <a:r>
              <a:rPr lang="cs-CZ" sz="2400" dirty="0" smtClean="0"/>
              <a:t> – 1.pád, číslo jednotné, rod mužský neživotný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797152"/>
            <a:ext cx="7103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Petře </a:t>
            </a:r>
            <a:r>
              <a:rPr lang="cs-CZ" sz="2400" dirty="0" smtClean="0"/>
              <a:t>– 5. pád, číslo jednotné, rod mužský životný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340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404664"/>
            <a:ext cx="6552728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Použité zdroje 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Program Microsoft Office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prstClr val="black"/>
                </a:solidFill>
              </a:rPr>
              <a:t>www.office.microsoft.com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1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6489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126</TotalTime>
  <Words>692</Words>
  <Application>Microsoft Office PowerPoint</Application>
  <PresentationFormat>Předvádění na obrazovce (4:3)</PresentationFormat>
  <Paragraphs>119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Bohatý</vt:lpstr>
      <vt:lpstr>Prezentace aplikace PowerPoint</vt:lpstr>
      <vt:lpstr>Prezentace aplikace PowerPoint</vt:lpstr>
      <vt:lpstr>Prezentace aplikace PowerPoint</vt:lpstr>
      <vt:lpstr>              Jména osob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Jména osob</dc:title>
  <dc:creator>Simča</dc:creator>
  <cp:lastModifiedBy>jitka</cp:lastModifiedBy>
  <cp:revision>18</cp:revision>
  <dcterms:created xsi:type="dcterms:W3CDTF">2012-01-24T05:11:14Z</dcterms:created>
  <dcterms:modified xsi:type="dcterms:W3CDTF">2013-12-20T12:21:09Z</dcterms:modified>
</cp:coreProperties>
</file>