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9" r:id="rId3"/>
    <p:sldId id="268" r:id="rId4"/>
    <p:sldId id="256" r:id="rId5"/>
    <p:sldId id="267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849" autoAdjust="0"/>
  </p:normalViewPr>
  <p:slideViewPr>
    <p:cSldViewPr>
      <p:cViewPr>
        <p:scale>
          <a:sx n="58" d="100"/>
          <a:sy n="58" d="100"/>
        </p:scale>
        <p:origin x="-1027" y="-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713492B-F173-4B75-8160-9E27D83D44C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BB5FFE6-0D21-4D79-A3E3-2B16C2F548C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989161"/>
              </p:ext>
            </p:extLst>
          </p:nvPr>
        </p:nvGraphicFramePr>
        <p:xfrm>
          <a:off x="395536" y="1988840"/>
          <a:ext cx="8136904" cy="3900404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VY_32_INOVACE_313_JMÉNA_ZVÍŘAT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vlastních jmen, přiřazování jmen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 obrázkům, doplňování písmen ve jménech, určování pádu, čísla a rodu u názvů zvířat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22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241812"/>
              </p:ext>
            </p:extLst>
          </p:nvPr>
        </p:nvGraphicFramePr>
        <p:xfrm>
          <a:off x="611560" y="764704"/>
          <a:ext cx="7920880" cy="4248471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424847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jmen zvířat 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vymýšlejí jména k obrázkům zvířat.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Přiřazují jména zvířat v listě 9 a odůvodňují pravopis jmen.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Správnost si ověří v listě následujícím.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11 doplňují a odůvodňují vynechaná písmena ve jménech a názvech. Výsledky se zobrazují na dalším listě až po správné odpovědi.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listě 13 vybírají ze cvičení názvy zvířat a určují        u nich pád, číslo a rod.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Kontrola je v listě 14. ( po vyhotovení do sešitu )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324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7776864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>
                <a:solidFill>
                  <a:prstClr val="black"/>
                </a:solidFill>
                <a:latin typeface="Calibri"/>
              </a:rPr>
              <a:t>: 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24.01.2012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jména zvířat, pád, číslo, rod</a:t>
            </a:r>
          </a:p>
        </p:txBody>
      </p:sp>
    </p:spTree>
    <p:extLst>
      <p:ext uri="{BB962C8B-B14F-4D97-AF65-F5344CB8AC3E}">
        <p14:creationId xmlns:p14="http://schemas.microsoft.com/office/powerpoint/2010/main" val="40211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Jména zvířat</a:t>
            </a:r>
            <a:endParaRPr lang="cs-CZ" sz="8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088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84887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70C0"/>
                </a:solidFill>
              </a:rPr>
              <a:t>Charakteristika vlastních jmen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70C0"/>
                </a:solidFill>
              </a:rPr>
              <a:t>Přiřazování jmen zvířat k obrázkům 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70C0"/>
                </a:solidFill>
              </a:rPr>
              <a:t>Doplňování písmen  ve jménech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70C0"/>
                </a:solidFill>
              </a:rPr>
              <a:t>Určování pádu, čísla a rodu u názvů zvířat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0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9" y="44153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Vlastní jména nám označují jednu určitou osobu, jedno určité zvíře nebo jednu určitou věc.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6"/>
            <a:ext cx="1763813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3282355" cy="3668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37195"/>
            <a:ext cx="2736304" cy="4158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22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19009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Dokážeš vymyslet  jména k jednotlivým zvířátkům?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180020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280831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84233"/>
            <a:ext cx="2160240" cy="2153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288032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644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1798637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87524" y="3474784"/>
            <a:ext cx="1047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Pedro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689397"/>
            <a:ext cx="2878137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6931" y="3386322"/>
            <a:ext cx="12394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Tamara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2157413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92280" y="2982689"/>
            <a:ext cx="752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Líza</a:t>
            </a:r>
            <a:endParaRPr lang="cs-CZ" sz="24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878" y="4241413"/>
            <a:ext cx="280511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84939" y="5008013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Linda a Honzík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138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89855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0070C0"/>
                </a:solidFill>
                <a:latin typeface="Trebuchet MS"/>
              </a:rPr>
              <a:t>Dokážeš přiřadit správně jména </a:t>
            </a:r>
            <a:r>
              <a:rPr lang="cs-CZ" sz="2400" dirty="0" smtClean="0">
                <a:solidFill>
                  <a:srgbClr val="0070C0"/>
                </a:solidFill>
                <a:latin typeface="Trebuchet MS"/>
              </a:rPr>
              <a:t>zvířat </a:t>
            </a:r>
            <a:r>
              <a:rPr lang="cs-CZ" sz="2400" dirty="0">
                <a:solidFill>
                  <a:srgbClr val="0070C0"/>
                </a:solidFill>
                <a:latin typeface="Trebuchet MS"/>
              </a:rPr>
              <a:t>?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78380" y="1412775"/>
            <a:ext cx="696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had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060848"/>
            <a:ext cx="968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motýl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80928"/>
            <a:ext cx="753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573016"/>
            <a:ext cx="94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žirafa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221088"/>
            <a:ext cx="139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krokodýl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336" y="4869160"/>
            <a:ext cx="131445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237" y="430284"/>
            <a:ext cx="1368152" cy="209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630" y="1145777"/>
            <a:ext cx="2548362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288" y="3471129"/>
            <a:ext cx="2291237" cy="2796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681" y="4682753"/>
            <a:ext cx="1886519" cy="1453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18148" y="3018685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Bimbo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1445939"/>
            <a:ext cx="2079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Emanuel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03798" y="3011760"/>
            <a:ext cx="18966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Lucinka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0910" y="3311073"/>
            <a:ext cx="111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Sam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869159"/>
            <a:ext cx="1353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Karel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38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2547937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1173397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h</a:t>
            </a:r>
            <a:r>
              <a:rPr lang="cs-CZ" sz="2400" b="1" dirty="0" smtClean="0">
                <a:solidFill>
                  <a:srgbClr val="0070C0"/>
                </a:solidFill>
              </a:rPr>
              <a:t>ad Sam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6246"/>
            <a:ext cx="1365250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08304" y="127734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ž</a:t>
            </a:r>
            <a:r>
              <a:rPr lang="cs-CZ" sz="2400" b="1" dirty="0" smtClean="0">
                <a:solidFill>
                  <a:srgbClr val="0070C0"/>
                </a:solidFill>
              </a:rPr>
              <a:t>irafa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Lucinka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76873"/>
            <a:ext cx="1766589" cy="1223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74293" y="2888572"/>
            <a:ext cx="2590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m</a:t>
            </a:r>
            <a:r>
              <a:rPr lang="cs-CZ" sz="2400" b="1" dirty="0" smtClean="0">
                <a:solidFill>
                  <a:srgbClr val="0070C0"/>
                </a:solidFill>
              </a:rPr>
              <a:t>otýl Emanuel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35" y="3383088"/>
            <a:ext cx="2292350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4782469"/>
            <a:ext cx="2060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s</a:t>
            </a:r>
            <a:r>
              <a:rPr lang="cs-CZ" sz="2400" b="1" dirty="0" smtClean="0">
                <a:solidFill>
                  <a:srgbClr val="0070C0"/>
                </a:solidFill>
              </a:rPr>
              <a:t>lon Bimbo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946" y="4230280"/>
            <a:ext cx="1884363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96961" y="4597802"/>
            <a:ext cx="18751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</a:t>
            </a:r>
            <a:r>
              <a:rPr lang="cs-CZ" sz="2400" b="1" dirty="0" smtClean="0">
                <a:solidFill>
                  <a:srgbClr val="0070C0"/>
                </a:solidFill>
              </a:rPr>
              <a:t>rokodýl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Karel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20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4517" y="447054"/>
            <a:ext cx="7660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Doplníš správně vynechaná písmena ?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285687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/>
          </a:p>
          <a:p>
            <a:r>
              <a:rPr lang="cs-CZ" sz="2800" dirty="0" smtClean="0"/>
              <a:t>- </a:t>
            </a:r>
            <a:r>
              <a:rPr lang="cs-CZ" sz="2800" dirty="0"/>
              <a:t>e</a:t>
            </a:r>
            <a:r>
              <a:rPr lang="cs-CZ" sz="2800" dirty="0" smtClean="0"/>
              <a:t>s              - </a:t>
            </a:r>
            <a:r>
              <a:rPr lang="cs-CZ" sz="2800" dirty="0" err="1" smtClean="0"/>
              <a:t>eryk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2060" y="908720"/>
            <a:ext cx="574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Odůvodni své rozhodnutí.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181" y="2390390"/>
            <a:ext cx="2614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2800" dirty="0" smtClean="0"/>
              <a:t>očka         - </a:t>
            </a:r>
            <a:r>
              <a:rPr lang="cs-CZ" sz="2800" dirty="0" err="1" smtClean="0"/>
              <a:t>íza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005872"/>
            <a:ext cx="3195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2800" dirty="0" err="1"/>
              <a:t>e</a:t>
            </a:r>
            <a:r>
              <a:rPr lang="cs-CZ" sz="2800" dirty="0" err="1" smtClean="0"/>
              <a:t>dvídek</a:t>
            </a:r>
            <a:r>
              <a:rPr lang="cs-CZ" sz="2800" dirty="0" smtClean="0"/>
              <a:t>   - </a:t>
            </a:r>
            <a:r>
              <a:rPr lang="cs-CZ" sz="2800" dirty="0" err="1" smtClean="0"/>
              <a:t>rumla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0504" y="3593148"/>
            <a:ext cx="2648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</a:t>
            </a:r>
            <a:r>
              <a:rPr lang="cs-CZ" dirty="0" smtClean="0"/>
              <a:t> </a:t>
            </a:r>
            <a:r>
              <a:rPr lang="cs-CZ" sz="2800" dirty="0" err="1"/>
              <a:t>í</a:t>
            </a:r>
            <a:r>
              <a:rPr lang="cs-CZ" sz="2800" dirty="0" err="1" smtClean="0"/>
              <a:t>žala</a:t>
            </a:r>
            <a:r>
              <a:rPr lang="cs-CZ" sz="2800" dirty="0" smtClean="0"/>
              <a:t>          -</a:t>
            </a:r>
            <a:r>
              <a:rPr lang="cs-CZ" sz="2800" dirty="0" err="1" smtClean="0"/>
              <a:t>axa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181" y="4221088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</a:t>
            </a:r>
            <a:r>
              <a:rPr lang="cs-CZ" dirty="0" smtClean="0"/>
              <a:t>  </a:t>
            </a:r>
            <a:r>
              <a:rPr lang="cs-CZ" sz="2800" dirty="0" err="1"/>
              <a:t>o</a:t>
            </a:r>
            <a:r>
              <a:rPr lang="cs-CZ" sz="2800" dirty="0" err="1" smtClean="0"/>
              <a:t>rčátko</a:t>
            </a:r>
            <a:r>
              <a:rPr lang="cs-CZ" sz="2800" dirty="0" smtClean="0"/>
              <a:t>    -</a:t>
            </a:r>
            <a:r>
              <a:rPr lang="cs-CZ" sz="2800" dirty="0" err="1" smtClean="0"/>
              <a:t>ilip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3650" y="4760063"/>
            <a:ext cx="3377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 err="1"/>
              <a:t>y</a:t>
            </a:r>
            <a:r>
              <a:rPr lang="cs-CZ" sz="2800" dirty="0" err="1" smtClean="0"/>
              <a:t>ška</a:t>
            </a:r>
            <a:r>
              <a:rPr lang="cs-CZ" sz="2800" dirty="0" smtClean="0"/>
              <a:t>         - </a:t>
            </a:r>
            <a:r>
              <a:rPr lang="cs-CZ" sz="2800" dirty="0" err="1" smtClean="0"/>
              <a:t>etruška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181" y="5356122"/>
            <a:ext cx="4612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 err="1"/>
              <a:t>r</a:t>
            </a:r>
            <a:r>
              <a:rPr lang="cs-CZ" sz="2800" dirty="0" err="1" smtClean="0"/>
              <a:t>avička</a:t>
            </a:r>
            <a:r>
              <a:rPr lang="cs-CZ" sz="2800" dirty="0" smtClean="0"/>
              <a:t>    - </a:t>
            </a:r>
            <a:r>
              <a:rPr lang="cs-CZ" sz="2800" dirty="0" err="1" smtClean="0"/>
              <a:t>idunka</a:t>
            </a:r>
            <a:r>
              <a:rPr lang="cs-CZ" sz="2800" dirty="0" smtClean="0"/>
              <a:t>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03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3932"/>
            <a:ext cx="1802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Kontrola 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4678" y="389927"/>
            <a:ext cx="4751492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es </a:t>
            </a:r>
            <a:r>
              <a:rPr lang="cs-CZ" sz="2800" dirty="0" err="1" smtClean="0"/>
              <a:t>Žeryk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k</a:t>
            </a:r>
            <a:r>
              <a:rPr lang="cs-CZ" sz="2800" dirty="0" smtClean="0"/>
              <a:t>očka Líza</a:t>
            </a:r>
          </a:p>
          <a:p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edvídek Brumla</a:t>
            </a:r>
          </a:p>
          <a:p>
            <a:endParaRPr lang="cs-CZ" sz="2800" dirty="0"/>
          </a:p>
          <a:p>
            <a:r>
              <a:rPr lang="cs-CZ" sz="2800" dirty="0"/>
              <a:t>ž</a:t>
            </a:r>
            <a:r>
              <a:rPr lang="cs-CZ" sz="2800" dirty="0" smtClean="0"/>
              <a:t>ížala Maxa</a:t>
            </a:r>
          </a:p>
          <a:p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orčátko Filip</a:t>
            </a:r>
          </a:p>
          <a:p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yška Petruška</a:t>
            </a:r>
          </a:p>
          <a:p>
            <a:endParaRPr lang="cs-CZ" sz="2800" dirty="0"/>
          </a:p>
          <a:p>
            <a:r>
              <a:rPr lang="cs-CZ" sz="2800" dirty="0"/>
              <a:t>k</a:t>
            </a:r>
            <a:r>
              <a:rPr lang="cs-CZ" sz="2800" dirty="0" smtClean="0"/>
              <a:t>ravička Lidunka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04864"/>
            <a:ext cx="2928015" cy="3607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949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0070C0"/>
                </a:solidFill>
                <a:latin typeface="Trebuchet MS"/>
              </a:rPr>
              <a:t>Vyber ze cvičení </a:t>
            </a:r>
            <a:r>
              <a:rPr lang="cs-CZ" sz="2400" b="1" dirty="0" smtClean="0">
                <a:solidFill>
                  <a:srgbClr val="0070C0"/>
                </a:solidFill>
                <a:latin typeface="Trebuchet MS"/>
              </a:rPr>
              <a:t> názvy zvířat.</a:t>
            </a:r>
            <a:endParaRPr lang="cs-CZ" sz="2400" b="1" dirty="0">
              <a:solidFill>
                <a:srgbClr val="0070C0"/>
              </a:solidFill>
              <a:latin typeface="Trebuchet MS"/>
            </a:endParaRPr>
          </a:p>
          <a:p>
            <a:pPr lvl="0"/>
            <a:r>
              <a:rPr lang="cs-CZ" sz="2400" b="1" dirty="0">
                <a:solidFill>
                  <a:srgbClr val="0070C0"/>
                </a:solidFill>
                <a:latin typeface="Trebuchet MS"/>
              </a:rPr>
              <a:t>Přepiš je do sešitu a urči u nich pád, číslo a rod </a:t>
            </a:r>
            <a:r>
              <a:rPr lang="cs-CZ" sz="2400" b="1" dirty="0">
                <a:solidFill>
                  <a:srgbClr val="0070C0"/>
                </a:solidFill>
                <a:latin typeface="Trebuchet MS"/>
                <a:sym typeface="Wingdings" pitchFamily="2" charset="2"/>
              </a:rPr>
              <a:t> .</a:t>
            </a:r>
            <a:endParaRPr lang="cs-CZ" sz="2400" b="1" dirty="0">
              <a:solidFill>
                <a:srgbClr val="0070C0"/>
              </a:solidFill>
              <a:latin typeface="Trebuchet M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4380" y="1623906"/>
            <a:ext cx="6681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Kolem silnice běžela krásná liška.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973" y="2118047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prázdninách jsem jezdil na koníkovi.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973" y="270590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Večer jsem krmila svého bernardýna.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380" y="3256170"/>
            <a:ext cx="6993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Králíčkovi jsem přinesla čerstvou mrkvičku.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977" y="3897382"/>
            <a:ext cx="6864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malým pejsek jsme běhali po zahradě.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973" y="4494311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Bez mého pejska nikam nepůjdu!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1994">
            <a:off x="5194106" y="3301201"/>
            <a:ext cx="3543808" cy="2754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361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536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Kontrola :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81943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l</a:t>
            </a:r>
            <a:r>
              <a:rPr lang="cs-CZ" sz="2400" dirty="0" smtClean="0">
                <a:solidFill>
                  <a:srgbClr val="0070C0"/>
                </a:solidFill>
              </a:rPr>
              <a:t>iška</a:t>
            </a:r>
            <a:r>
              <a:rPr lang="cs-CZ" sz="2400" dirty="0" smtClean="0"/>
              <a:t> - 1.pád, číslo jednotné, rod ženský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9299" y="1736569"/>
            <a:ext cx="7795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n</a:t>
            </a:r>
            <a:r>
              <a:rPr lang="cs-CZ" sz="2400" dirty="0" smtClean="0">
                <a:solidFill>
                  <a:srgbClr val="0070C0"/>
                </a:solidFill>
              </a:rPr>
              <a:t>a koníkovi </a:t>
            </a:r>
            <a:r>
              <a:rPr lang="cs-CZ" sz="2400" dirty="0" smtClean="0"/>
              <a:t>– 6. pád, číslo jednotné, rod mužský životný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20887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b</a:t>
            </a:r>
            <a:r>
              <a:rPr lang="cs-CZ" sz="2400" dirty="0" smtClean="0">
                <a:solidFill>
                  <a:srgbClr val="0070C0"/>
                </a:solidFill>
              </a:rPr>
              <a:t>ernardýna</a:t>
            </a:r>
            <a:r>
              <a:rPr lang="cs-CZ" dirty="0" smtClean="0"/>
              <a:t> </a:t>
            </a:r>
            <a:r>
              <a:rPr lang="cs-CZ" sz="2400" dirty="0" smtClean="0"/>
              <a:t>– 4. pád, číslo jednotné, rod mužský životný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097791"/>
            <a:ext cx="7590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k</a:t>
            </a:r>
            <a:r>
              <a:rPr lang="cs-CZ" sz="2400" dirty="0" smtClean="0">
                <a:solidFill>
                  <a:srgbClr val="0070C0"/>
                </a:solidFill>
              </a:rPr>
              <a:t>rálíčkovi </a:t>
            </a:r>
            <a:r>
              <a:rPr lang="cs-CZ" sz="2400" dirty="0" smtClean="0"/>
              <a:t>– 3. pád, číslo jednotné, rod mužský životný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789040"/>
            <a:ext cx="7672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s</a:t>
            </a:r>
            <a:r>
              <a:rPr lang="cs-CZ" sz="2400" dirty="0" smtClean="0">
                <a:solidFill>
                  <a:srgbClr val="0070C0"/>
                </a:solidFill>
              </a:rPr>
              <a:t> pejskem </a:t>
            </a:r>
            <a:r>
              <a:rPr lang="cs-CZ" sz="2400" dirty="0" smtClean="0"/>
              <a:t>– 7. pád, číslo jednotné, rod mužský životný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603" y="4494311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p</a:t>
            </a:r>
            <a:r>
              <a:rPr lang="cs-CZ" sz="2400" dirty="0" smtClean="0">
                <a:solidFill>
                  <a:srgbClr val="0070C0"/>
                </a:solidFill>
              </a:rPr>
              <a:t>ejska </a:t>
            </a:r>
            <a:r>
              <a:rPr lang="cs-CZ" sz="2400" dirty="0" smtClean="0"/>
              <a:t>–     2.pád, číslo jednotné, rod mužský životný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1760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26943"/>
            <a:ext cx="6246440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pPr lvl="0"/>
            <a:r>
              <a:rPr lang="cs-CZ" sz="1600" b="1" smtClean="0">
                <a:solidFill>
                  <a:prstClr val="black"/>
                </a:solidFill>
                <a:latin typeface="Verdana" pitchFamily="34" charset="0"/>
              </a:rPr>
              <a:t>www.office.microsoft.com</a:t>
            </a:r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pPr lvl="0"/>
            <a:endParaRPr lang="cs-CZ" dirty="0">
              <a:solidFill>
                <a:srgbClr val="0070C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244893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269</TotalTime>
  <Words>425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Prezentace aplikace PowerPoint</vt:lpstr>
      <vt:lpstr>Prezentace aplikace PowerPoint</vt:lpstr>
      <vt:lpstr>Jména zvířat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Jména zvířat</dc:title>
  <dc:creator>Simča</dc:creator>
  <cp:lastModifiedBy>jitka</cp:lastModifiedBy>
  <cp:revision>21</cp:revision>
  <dcterms:created xsi:type="dcterms:W3CDTF">2012-01-24T14:48:34Z</dcterms:created>
  <dcterms:modified xsi:type="dcterms:W3CDTF">2013-12-20T08:23:52Z</dcterms:modified>
</cp:coreProperties>
</file>