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72" r:id="rId4"/>
    <p:sldId id="257" r:id="rId5"/>
    <p:sldId id="269" r:id="rId6"/>
    <p:sldId id="256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5E53E7-19E6-4B54-B079-97CAD509A879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BEDBC8-24A8-424D-8172-E03A37CAC5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11" y="387548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7447582"/>
              </p:ext>
            </p:extLst>
          </p:nvPr>
        </p:nvGraphicFramePr>
        <p:xfrm>
          <a:off x="467544" y="2132856"/>
          <a:ext cx="8136904" cy="4050901"/>
        </p:xfrm>
        <a:graphic>
          <a:graphicData uri="http://schemas.openxmlformats.org/drawingml/2006/table">
            <a:tbl>
              <a:tblPr firstRow="1" firstCol="1" bandRow="1"/>
              <a:tblGrid>
                <a:gridCol w="2009939"/>
                <a:gridCol w="6126965"/>
              </a:tblGrid>
              <a:tr h="4871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VY_32_INOVACE_315_VYJMENOVANÁ_SLOVA_PO_M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120205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Řazení slov podle obrázků, sestavování slova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 přeházených písmen, přiřazování slov příbuzných,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hledání pravopisných chyb ve slově.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629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853682"/>
              </p:ext>
            </p:extLst>
          </p:nvPr>
        </p:nvGraphicFramePr>
        <p:xfrm>
          <a:off x="467544" y="548680"/>
          <a:ext cx="7920880" cy="5040559"/>
        </p:xfrm>
        <a:graphic>
          <a:graphicData uri="http://schemas.openxmlformats.org/drawingml/2006/table">
            <a:tbl>
              <a:tblPr firstRow="1" firstCol="1" bandRow="1"/>
              <a:tblGrid>
                <a:gridCol w="1956578"/>
                <a:gridCol w="5964302"/>
              </a:tblGrid>
              <a:tr h="504055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opakování  vyjmenovaných slov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 M 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6, 7, 8 si žáci opakují vyjmenovaná slova po M podle obrázků.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řadí podle obrázků přeházená vyjmenovaná slova a hledají chybějící slovo.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Kontrolu si provedou v listech 10 a 11.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Řazení pomíchaných písmenek ve vyjmenovaném slově řeší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12. Odpověď se ukáže po správném zodpovězení.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13, 14 a 15 přiřazují a odůvodňují slova příbuzná.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Odpověď se ukrývá, žákům se ukáže po správné odpovědi.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 listě 16 hledají pravopisné chyby. Opět se správná odpověď ukáže po zodpovězení.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297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6390456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>
                <a:solidFill>
                  <a:prstClr val="black"/>
                </a:solidFill>
                <a:latin typeface="Calibri"/>
              </a:rPr>
              <a:t>: </a:t>
            </a:r>
            <a:r>
              <a:rPr lang="cs-CZ" smtClean="0">
                <a:solidFill>
                  <a:prstClr val="black"/>
                </a:solidFill>
                <a:latin typeface="Calibri"/>
              </a:rPr>
              <a:t>27.01.2012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 vyjmenovaná slova, slova příbuzná</a:t>
            </a:r>
          </a:p>
        </p:txBody>
      </p:sp>
    </p:spTree>
    <p:extLst>
      <p:ext uri="{BB962C8B-B14F-4D97-AF65-F5344CB8AC3E}">
        <p14:creationId xmlns:p14="http://schemas.microsoft.com/office/powerpoint/2010/main" val="66254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08520" y="836712"/>
            <a:ext cx="9161666" cy="1143000"/>
          </a:xfrm>
        </p:spPr>
        <p:txBody>
          <a:bodyPr>
            <a:noAutofit/>
          </a:bodyPr>
          <a:lstStyle/>
          <a:p>
            <a:pPr lvl="1"/>
            <a: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  <a:t>   Vyjmenovaná slova</a:t>
            </a:r>
            <a:b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</a:br>
            <a:r>
              <a:rPr lang="cs-CZ" sz="6000" b="1" dirty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  <a:t>                   po  M</a:t>
            </a:r>
            <a:b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</a:br>
            <a:r>
              <a:rPr lang="cs-CZ" sz="6000" b="1" dirty="0">
                <a:solidFill>
                  <a:srgbClr val="00B050"/>
                </a:solidFill>
                <a:latin typeface="Algerian" pitchFamily="82" charset="0"/>
              </a:rPr>
              <a:t/>
            </a:r>
            <a:br>
              <a:rPr lang="cs-CZ" sz="6000" b="1" dirty="0">
                <a:solidFill>
                  <a:srgbClr val="00B050"/>
                </a:solidFill>
                <a:latin typeface="Algerian" pitchFamily="82" charset="0"/>
              </a:rPr>
            </a:br>
            <a:r>
              <a:rPr lang="cs-CZ" sz="6000" b="1" dirty="0" smtClean="0">
                <a:solidFill>
                  <a:srgbClr val="00B050"/>
                </a:solidFill>
                <a:latin typeface="Algerian" pitchFamily="82" charset="0"/>
              </a:rPr>
              <a:t>       </a:t>
            </a:r>
            <a:endParaRPr lang="cs-CZ" sz="6000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58313"/>
            <a:ext cx="388843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19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4981"/>
            <a:ext cx="8236550" cy="59708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Řazení vyjmenovaných slov podle obrázků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Sestavování slova z přeházených písmen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Přiřazování příbuzných slov 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Hledání pravopisných chyb ve slově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7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2204"/>
            <a:ext cx="3560440" cy="2154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287117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my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2903"/>
            <a:ext cx="302433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13089" y="2982143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  mýt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317" y="3117244"/>
            <a:ext cx="2232247" cy="3312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13089" y="4869160"/>
            <a:ext cx="1692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myslit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72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32" y="332656"/>
            <a:ext cx="259228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292494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m</a:t>
            </a:r>
            <a:r>
              <a:rPr lang="cs-CZ" sz="2400" dirty="0" smtClean="0">
                <a:solidFill>
                  <a:srgbClr val="00B050"/>
                </a:solidFill>
              </a:rPr>
              <a:t>ýlit se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5" name="Picture 3" descr="C:\Documents and Settings\Simča.MILOSLAV-68ADF8\Local Settings\Temporary Internet Files\Content.IE5\8LHJ85Z6\MC90044171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9636"/>
            <a:ext cx="1944216" cy="199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95936" y="26369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hmyz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637"/>
            <a:ext cx="2407344" cy="2495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70968" y="315577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 myš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117" y="3617441"/>
            <a:ext cx="2808312" cy="2144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6113" y="5890043"/>
            <a:ext cx="2011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hlemýžď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4054" y="3391843"/>
            <a:ext cx="2107940" cy="1904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03725" y="5429147"/>
            <a:ext cx="9236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mýtit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964" y="3425427"/>
            <a:ext cx="1646640" cy="2464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23964" y="6120875"/>
            <a:ext cx="16395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zamykat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36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59" y="620688"/>
            <a:ext cx="158417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7205" y="312088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dmýchat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10863"/>
            <a:ext cx="2088232" cy="2600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36296" y="170080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chmýří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697" y="3938412"/>
            <a:ext cx="1851680" cy="2631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3" y="515985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  nachomýtnout se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1031539"/>
            <a:ext cx="1772407" cy="1800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71600" y="2890055"/>
            <a:ext cx="14123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smýkat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261" y="3351720"/>
            <a:ext cx="2216777" cy="2606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88223" y="6021287"/>
            <a:ext cx="1554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Litomyšl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33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2995" y="195472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00B050"/>
                </a:solidFill>
                <a:latin typeface="Franklin Gothic Book"/>
              </a:rPr>
              <a:t>Obrázky se pomíchaly . 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Seřadíš je ? Říkej nahlas.</a:t>
            </a:r>
            <a:endParaRPr lang="cs-CZ" b="1" dirty="0" smtClean="0">
              <a:solidFill>
                <a:srgbClr val="00B050"/>
              </a:solidFill>
              <a:latin typeface="Franklin Gothic Book"/>
              <a:sym typeface="Wingdings" pitchFamily="2" charset="2"/>
            </a:endParaRPr>
          </a:p>
          <a:p>
            <a:pPr lvl="0"/>
            <a:r>
              <a:rPr lang="cs-CZ" b="1" dirty="0" smtClean="0">
                <a:solidFill>
                  <a:srgbClr val="00B050"/>
                </a:solidFill>
                <a:latin typeface="Franklin Gothic Book"/>
                <a:sym typeface="Wingdings" pitchFamily="2" charset="2"/>
              </a:rPr>
              <a:t>Které vyjmenované slovo chybí ?</a:t>
            </a:r>
            <a:endParaRPr lang="cs-CZ" b="1" dirty="0">
              <a:solidFill>
                <a:srgbClr val="00B050"/>
              </a:solidFill>
              <a:latin typeface="Franklin Gothic Book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1764084" cy="202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55786"/>
            <a:ext cx="1872927" cy="172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908720"/>
            <a:ext cx="1656184" cy="1873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952" y="380138"/>
            <a:ext cx="1997199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31" y="2804475"/>
            <a:ext cx="1788081" cy="1560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406" y="2831931"/>
            <a:ext cx="1548953" cy="1723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240" y="3043549"/>
            <a:ext cx="1727448" cy="1371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115" y="3057419"/>
            <a:ext cx="1330871" cy="1272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63" y="4963223"/>
            <a:ext cx="1464157" cy="1420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694" y="4633428"/>
            <a:ext cx="1370045" cy="1891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256" y="4774727"/>
            <a:ext cx="1608800" cy="1750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818" y="4774727"/>
            <a:ext cx="1392421" cy="1797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4649110"/>
            <a:ext cx="1762919" cy="2092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596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8186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Chybí vyjmenované slovo :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3017592" cy="261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96767" y="2199865"/>
            <a:ext cx="16153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myš</a:t>
            </a:r>
            <a:endParaRPr lang="cs-CZ" sz="2400" dirty="0">
              <a:solidFill>
                <a:srgbClr val="00B05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340260" cy="1803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070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271" y="219998"/>
            <a:ext cx="3760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Kontrola správně seřazených slov :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71" y="692696"/>
            <a:ext cx="2216523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397" y="908595"/>
            <a:ext cx="1871663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610145"/>
            <a:ext cx="1762125" cy="202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40730"/>
            <a:ext cx="1731963" cy="1693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400" y="3068960"/>
            <a:ext cx="1785937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384" y="3068960"/>
            <a:ext cx="1204118" cy="1612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228" y="2634208"/>
            <a:ext cx="1547813" cy="171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15617"/>
            <a:ext cx="1470025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0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64857"/>
            <a:ext cx="1371600" cy="189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1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43" y="4844502"/>
            <a:ext cx="1390650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2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0885" y="4924642"/>
            <a:ext cx="1609725" cy="174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3" name="Picture 1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803" y="4629473"/>
            <a:ext cx="1768475" cy="2044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84" name="Picture 16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61" y="4755203"/>
            <a:ext cx="165258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284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70175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Kouzelník </a:t>
            </a:r>
            <a:r>
              <a:rPr lang="cs-CZ" sz="2400" dirty="0" err="1" smtClean="0"/>
              <a:t>Čáryfuk</a:t>
            </a:r>
            <a:r>
              <a:rPr lang="cs-CZ" sz="2400" dirty="0" smtClean="0"/>
              <a:t> Ti zamíchal písmenka ve slově.</a:t>
            </a:r>
          </a:p>
          <a:p>
            <a:r>
              <a:rPr lang="cs-CZ" sz="2400" dirty="0" smtClean="0"/>
              <a:t>Poznáš jaké slovo to je ?</a:t>
            </a: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527" y="980781"/>
            <a:ext cx="2949110" cy="2893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772816"/>
            <a:ext cx="24482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00B050"/>
                </a:solidFill>
              </a:rPr>
              <a:t>š</a:t>
            </a:r>
            <a:r>
              <a:rPr lang="cs-CZ" sz="2400" dirty="0" err="1" smtClean="0">
                <a:solidFill>
                  <a:srgbClr val="00B050"/>
                </a:solidFill>
              </a:rPr>
              <a:t>ym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>
                <a:solidFill>
                  <a:srgbClr val="00B050"/>
                </a:solidFill>
              </a:rPr>
              <a:t>t</a:t>
            </a:r>
            <a:r>
              <a:rPr lang="cs-CZ" sz="2400" dirty="0" err="1" smtClean="0">
                <a:solidFill>
                  <a:srgbClr val="00B050"/>
                </a:solidFill>
              </a:rPr>
              <a:t>achýmd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>
                <a:solidFill>
                  <a:srgbClr val="00B050"/>
                </a:solidFill>
              </a:rPr>
              <a:t>t</a:t>
            </a:r>
            <a:r>
              <a:rPr lang="cs-CZ" sz="2400" dirty="0" err="1" smtClean="0">
                <a:solidFill>
                  <a:srgbClr val="00B050"/>
                </a:solidFill>
              </a:rPr>
              <a:t>itým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>
                <a:solidFill>
                  <a:srgbClr val="00B050"/>
                </a:solidFill>
              </a:rPr>
              <a:t>z</a:t>
            </a:r>
            <a:r>
              <a:rPr lang="cs-CZ" sz="2400" dirty="0" err="1" smtClean="0">
                <a:solidFill>
                  <a:srgbClr val="00B050"/>
                </a:solidFill>
              </a:rPr>
              <a:t>ymh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>
                <a:solidFill>
                  <a:srgbClr val="00B050"/>
                </a:solidFill>
              </a:rPr>
              <a:t>ď</a:t>
            </a:r>
            <a:r>
              <a:rPr lang="cs-CZ" sz="2400" dirty="0" err="1" smtClean="0">
                <a:solidFill>
                  <a:srgbClr val="00B050"/>
                </a:solidFill>
              </a:rPr>
              <a:t>žýmelh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>
                <a:solidFill>
                  <a:srgbClr val="00B050"/>
                </a:solidFill>
              </a:rPr>
              <a:t>t</a:t>
            </a:r>
            <a:r>
              <a:rPr lang="cs-CZ" sz="2400" dirty="0" err="1" smtClean="0">
                <a:solidFill>
                  <a:srgbClr val="00B050"/>
                </a:solidFill>
              </a:rPr>
              <a:t>akýms</a:t>
            </a:r>
            <a:endParaRPr lang="cs-CZ" sz="2400" dirty="0" smtClean="0">
              <a:solidFill>
                <a:srgbClr val="00B050"/>
              </a:solidFill>
            </a:endParaRPr>
          </a:p>
          <a:p>
            <a:endParaRPr lang="cs-CZ" sz="2400" dirty="0">
              <a:solidFill>
                <a:srgbClr val="00B050"/>
              </a:solidFill>
            </a:endParaRPr>
          </a:p>
          <a:p>
            <a:r>
              <a:rPr lang="cs-CZ" sz="2400" dirty="0" err="1" smtClean="0">
                <a:solidFill>
                  <a:srgbClr val="00B050"/>
                </a:solidFill>
              </a:rPr>
              <a:t>tilsym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44416" y="17728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myš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44416" y="2449340"/>
            <a:ext cx="1750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dmýchat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44416" y="316440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mýtit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39094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hmyz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86708" y="4650879"/>
            <a:ext cx="1915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 hlemýžď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96310" y="5409264"/>
            <a:ext cx="15279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s</a:t>
            </a:r>
            <a:r>
              <a:rPr lang="cs-CZ" sz="2400" dirty="0" smtClean="0">
                <a:solidFill>
                  <a:srgbClr val="00B050"/>
                </a:solidFill>
              </a:rPr>
              <a:t>mýkat   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9528" y="6090080"/>
            <a:ext cx="1324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myslit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240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5238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00B050"/>
                </a:solidFill>
                <a:latin typeface="Franklin Gothic Book"/>
              </a:rPr>
              <a:t>Dokážeš k obrázkům přiřadit příbuzná slova?</a:t>
            </a:r>
          </a:p>
          <a:p>
            <a:pPr lvl="0"/>
            <a:r>
              <a:rPr lang="cs-CZ" b="1" dirty="0">
                <a:solidFill>
                  <a:srgbClr val="00B050"/>
                </a:solidFill>
                <a:latin typeface="Franklin Gothic Book"/>
              </a:rPr>
              <a:t>Říkej, která slova sem nepatří. Odůvodni.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00907"/>
            <a:ext cx="1584175" cy="162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29496"/>
            <a:ext cx="2016223" cy="1624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760" y="1050995"/>
            <a:ext cx="1584176" cy="186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229495"/>
            <a:ext cx="1731963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068960"/>
            <a:ext cx="20162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myšlenka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myvadlo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yslivec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yšička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esmysl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 všichni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ycí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ylný</a:t>
            </a:r>
          </a:p>
          <a:p>
            <a:r>
              <a:rPr lang="cs-CZ" sz="2400" dirty="0" smtClean="0"/>
              <a:t>hmyzí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3068960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myslit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87824" y="3398988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mýt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4" y="379909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myslit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4193259"/>
            <a:ext cx="23042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yš,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5" y="4597097"/>
            <a:ext cx="25471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myslit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5" y="4931095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my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5" y="5307826"/>
            <a:ext cx="10441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mýt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5707936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ýlit se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04903" y="6108046"/>
            <a:ext cx="18646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 hmyz, nepatří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489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5826"/>
            <a:ext cx="1785937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1110"/>
            <a:ext cx="1206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858" y="413255"/>
            <a:ext cx="1547813" cy="171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16372"/>
            <a:ext cx="1470025" cy="142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5826"/>
            <a:ext cx="1371600" cy="189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250" y="2316539"/>
            <a:ext cx="2023311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myzožravec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yšák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eochmýřený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ysmýčit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lemýždí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demykat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myčec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mýlit se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yší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ýtina</a:t>
            </a:r>
          </a:p>
          <a:p>
            <a:r>
              <a:rPr lang="cs-CZ" sz="2400" dirty="0" smtClean="0"/>
              <a:t>mýdlo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82858" y="230374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hmyz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2858" y="269641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myš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93618" y="3071211"/>
            <a:ext cx="3134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chmýří, nepatří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93618" y="3427819"/>
            <a:ext cx="2363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s</a:t>
            </a:r>
            <a:r>
              <a:rPr lang="cs-CZ" sz="2400" dirty="0" smtClean="0">
                <a:solidFill>
                  <a:srgbClr val="00B050"/>
                </a:solidFill>
              </a:rPr>
              <a:t>mýkat, nepatří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2858" y="3789040"/>
            <a:ext cx="14526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hlemýžď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94012" y="416319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zamykat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94012" y="4535933"/>
            <a:ext cx="2363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s</a:t>
            </a:r>
            <a:r>
              <a:rPr lang="cs-CZ" sz="2400" dirty="0" smtClean="0">
                <a:solidFill>
                  <a:srgbClr val="00B050"/>
                </a:solidFill>
              </a:rPr>
              <a:t>mýkat, nepatří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94012" y="4924439"/>
            <a:ext cx="2486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m</a:t>
            </a:r>
            <a:r>
              <a:rPr lang="cs-CZ" sz="2400" dirty="0" smtClean="0">
                <a:solidFill>
                  <a:srgbClr val="00B050"/>
                </a:solidFill>
              </a:rPr>
              <a:t>ýlit se, nepatří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94012" y="5302993"/>
            <a:ext cx="1861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myš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98905" y="5605078"/>
            <a:ext cx="1725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mýtit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98905" y="5979078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m</a:t>
            </a:r>
            <a:r>
              <a:rPr lang="cs-CZ" sz="2400" dirty="0" smtClean="0">
                <a:solidFill>
                  <a:srgbClr val="00B050"/>
                </a:solidFill>
              </a:rPr>
              <a:t>ýt, nepatří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15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1606674" cy="2263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84369"/>
            <a:ext cx="1825749" cy="2212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7473" y="148319"/>
            <a:ext cx="1768475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8680"/>
            <a:ext cx="165258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2824" y="2780928"/>
            <a:ext cx="32330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eochmýřený</a:t>
            </a:r>
          </a:p>
          <a:p>
            <a:r>
              <a:rPr lang="cs-CZ" sz="2400" dirty="0" err="1"/>
              <a:t>n</a:t>
            </a:r>
            <a:r>
              <a:rPr lang="cs-CZ" sz="2400" dirty="0" err="1" smtClean="0"/>
              <a:t>achomýtnutý</a:t>
            </a:r>
            <a:endParaRPr lang="cs-CZ" sz="2400" dirty="0" smtClean="0"/>
          </a:p>
          <a:p>
            <a:r>
              <a:rPr lang="cs-CZ" sz="2400" dirty="0"/>
              <a:t>o</a:t>
            </a:r>
            <a:r>
              <a:rPr lang="cs-CZ" sz="2400" dirty="0" smtClean="0"/>
              <a:t>demykání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yší</a:t>
            </a:r>
          </a:p>
          <a:p>
            <a:r>
              <a:rPr lang="cs-CZ" sz="2400" dirty="0" smtClean="0"/>
              <a:t>Litomyšl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esmysl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mylem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ýcení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mýchání</a:t>
            </a:r>
          </a:p>
          <a:p>
            <a:r>
              <a:rPr lang="cs-CZ" sz="2400" dirty="0" smtClean="0"/>
              <a:t>chmýří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82406" y="2780928"/>
            <a:ext cx="250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chmýří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82406" y="3156937"/>
            <a:ext cx="28658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n</a:t>
            </a:r>
            <a:r>
              <a:rPr lang="cs-CZ" sz="2000" dirty="0" smtClean="0">
                <a:solidFill>
                  <a:srgbClr val="00B050"/>
                </a:solidFill>
              </a:rPr>
              <a:t>achomýtnout se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2406" y="3524714"/>
            <a:ext cx="28658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z</a:t>
            </a:r>
            <a:r>
              <a:rPr lang="cs-CZ" sz="2000" dirty="0" smtClean="0">
                <a:solidFill>
                  <a:srgbClr val="00B050"/>
                </a:solidFill>
              </a:rPr>
              <a:t>amykat,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82406" y="3924824"/>
            <a:ext cx="21269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yš,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2406" y="4273644"/>
            <a:ext cx="21539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Litomyšl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82406" y="4655794"/>
            <a:ext cx="2721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yslit,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82406" y="4984549"/>
            <a:ext cx="2721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ýlit se,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82406" y="5384659"/>
            <a:ext cx="2721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B050"/>
                </a:solidFill>
              </a:rPr>
              <a:t>m</a:t>
            </a:r>
            <a:r>
              <a:rPr lang="cs-CZ" sz="2000" dirty="0" smtClean="0">
                <a:solidFill>
                  <a:srgbClr val="00B050"/>
                </a:solidFill>
              </a:rPr>
              <a:t>ýtit, nepatří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82406" y="5749529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dmýchat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82406" y="613627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chmýří</a:t>
            </a:r>
            <a:endParaRPr lang="cs-CZ" sz="2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03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5958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srgbClr val="00B050"/>
                </a:solidFill>
                <a:latin typeface="Franklin Gothic Book"/>
              </a:rPr>
              <a:t>Najdeš chybu ve vyjmenovaných slovech po 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M </a:t>
            </a:r>
            <a:r>
              <a:rPr lang="cs-CZ" b="1" dirty="0">
                <a:solidFill>
                  <a:srgbClr val="00B050"/>
                </a:solidFill>
                <a:latin typeface="Franklin Gothic Book"/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23339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Tatínek koupil domů nové </a:t>
            </a:r>
            <a:r>
              <a:rPr lang="cs-CZ" dirty="0" err="1" smtClean="0"/>
              <a:t>umivadlo</a:t>
            </a:r>
            <a:r>
              <a:rPr lang="cs-CZ" dirty="0" smtClean="0"/>
              <a:t> a mamince se nelíbilo.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372126"/>
            <a:ext cx="6253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u</a:t>
            </a:r>
            <a:r>
              <a:rPr lang="cs-CZ" dirty="0" smtClean="0">
                <a:solidFill>
                  <a:srgbClr val="00B050"/>
                </a:solidFill>
              </a:rPr>
              <a:t>myvadlo – příbuzné slovo ke slovu mýt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74145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škole jsem řekl velký nesmysl.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192681"/>
            <a:ext cx="7893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Můj kamarád  má doma </a:t>
            </a:r>
            <a:r>
              <a:rPr lang="cs-CZ" dirty="0" err="1" smtClean="0"/>
              <a:t>hlemíždí</a:t>
            </a:r>
            <a:r>
              <a:rPr lang="cs-CZ" dirty="0" smtClean="0"/>
              <a:t> farmu.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603217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dirty="0" smtClean="0">
                <a:solidFill>
                  <a:srgbClr val="00B050"/>
                </a:solidFill>
              </a:rPr>
              <a:t>lemýždí – příbuzné slovo ke slovu hlemýžď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969496"/>
            <a:ext cx="7893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Miluška </a:t>
            </a:r>
            <a:r>
              <a:rPr lang="cs-CZ" dirty="0" err="1" smtClean="0"/>
              <a:t>mije</a:t>
            </a:r>
            <a:r>
              <a:rPr lang="cs-CZ" dirty="0" smtClean="0"/>
              <a:t> nábytek.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7" y="3323230"/>
            <a:ext cx="7893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yje – příbuzné slovo ke slovu mýt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3758429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Mýlit se je lidské, ale nikdo z nás není </a:t>
            </a:r>
            <a:r>
              <a:rPr lang="cs-CZ" dirty="0" err="1" smtClean="0"/>
              <a:t>neomilný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170001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n</a:t>
            </a:r>
            <a:r>
              <a:rPr lang="cs-CZ" dirty="0" smtClean="0">
                <a:solidFill>
                  <a:srgbClr val="00B050"/>
                </a:solidFill>
              </a:rPr>
              <a:t>eomylný – příbuzné slovo ke slovu mýlit se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61248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Houslita</a:t>
            </a:r>
            <a:r>
              <a:rPr lang="cs-CZ" dirty="0" smtClean="0"/>
              <a:t> hrál na housle a smýkal </a:t>
            </a:r>
            <a:r>
              <a:rPr lang="cs-CZ" dirty="0" err="1" smtClean="0"/>
              <a:t>smičcem</a:t>
            </a:r>
            <a:r>
              <a:rPr lang="cs-CZ" dirty="0" smtClean="0"/>
              <a:t> velkou rychlostí.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032114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B050"/>
                </a:solidFill>
              </a:rPr>
              <a:t>s</a:t>
            </a:r>
            <a:r>
              <a:rPr lang="cs-CZ" dirty="0" smtClean="0">
                <a:solidFill>
                  <a:srgbClr val="00B050"/>
                </a:solidFill>
              </a:rPr>
              <a:t>myčcem – příbuzné slovo ke slovu smýkat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454252"/>
            <a:ext cx="5742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lese jsme viděli velikou mýtinu.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26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1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04664"/>
            <a:ext cx="5742384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2010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121721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128</TotalTime>
  <Words>483</Words>
  <Application>Microsoft Office PowerPoint</Application>
  <PresentationFormat>Předvádění na obrazovce (4:3)</PresentationFormat>
  <Paragraphs>164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Prezentace aplikace PowerPoint</vt:lpstr>
      <vt:lpstr>Prezentace aplikace PowerPoint</vt:lpstr>
      <vt:lpstr>   Vyjmenovaná slova                     po  M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Vyjmenovaná slova                     po  M         </dc:title>
  <dc:creator>Simča</dc:creator>
  <cp:lastModifiedBy>Simča</cp:lastModifiedBy>
  <cp:revision>20</cp:revision>
  <dcterms:created xsi:type="dcterms:W3CDTF">2012-01-27T04:46:22Z</dcterms:created>
  <dcterms:modified xsi:type="dcterms:W3CDTF">2012-02-28T16:18:48Z</dcterms:modified>
</cp:coreProperties>
</file>