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2" r:id="rId2"/>
    <p:sldId id="270" r:id="rId3"/>
    <p:sldId id="271" r:id="rId4"/>
    <p:sldId id="256" r:id="rId5"/>
    <p:sldId id="269" r:id="rId6"/>
    <p:sldId id="257" r:id="rId7"/>
    <p:sldId id="259" r:id="rId8"/>
    <p:sldId id="260" r:id="rId9"/>
    <p:sldId id="261" r:id="rId10"/>
    <p:sldId id="258" r:id="rId11"/>
    <p:sldId id="262" r:id="rId12"/>
    <p:sldId id="263" r:id="rId13"/>
    <p:sldId id="264" r:id="rId14"/>
    <p:sldId id="265" r:id="rId15"/>
    <p:sldId id="268" r:id="rId16"/>
    <p:sldId id="266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090F2-EE2E-4717-8F46-47E98EC5AA25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E13FA2-00BC-436E-9D5C-1FF4810C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951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E13FA2-00BC-436E-9D5C-1FF4810C169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786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7A84726-547C-4712-A778-8BD4E1549389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8DF9B49-AA9F-4B6B-841B-87FFA885F7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594131"/>
              </p:ext>
            </p:extLst>
          </p:nvPr>
        </p:nvGraphicFramePr>
        <p:xfrm>
          <a:off x="539552" y="2492896"/>
          <a:ext cx="7956574" cy="3677452"/>
        </p:xfrm>
        <a:graphic>
          <a:graphicData uri="http://schemas.openxmlformats.org/drawingml/2006/table">
            <a:tbl>
              <a:tblPr firstRow="1" firstCol="1" bandRow="1"/>
              <a:tblGrid>
                <a:gridCol w="1965395"/>
                <a:gridCol w="5991179"/>
              </a:tblGrid>
              <a:tr h="105984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1813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1813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VY_32_INOVACE_316_STAVBA_SLOVA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83321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Kořen slova, hledání slov příbuzných, dělení slov podle kořenu, tvoření slov s kořenem 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812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5897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35658"/>
              </p:ext>
            </p:extLst>
          </p:nvPr>
        </p:nvGraphicFramePr>
        <p:xfrm>
          <a:off x="539552" y="980728"/>
          <a:ext cx="7920880" cy="5040559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504055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 stavby slova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v listě 7 hledají společnou část slova z nabídky slov.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následujícím si mohou zkontrolovat svou odpověď.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Slova příbuzná hledají a vybírají ze tří sloupečků. Odpověď je ukryta v dalším listě.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řadí slova podle kořenů. Správnost najdou v listě 13.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se dělí do skupin a v časovém úseku vymýšlejí co nejvíce slov s daným kořenem slova. ( list 14 )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listech  14, 15 a 16 je ukázán příklad možných slov, které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si žáci  prohlédnou až po vypracování úkolu.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133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5463" y="620688"/>
            <a:ext cx="7920880" cy="1324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>
                <a:solidFill>
                  <a:prstClr val="black"/>
                </a:solidFill>
                <a:latin typeface="Calibri"/>
              </a:rPr>
              <a:t>: 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27.01.2012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stavba slova, slova příbuzná, kořen slova, část předponová a </a:t>
            </a:r>
            <a:r>
              <a:rPr lang="cs-CZ" dirty="0" err="1">
                <a:solidFill>
                  <a:prstClr val="black"/>
                </a:solidFill>
                <a:latin typeface="Calibri"/>
              </a:rPr>
              <a:t>přípo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-</a:t>
            </a:r>
          </a:p>
          <a:p>
            <a:pPr lvl="0">
              <a:lnSpc>
                <a:spcPct val="115000"/>
              </a:lnSpc>
            </a:pPr>
            <a:r>
              <a:rPr lang="cs-CZ" dirty="0">
                <a:solidFill>
                  <a:prstClr val="black"/>
                </a:solidFill>
                <a:latin typeface="Calibri"/>
              </a:rPr>
              <a:t>                          nová</a:t>
            </a:r>
          </a:p>
        </p:txBody>
      </p:sp>
    </p:spTree>
    <p:extLst>
      <p:ext uri="{BB962C8B-B14F-4D97-AF65-F5344CB8AC3E}">
        <p14:creationId xmlns:p14="http://schemas.microsoft.com/office/powerpoint/2010/main" val="51075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  <a:latin typeface="Bodoni MT Black" pitchFamily="18" charset="0"/>
              </a:rPr>
              <a:t>Stavba slova</a:t>
            </a:r>
            <a:endParaRPr lang="cs-CZ" sz="9600" dirty="0">
              <a:solidFill>
                <a:schemeClr val="accent2">
                  <a:lumMod val="75000"/>
                </a:schemeClr>
              </a:solidFill>
              <a:latin typeface="Bodoni MT Black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52936"/>
            <a:ext cx="489654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969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012822"/>
            <a:ext cx="756084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Kořen slova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Hledání slov příbuzných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Dělení slov podle kořenu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Tvoření slov s kořenem slova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70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0585" y="1268759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accent2">
                    <a:lumMod val="75000"/>
                  </a:schemeClr>
                </a:solidFill>
                <a:latin typeface="Bodoni MT Black" pitchFamily="18" charset="0"/>
              </a:rPr>
              <a:t> Za   hrad  </a:t>
            </a:r>
            <a:r>
              <a:rPr lang="cs-CZ" sz="8000" b="1" dirty="0" err="1" smtClean="0">
                <a:solidFill>
                  <a:schemeClr val="accent2">
                    <a:lumMod val="75000"/>
                  </a:schemeClr>
                </a:solidFill>
                <a:latin typeface="Bodoni MT Black" pitchFamily="18" charset="0"/>
              </a:rPr>
              <a:t>ník</a:t>
            </a:r>
            <a:endParaRPr lang="cs-CZ" sz="8000" b="1" dirty="0">
              <a:solidFill>
                <a:schemeClr val="accent2">
                  <a:lumMod val="75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1115616" y="2592198"/>
            <a:ext cx="1008112" cy="19169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3995936" y="2592198"/>
            <a:ext cx="772664" cy="2420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660232" y="2758571"/>
            <a:ext cx="1008112" cy="20385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3768" y="4797151"/>
            <a:ext cx="29040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  část</a:t>
            </a: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předponová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46909" y="5284992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kořen slova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284992"/>
            <a:ext cx="22952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ást příponová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34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80673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Co mají společná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tato slova?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484784"/>
            <a:ext cx="30243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ist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listárna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listový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listovat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listnatý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listové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04864"/>
            <a:ext cx="4752528" cy="3805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634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5071" y="1279319"/>
            <a:ext cx="45720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list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endParaRPr lang="cs-CZ" sz="2800" b="1" dirty="0">
              <a:solidFill>
                <a:prstClr val="black"/>
              </a:solidFill>
            </a:endParaRPr>
          </a:p>
          <a:p>
            <a:pPr lvl="0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list</a:t>
            </a:r>
            <a:r>
              <a:rPr lang="cs-CZ" sz="2800" b="1" dirty="0">
                <a:solidFill>
                  <a:prstClr val="black"/>
                </a:solidFill>
              </a:rPr>
              <a:t>árna</a:t>
            </a:r>
          </a:p>
          <a:p>
            <a:pPr lvl="0"/>
            <a:endParaRPr lang="cs-CZ" sz="2800" b="1" dirty="0">
              <a:solidFill>
                <a:prstClr val="black"/>
              </a:solidFill>
            </a:endParaRPr>
          </a:p>
          <a:p>
            <a:pPr lvl="0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list</a:t>
            </a:r>
            <a:r>
              <a:rPr lang="cs-CZ" sz="2800" b="1" dirty="0">
                <a:solidFill>
                  <a:prstClr val="black"/>
                </a:solidFill>
              </a:rPr>
              <a:t>ový</a:t>
            </a:r>
          </a:p>
          <a:p>
            <a:pPr lvl="0"/>
            <a:endParaRPr lang="cs-CZ" sz="2800" b="1" dirty="0">
              <a:solidFill>
                <a:prstClr val="black"/>
              </a:solidFill>
            </a:endParaRPr>
          </a:p>
          <a:p>
            <a:pPr lvl="0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list</a:t>
            </a:r>
            <a:r>
              <a:rPr lang="cs-CZ" sz="2800" b="1" dirty="0">
                <a:solidFill>
                  <a:prstClr val="black"/>
                </a:solidFill>
              </a:rPr>
              <a:t>ovat</a:t>
            </a:r>
          </a:p>
          <a:p>
            <a:pPr lvl="0"/>
            <a:endParaRPr lang="cs-CZ" sz="2800" b="1" dirty="0">
              <a:solidFill>
                <a:prstClr val="black"/>
              </a:solidFill>
            </a:endParaRPr>
          </a:p>
          <a:p>
            <a:pPr lvl="0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list</a:t>
            </a:r>
            <a:r>
              <a:rPr lang="cs-CZ" sz="2800" b="1" dirty="0">
                <a:solidFill>
                  <a:prstClr val="black"/>
                </a:solidFill>
              </a:rPr>
              <a:t>natý</a:t>
            </a:r>
          </a:p>
          <a:p>
            <a:pPr lvl="0"/>
            <a:endParaRPr lang="cs-CZ" sz="2800" b="1" dirty="0">
              <a:solidFill>
                <a:prstClr val="black"/>
              </a:solidFill>
            </a:endParaRPr>
          </a:p>
          <a:p>
            <a:pPr lvl="0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list</a:t>
            </a:r>
            <a:r>
              <a:rPr lang="cs-CZ" sz="2800" b="1" dirty="0">
                <a:solidFill>
                  <a:prstClr val="black"/>
                </a:solidFill>
              </a:rPr>
              <a:t>ové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47867" y="756099"/>
            <a:ext cx="6853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Mají společný kořen slova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list </a:t>
            </a:r>
            <a:r>
              <a:rPr lang="cs-CZ" sz="2800" b="1" dirty="0" smtClean="0"/>
              <a:t>.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16832"/>
            <a:ext cx="4608512" cy="408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88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Slova, která mají společný kořen a jsou si blízká významem</a:t>
            </a:r>
          </a:p>
          <a:p>
            <a:r>
              <a:rPr lang="cs-CZ" sz="4800" dirty="0"/>
              <a:t>n</a:t>
            </a:r>
            <a:r>
              <a:rPr lang="cs-CZ" sz="4800" dirty="0" smtClean="0"/>
              <a:t>ebo-</a:t>
            </a:r>
            <a:r>
              <a:rPr lang="cs-CZ" sz="4800" dirty="0" err="1" smtClean="0"/>
              <a:t>li</a:t>
            </a:r>
            <a:r>
              <a:rPr lang="cs-CZ" sz="4800" dirty="0" smtClean="0"/>
              <a:t> obsahem jsou slova 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příbuzná.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51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Najdeš slova, která jsou si podobná svým obsahem a podobou: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2304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ovářství</a:t>
            </a:r>
          </a:p>
          <a:p>
            <a:endParaRPr lang="cs-CZ" sz="2400" b="1" dirty="0"/>
          </a:p>
          <a:p>
            <a:r>
              <a:rPr lang="cs-CZ" sz="2400" b="1" dirty="0"/>
              <a:t>s</a:t>
            </a:r>
            <a:r>
              <a:rPr lang="cs-CZ" sz="2400" b="1" dirty="0" smtClean="0"/>
              <a:t>lyšet</a:t>
            </a:r>
          </a:p>
          <a:p>
            <a:endParaRPr lang="cs-CZ" sz="2400" b="1" dirty="0"/>
          </a:p>
          <a:p>
            <a:r>
              <a:rPr lang="cs-CZ" sz="2400" b="1" dirty="0"/>
              <a:t>h</a:t>
            </a:r>
            <a:r>
              <a:rPr lang="cs-CZ" sz="2400" b="1" dirty="0" smtClean="0"/>
              <a:t>rad</a:t>
            </a:r>
          </a:p>
          <a:p>
            <a:endParaRPr lang="cs-CZ" sz="2400" b="1" dirty="0"/>
          </a:p>
          <a:p>
            <a:r>
              <a:rPr lang="cs-CZ" sz="2400" b="1" dirty="0"/>
              <a:t>u</a:t>
            </a:r>
            <a:r>
              <a:rPr lang="cs-CZ" sz="2400" b="1" dirty="0" smtClean="0"/>
              <a:t>čit</a:t>
            </a:r>
          </a:p>
          <a:p>
            <a:endParaRPr lang="cs-CZ" sz="2400" b="1" dirty="0"/>
          </a:p>
          <a:p>
            <a:r>
              <a:rPr lang="cs-CZ" sz="2400" b="1" dirty="0"/>
              <a:t>s</a:t>
            </a:r>
            <a:r>
              <a:rPr lang="cs-CZ" sz="2400" b="1" dirty="0" smtClean="0"/>
              <a:t>tavitel</a:t>
            </a:r>
          </a:p>
          <a:p>
            <a:endParaRPr lang="cs-CZ" sz="2400" b="1" dirty="0"/>
          </a:p>
          <a:p>
            <a:r>
              <a:rPr lang="cs-CZ" sz="2400" b="1" dirty="0" smtClean="0"/>
              <a:t>školní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69345" y="1831685"/>
            <a:ext cx="215564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Stavba</a:t>
            </a:r>
          </a:p>
          <a:p>
            <a:endParaRPr lang="cs-CZ" sz="2400" b="1" dirty="0"/>
          </a:p>
          <a:p>
            <a:r>
              <a:rPr lang="cs-CZ" sz="2400" b="1" dirty="0" smtClean="0"/>
              <a:t>Školák</a:t>
            </a:r>
          </a:p>
          <a:p>
            <a:endParaRPr lang="cs-CZ" sz="2400" b="1" dirty="0"/>
          </a:p>
          <a:p>
            <a:r>
              <a:rPr lang="cs-CZ" sz="2400" b="1" dirty="0" smtClean="0"/>
              <a:t>Podkova</a:t>
            </a:r>
          </a:p>
          <a:p>
            <a:endParaRPr lang="cs-CZ" sz="2400" b="1" dirty="0"/>
          </a:p>
          <a:p>
            <a:r>
              <a:rPr lang="cs-CZ" sz="2400" b="1" dirty="0" smtClean="0"/>
              <a:t>Učitelka</a:t>
            </a:r>
          </a:p>
          <a:p>
            <a:endParaRPr lang="cs-CZ" sz="2400" b="1" dirty="0"/>
          </a:p>
          <a:p>
            <a:r>
              <a:rPr lang="cs-CZ" sz="2400" b="1" dirty="0" smtClean="0"/>
              <a:t>Poslyšte</a:t>
            </a:r>
          </a:p>
          <a:p>
            <a:endParaRPr lang="cs-CZ" sz="2400" b="1" dirty="0"/>
          </a:p>
          <a:p>
            <a:r>
              <a:rPr lang="cs-CZ" sz="2400" b="1" dirty="0" smtClean="0"/>
              <a:t>ohradit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1502" y="1844824"/>
            <a:ext cx="237696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Kovář</a:t>
            </a:r>
          </a:p>
          <a:p>
            <a:endParaRPr lang="cs-CZ" sz="2400" b="1" dirty="0"/>
          </a:p>
          <a:p>
            <a:r>
              <a:rPr lang="cs-CZ" sz="2400" b="1" dirty="0" smtClean="0"/>
              <a:t>Slyšitelný</a:t>
            </a:r>
          </a:p>
          <a:p>
            <a:endParaRPr lang="cs-CZ" sz="2400" b="1" dirty="0"/>
          </a:p>
          <a:p>
            <a:r>
              <a:rPr lang="cs-CZ" sz="2400" b="1" dirty="0" smtClean="0"/>
              <a:t>Přehradit</a:t>
            </a:r>
          </a:p>
          <a:p>
            <a:endParaRPr lang="cs-CZ" sz="2400" b="1" dirty="0"/>
          </a:p>
          <a:p>
            <a:r>
              <a:rPr lang="cs-CZ" sz="2400" b="1" dirty="0" smtClean="0"/>
              <a:t>Školka</a:t>
            </a:r>
          </a:p>
          <a:p>
            <a:endParaRPr lang="cs-CZ" sz="2400" b="1" dirty="0"/>
          </a:p>
          <a:p>
            <a:r>
              <a:rPr lang="cs-CZ" sz="2400" b="1" dirty="0" smtClean="0"/>
              <a:t>Přístavba</a:t>
            </a:r>
          </a:p>
          <a:p>
            <a:endParaRPr lang="cs-CZ" sz="2400" b="1" dirty="0"/>
          </a:p>
          <a:p>
            <a:r>
              <a:rPr lang="cs-CZ" sz="2400" b="1" dirty="0" smtClean="0"/>
              <a:t>Učitelem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23450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01733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kovářství     podkova        kovář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2302" y="1786292"/>
            <a:ext cx="77481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slyšet          poslyšte        slyšitelný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2303" y="2420888"/>
            <a:ext cx="78921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hrad            ohradit          přehradit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2303" y="3100196"/>
            <a:ext cx="70280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učit              učitelka        učitelem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54" y="3713310"/>
            <a:ext cx="68120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stavitel        stavba          přístavba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53" y="4359153"/>
            <a:ext cx="72414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školní          školák           školka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952" y="716608"/>
            <a:ext cx="17908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Kontrola: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00157"/>
            <a:ext cx="2016224" cy="2379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507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3128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Rozděl slova podle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kořenů: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5625" y="1593988"/>
            <a:ext cx="2376264" cy="804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-</a:t>
            </a:r>
            <a:r>
              <a:rPr lang="cs-CZ" sz="4400" dirty="0" err="1" smtClean="0">
                <a:solidFill>
                  <a:schemeClr val="tx1"/>
                </a:solidFill>
              </a:rPr>
              <a:t>skl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666434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-les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1658819"/>
            <a:ext cx="2304256" cy="7741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-byt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573016"/>
            <a:ext cx="2000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nábytek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537587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dobytek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86646" y="5560542"/>
            <a:ext cx="2210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zbytek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306896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úbytek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51601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lesní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599" y="4739952"/>
            <a:ext cx="2000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podlesný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403468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lesíček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2129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zasklít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91592" y="2772001"/>
            <a:ext cx="2000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sklíčko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40741" y="380384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sklář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547765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skleněný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400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2420937" cy="117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350" y="620688"/>
            <a:ext cx="2273300" cy="117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57314"/>
            <a:ext cx="2347913" cy="117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132856"/>
            <a:ext cx="155202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klíčko</a:t>
            </a:r>
          </a:p>
          <a:p>
            <a:endParaRPr lang="cs-CZ" sz="2400" dirty="0"/>
          </a:p>
          <a:p>
            <a:r>
              <a:rPr lang="cs-CZ" sz="2400" dirty="0"/>
              <a:t>s</a:t>
            </a:r>
            <a:r>
              <a:rPr lang="cs-CZ" sz="2400" dirty="0" smtClean="0"/>
              <a:t>klář</a:t>
            </a:r>
          </a:p>
          <a:p>
            <a:endParaRPr lang="cs-CZ" sz="2400" dirty="0"/>
          </a:p>
          <a:p>
            <a:r>
              <a:rPr lang="cs-CZ" sz="2400" dirty="0"/>
              <a:t>s</a:t>
            </a:r>
            <a:r>
              <a:rPr lang="cs-CZ" sz="2400" dirty="0" smtClean="0"/>
              <a:t>kleněný</a:t>
            </a:r>
          </a:p>
          <a:p>
            <a:endParaRPr lang="cs-CZ" sz="2400" dirty="0"/>
          </a:p>
          <a:p>
            <a:r>
              <a:rPr lang="cs-CZ" sz="2400" dirty="0" smtClean="0"/>
              <a:t>zasklít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90376" y="2276872"/>
            <a:ext cx="156324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odlesný</a:t>
            </a:r>
          </a:p>
          <a:p>
            <a:endParaRPr lang="cs-CZ" sz="2400" dirty="0"/>
          </a:p>
          <a:p>
            <a:r>
              <a:rPr lang="cs-CZ" sz="2400" dirty="0"/>
              <a:t>l</a:t>
            </a:r>
            <a:r>
              <a:rPr lang="cs-CZ" sz="2400" dirty="0" smtClean="0"/>
              <a:t>esní</a:t>
            </a:r>
          </a:p>
          <a:p>
            <a:endParaRPr lang="cs-CZ" sz="2400" dirty="0"/>
          </a:p>
          <a:p>
            <a:r>
              <a:rPr lang="cs-CZ" sz="2400" dirty="0" smtClean="0"/>
              <a:t>lesíček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4391" y="2286135"/>
            <a:ext cx="142622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  <a:r>
              <a:rPr lang="cs-CZ" sz="2400" dirty="0" smtClean="0"/>
              <a:t>bytek</a:t>
            </a:r>
          </a:p>
          <a:p>
            <a:endParaRPr lang="cs-CZ" sz="2400" dirty="0"/>
          </a:p>
          <a:p>
            <a:r>
              <a:rPr lang="cs-CZ" sz="2400" dirty="0"/>
              <a:t>n</a:t>
            </a:r>
            <a:r>
              <a:rPr lang="cs-CZ" sz="2400" dirty="0" smtClean="0"/>
              <a:t>ábytek</a:t>
            </a:r>
          </a:p>
          <a:p>
            <a:endParaRPr lang="cs-CZ" sz="2400" dirty="0"/>
          </a:p>
          <a:p>
            <a:r>
              <a:rPr lang="cs-CZ" sz="2400" dirty="0"/>
              <a:t>d</a:t>
            </a:r>
            <a:r>
              <a:rPr lang="cs-CZ" sz="2400" dirty="0" smtClean="0"/>
              <a:t>obytek</a:t>
            </a:r>
          </a:p>
          <a:p>
            <a:endParaRPr lang="cs-CZ" sz="2400" dirty="0"/>
          </a:p>
          <a:p>
            <a:r>
              <a:rPr lang="cs-CZ" sz="2400" dirty="0" smtClean="0"/>
              <a:t>zbytek</a:t>
            </a:r>
            <a:endParaRPr lang="cs-CZ" sz="2400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93096"/>
            <a:ext cx="2512633" cy="2099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491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611560" y="76470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Rozdělte se do tří skupin a vymyslete co nejvíce slov s kořenem slova  </a:t>
            </a:r>
            <a:r>
              <a:rPr lang="cs-CZ" sz="2400" b="1" dirty="0" smtClean="0"/>
              <a:t>- vod.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Časový limit je 2 minuty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sym typeface="Wingdings" pitchFamily="2" charset="2"/>
              </a:rPr>
              <a:t>.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0928"/>
            <a:ext cx="3312368" cy="2213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88998"/>
            <a:ext cx="3096344" cy="2717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53732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vodovod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53732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průvod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8520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3"/>
            <a:ext cx="2768005" cy="415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5445224"/>
            <a:ext cx="1292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vodopád</a:t>
            </a:r>
            <a:endParaRPr lang="cs-CZ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352839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16713" y="450912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závod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4005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091572"/>
            <a:ext cx="2592288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4" y="55858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voda</a:t>
            </a:r>
            <a:endParaRPr lang="cs-CZ" b="1" dirty="0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21266"/>
            <a:ext cx="2124236" cy="2170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204369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ropovod</a:t>
            </a:r>
            <a:endParaRPr lang="cs-CZ" b="1" dirty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74" y="611006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55254" y="378904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vodník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253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1156" y="2492896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ANNA KRATOCHVÍLOVÁ. Soubor:Splav7.JPG.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12. 11. 2007, 20:16 [cit. 2012-01-27]. Dostupné z: http://cs.wikipedia.org/wiki/Soubor:Splav7.JPG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648413"/>
            <a:ext cx="4572000" cy="215443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</a:t>
            </a:r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2010</a:t>
            </a:r>
          </a:p>
          <a:p>
            <a:pPr lvl="0"/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www.office.microsoft.com</a:t>
            </a:r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15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160</TotalTime>
  <Words>405</Words>
  <Application>Microsoft Office PowerPoint</Application>
  <PresentationFormat>Předvádění na obrazovce (4:3)</PresentationFormat>
  <Paragraphs>167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Aspekt</vt:lpstr>
      <vt:lpstr>Prezentace aplikace PowerPoint</vt:lpstr>
      <vt:lpstr>Prezentace aplikace PowerPoint</vt:lpstr>
      <vt:lpstr>Prezentace aplikace PowerPoint</vt:lpstr>
      <vt:lpstr>Stavba slova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slova</dc:title>
  <dc:creator>Simča</dc:creator>
  <cp:lastModifiedBy>jitka</cp:lastModifiedBy>
  <cp:revision>24</cp:revision>
  <dcterms:created xsi:type="dcterms:W3CDTF">2012-01-27T13:03:22Z</dcterms:created>
  <dcterms:modified xsi:type="dcterms:W3CDTF">2013-12-20T12:31:56Z</dcterms:modified>
</cp:coreProperties>
</file>