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CB237C-63E8-4C19-92F0-51C55D8E121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7A7A44-EE99-497D-B4C7-2A647B77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image" Target="../media/image6.emf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10" Type="http://schemas.openxmlformats.org/officeDocument/2006/relationships/image" Target="../media/image13.jpeg"/><Relationship Id="rId4" Type="http://schemas.openxmlformats.org/officeDocument/2006/relationships/image" Target="../media/image7.emf"/><Relationship Id="rId9" Type="http://schemas.openxmlformats.org/officeDocument/2006/relationships/image" Target="../media/image12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79556876"/>
              </p:ext>
            </p:extLst>
          </p:nvPr>
        </p:nvGraphicFramePr>
        <p:xfrm>
          <a:off x="581040" y="2420888"/>
          <a:ext cx="8136904" cy="3668780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48710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5341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VY_32_INOVACE_331_GEOMETRICKÉ_TVARY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914024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Poznávání geometrických tvarů, vrcholy a strany čtverce,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trojúhelníku a obdélníku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5389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9138117"/>
              </p:ext>
            </p:extLst>
          </p:nvPr>
        </p:nvGraphicFramePr>
        <p:xfrm>
          <a:off x="611560" y="764704"/>
          <a:ext cx="7920880" cy="3528392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352839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geometrických tvarů v předmětu matematika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6, 7, 8 poznávají geometrické tvary podle obrázků.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Názvy tvarů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objeví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9, 10, 11 pojmenovávají čtverec, jeho vrcholy a strany.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a 13 pojmenovávají trojúhelník, jeho vrcholy a strany.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To samé určují v  listě 14, 15, 16.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83568" y="4725143"/>
            <a:ext cx="7776864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05.02.2012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trojúhelník, čtverec,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obdélník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, vrcholy, strany</a:t>
            </a:r>
          </a:p>
        </p:txBody>
      </p:sp>
    </p:spTree>
    <p:extLst>
      <p:ext uri="{BB962C8B-B14F-4D97-AF65-F5344CB8AC3E}">
        <p14:creationId xmlns:p14="http://schemas.microsoft.com/office/powerpoint/2010/main" xmlns="" val="198779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/>
            </a:r>
            <a:b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</a:br>
            <a:r>
              <a:rPr lang="cs-CZ" sz="6000" b="1" dirty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/>
            </a:r>
            <a:br>
              <a:rPr lang="cs-CZ" sz="6000" b="1" dirty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</a:b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/>
            </a:r>
            <a:b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</a:b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 Geometrické tvary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8960"/>
            <a:ext cx="3744416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1435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658340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1"/>
                </a:solidFill>
              </a:rPr>
              <a:t>Poznávání geometrických tvarů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600" b="1" dirty="0">
              <a:solidFill>
                <a:schemeClr val="accent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1"/>
                </a:solidFill>
              </a:rPr>
              <a:t>Vrcholy  a strany čtverce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600" b="1" dirty="0">
              <a:solidFill>
                <a:schemeClr val="accent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1"/>
                </a:solidFill>
              </a:rPr>
              <a:t>Vrcholy a strany trojúhelníku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600" b="1" dirty="0">
              <a:solidFill>
                <a:schemeClr val="accent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1"/>
                </a:solidFill>
              </a:rPr>
              <a:t>Vrcholy a strany obdélníku</a:t>
            </a:r>
            <a:endParaRPr lang="cs-CZ" sz="36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790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1944216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908" y="4743485"/>
            <a:ext cx="1811151" cy="1565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3" y="2823147"/>
            <a:ext cx="1872208" cy="1649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5679"/>
            <a:ext cx="1584176" cy="1647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0648"/>
            <a:ext cx="1944216" cy="1722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Documents and Settings\Simča.MILOSLAV-68ADF8\Local Settings\Temporary Internet Files\Content.IE5\P1K8TYB5\MC90044146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022" y="4869160"/>
            <a:ext cx="1840729" cy="152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5537" y="2492896"/>
            <a:ext cx="1332148" cy="1637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983097"/>
            <a:ext cx="2348045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1261" y="3974846"/>
            <a:ext cx="3002823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270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5898" y="50803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Jaké geometrické tvary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jsi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poznal 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858" y="1236786"/>
            <a:ext cx="1938337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13882" y="2939114"/>
            <a:ext cx="1202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čtverec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479" y="348013"/>
            <a:ext cx="1944687" cy="171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1" y="2308230"/>
            <a:ext cx="1263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obdélník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811509"/>
            <a:ext cx="1584325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5" y="2748086"/>
            <a:ext cx="1152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kruh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98079"/>
            <a:ext cx="187166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4797152"/>
            <a:ext cx="1379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 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0474" y="3382964"/>
            <a:ext cx="235267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90474" y="5166484"/>
            <a:ext cx="2646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rojúhelník, obdélník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360" y="3711263"/>
            <a:ext cx="1335087" cy="163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5898" y="5733256"/>
            <a:ext cx="2265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trojúhelník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335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1841500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235436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kruh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046197"/>
            <a:ext cx="1811337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2924944"/>
            <a:ext cx="1523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čtverec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27159"/>
            <a:ext cx="3005137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5" y="3717032"/>
            <a:ext cx="3005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trojúhelník, obdélník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3" y="4581128"/>
            <a:ext cx="804569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Jmenuj  sám, které předměty a věci ti připomínají tyto geometrické tvary 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sym typeface="Wingdings" pitchFamily="2" charset="2"/>
              </a:rPr>
              <a:t> </a:t>
            </a:r>
            <a:r>
              <a:rPr lang="cs-CZ" dirty="0" smtClean="0">
                <a:sym typeface="Wingdings" pitchFamily="2" charset="2"/>
              </a:rPr>
              <a:t>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472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2204864"/>
            <a:ext cx="2952328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620688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Č T V E R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E C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391694" y="497252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46528" y="497252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41858" y="1835532"/>
            <a:ext cx="41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27328" y="1835274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56515" y="789965"/>
            <a:ext cx="48079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má všechny strany stejně dlouhé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02381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524" y="1152673"/>
            <a:ext cx="2974975" cy="2762250"/>
          </a:xfrm>
          <a:prstGeom prst="rect">
            <a:avLst/>
          </a:prstGeom>
          <a:solidFill>
            <a:srgbClr val="00B050"/>
          </a:solidFill>
          <a:ln>
            <a:noFill/>
          </a:ln>
          <a:effectLst/>
        </p:spPr>
      </p:pic>
      <p:sp>
        <p:nvSpPr>
          <p:cNvPr id="3" name="Násobení 2"/>
          <p:cNvSpPr/>
          <p:nvPr/>
        </p:nvSpPr>
        <p:spPr>
          <a:xfrm>
            <a:off x="653966" y="3747620"/>
            <a:ext cx="396000" cy="3240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5517" y="3726712"/>
            <a:ext cx="29845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741" y="1052735"/>
            <a:ext cx="29845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274" y="1052735"/>
            <a:ext cx="29845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8494" y="332656"/>
            <a:ext cx="5547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Vyjmenuj vrcholy čtverce: ukaž je !</a:t>
            </a:r>
            <a:endParaRPr lang="cs-CZ" sz="2400" dirty="0"/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66495"/>
            <a:ext cx="2974975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44008" y="5128745"/>
            <a:ext cx="452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2183" y="5159522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77135" y="2011063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97022" y="2011063"/>
            <a:ext cx="351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51210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7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865909"/>
            <a:ext cx="2974975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692696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Víme, že </a:t>
            </a:r>
            <a:r>
              <a:rPr lang="cs-CZ" sz="2400" b="1" dirty="0" smtClean="0">
                <a:solidFill>
                  <a:schemeClr val="accent1"/>
                </a:solidFill>
              </a:rPr>
              <a:t>čtverec  A B C D  </a:t>
            </a:r>
            <a:r>
              <a:rPr lang="cs-CZ" sz="2400" dirty="0" smtClean="0"/>
              <a:t>má své  vrcholy : A, B, C, D</a:t>
            </a:r>
          </a:p>
          <a:p>
            <a:r>
              <a:rPr lang="cs-CZ" sz="2400" dirty="0" smtClean="0"/>
              <a:t>Jaké strany má tento čtverec ?</a:t>
            </a:r>
          </a:p>
          <a:p>
            <a:r>
              <a:rPr lang="cs-CZ" sz="2400" dirty="0" smtClean="0"/>
              <a:t>Vyjmenuj 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70683" y="5628159"/>
            <a:ext cx="3225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83981" y="5605209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8907" y="2650465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42518" y="2573119"/>
            <a:ext cx="351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</a:t>
            </a:r>
            <a:endParaRPr lang="cs-CZ" sz="20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509006" y="5828214"/>
            <a:ext cx="29749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endCxn id="5" idx="2"/>
          </p:cNvCxnSpPr>
          <p:nvPr/>
        </p:nvCxnSpPr>
        <p:spPr>
          <a:xfrm flipH="1" flipV="1">
            <a:off x="5605780" y="3050575"/>
            <a:ext cx="48280" cy="23946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771800" y="2573119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118207" y="3050575"/>
            <a:ext cx="0" cy="23946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987824" y="630932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strana A 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4077072"/>
            <a:ext cx="11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trana B 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1868" y="1948190"/>
            <a:ext cx="2378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strana C 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4062368"/>
            <a:ext cx="1330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trana D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950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755576" y="2195074"/>
            <a:ext cx="2952328" cy="2880320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5187" y="620688"/>
            <a:ext cx="47628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T R O J Ú H E L N Í K </a:t>
            </a:r>
            <a:r>
              <a:rPr lang="cs-CZ" sz="4000" dirty="0" smtClean="0">
                <a:solidFill>
                  <a:schemeClr val="accent1"/>
                </a:solidFill>
              </a:rPr>
              <a:t>:</a:t>
            </a:r>
            <a:endParaRPr lang="cs-CZ" sz="4000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186" y="1469975"/>
            <a:ext cx="71251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Vyjmenuj vrcholy trojúhelníku, ukaž je !</a:t>
            </a:r>
            <a:endParaRPr lang="cs-CZ" sz="2400" dirty="0"/>
          </a:p>
        </p:txBody>
      </p:sp>
      <p:sp>
        <p:nvSpPr>
          <p:cNvPr id="6" name="Násobení 5"/>
          <p:cNvSpPr/>
          <p:nvPr/>
        </p:nvSpPr>
        <p:spPr>
          <a:xfrm>
            <a:off x="467576" y="4918708"/>
            <a:ext cx="576000" cy="3960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2719" y="4920945"/>
            <a:ext cx="39052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6477" y="2033149"/>
            <a:ext cx="39052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36912"/>
            <a:ext cx="29749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051031" y="5430090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46176" y="2195074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4697426" y="5451686"/>
            <a:ext cx="3786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xmlns="" val="417700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Víme, že </a:t>
            </a:r>
            <a:r>
              <a:rPr lang="cs-CZ" sz="2400" b="1" dirty="0" smtClean="0">
                <a:solidFill>
                  <a:srgbClr val="F0A22E"/>
                </a:solidFill>
              </a:rPr>
              <a:t>trojúhelník K L M    </a:t>
            </a:r>
            <a:r>
              <a:rPr lang="cs-CZ" sz="2400" dirty="0">
                <a:solidFill>
                  <a:prstClr val="black"/>
                </a:solidFill>
              </a:rPr>
              <a:t>má své  vrcholy : </a:t>
            </a:r>
            <a:r>
              <a:rPr lang="cs-CZ" sz="2400" dirty="0" smtClean="0">
                <a:solidFill>
                  <a:prstClr val="black"/>
                </a:solidFill>
              </a:rPr>
              <a:t>K, L, M</a:t>
            </a:r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Jaké </a:t>
            </a:r>
            <a:r>
              <a:rPr lang="cs-CZ" sz="2400" dirty="0">
                <a:solidFill>
                  <a:prstClr val="black"/>
                </a:solidFill>
              </a:rPr>
              <a:t>strany má tento </a:t>
            </a:r>
            <a:r>
              <a:rPr lang="cs-CZ" sz="2400" dirty="0" smtClean="0">
                <a:solidFill>
                  <a:prstClr val="black"/>
                </a:solidFill>
              </a:rPr>
              <a:t>trojúhelník ?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Vyjmenuj !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4513" y="1978025"/>
            <a:ext cx="29749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50858" y="485928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5547" y="4744901"/>
            <a:ext cx="360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33794" y="1477564"/>
            <a:ext cx="476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347864" y="5120898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5004048" y="2132856"/>
            <a:ext cx="1091499" cy="21602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856203" y="2204864"/>
            <a:ext cx="1211741" cy="22322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851920" y="538250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strana   K L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29249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  L 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3109610"/>
            <a:ext cx="1959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strana  M 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46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44363" y="2852936"/>
            <a:ext cx="410445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16225"/>
            <a:ext cx="3624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O B D É L N Í K :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4018" y="1127422"/>
            <a:ext cx="6415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á dvě strany dlouhé a dvě strany krátké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0798" y="4293096"/>
            <a:ext cx="529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12751" y="430136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75976" y="259681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0798" y="2417403"/>
            <a:ext cx="359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34239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50048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Vyjmenuj vrcholy </a:t>
            </a:r>
            <a:r>
              <a:rPr lang="cs-CZ" sz="2400" dirty="0" smtClean="0">
                <a:solidFill>
                  <a:prstClr val="black"/>
                </a:solidFill>
              </a:rPr>
              <a:t>obdélníka : </a:t>
            </a:r>
            <a:r>
              <a:rPr lang="cs-CZ" sz="2400" dirty="0">
                <a:solidFill>
                  <a:prstClr val="black"/>
                </a:solidFill>
              </a:rPr>
              <a:t>ukaž je !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4127500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ásobení 2"/>
          <p:cNvSpPr/>
          <p:nvPr/>
        </p:nvSpPr>
        <p:spPr>
          <a:xfrm>
            <a:off x="395536" y="2750459"/>
            <a:ext cx="504000" cy="3960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378" y="1271397"/>
            <a:ext cx="360363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878" y="2764520"/>
            <a:ext cx="360363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878" y="1327395"/>
            <a:ext cx="360363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6618" y="3933056"/>
            <a:ext cx="4127500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06566" y="525068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464118" y="521629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64118" y="3592421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16986" y="3527430"/>
            <a:ext cx="389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1305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Víme, že </a:t>
            </a:r>
            <a:r>
              <a:rPr lang="cs-CZ" sz="2400" b="1" dirty="0" smtClean="0">
                <a:solidFill>
                  <a:srgbClr val="F0A22E"/>
                </a:solidFill>
              </a:rPr>
              <a:t>obdélník  O P R S  </a:t>
            </a:r>
            <a:r>
              <a:rPr lang="cs-CZ" sz="2400" dirty="0" smtClean="0">
                <a:solidFill>
                  <a:prstClr val="black"/>
                </a:solidFill>
              </a:rPr>
              <a:t>má </a:t>
            </a:r>
            <a:r>
              <a:rPr lang="cs-CZ" sz="2400" dirty="0">
                <a:solidFill>
                  <a:prstClr val="black"/>
                </a:solidFill>
              </a:rPr>
              <a:t>své  vrcholy : </a:t>
            </a:r>
            <a:r>
              <a:rPr lang="cs-CZ" sz="2400" dirty="0" smtClean="0">
                <a:solidFill>
                  <a:prstClr val="black"/>
                </a:solidFill>
              </a:rPr>
              <a:t>O, P, R, S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Jaké strany má tento </a:t>
            </a:r>
            <a:r>
              <a:rPr lang="cs-CZ" sz="2400" dirty="0" smtClean="0">
                <a:solidFill>
                  <a:prstClr val="black"/>
                </a:solidFill>
              </a:rPr>
              <a:t>obdélník 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Vyjmenuj !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68960"/>
            <a:ext cx="4127500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34651" y="4416529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09604" y="441652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39260" y="280735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21910" y="2807350"/>
            <a:ext cx="389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15816" y="4797152"/>
            <a:ext cx="309634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779912" y="515719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trana  O P </a:t>
            </a:r>
            <a:endParaRPr lang="cs-CZ" dirty="0"/>
          </a:p>
        </p:txBody>
      </p:sp>
      <p:cxnSp>
        <p:nvCxnSpPr>
          <p:cNvPr id="11" name="Přímá spojnice se šipkou 10"/>
          <p:cNvCxnSpPr>
            <a:endCxn id="5" idx="2"/>
          </p:cNvCxnSpPr>
          <p:nvPr/>
        </p:nvCxnSpPr>
        <p:spPr>
          <a:xfrm flipV="1">
            <a:off x="6741399" y="3330570"/>
            <a:ext cx="0" cy="8905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943538" y="3686797"/>
            <a:ext cx="1444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trana   P R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3059832" y="2807350"/>
            <a:ext cx="28083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878230" y="2236222"/>
            <a:ext cx="2133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trana   R S</a:t>
            </a:r>
            <a:endParaRPr lang="cs-CZ" dirty="0"/>
          </a:p>
        </p:txBody>
      </p:sp>
      <p:cxnSp>
        <p:nvCxnSpPr>
          <p:cNvPr id="17" name="Přímá spojnice se šipkou 16"/>
          <p:cNvCxnSpPr>
            <a:stCxn id="6" idx="2"/>
          </p:cNvCxnSpPr>
          <p:nvPr/>
        </p:nvCxnSpPr>
        <p:spPr>
          <a:xfrm>
            <a:off x="2216835" y="3330570"/>
            <a:ext cx="0" cy="108595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11560" y="3591163"/>
            <a:ext cx="1257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trana  S 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7744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5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76672"/>
            <a:ext cx="610242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504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202</TotalTime>
  <Words>389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Snímek 2</vt:lpstr>
      <vt:lpstr>     Geometrické tvary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Geometrické tvary</dc:title>
  <dc:creator>Simča</dc:creator>
  <cp:lastModifiedBy>Dum</cp:lastModifiedBy>
  <cp:revision>18</cp:revision>
  <dcterms:created xsi:type="dcterms:W3CDTF">2012-02-06T12:52:58Z</dcterms:created>
  <dcterms:modified xsi:type="dcterms:W3CDTF">2013-12-13T06:58:43Z</dcterms:modified>
</cp:coreProperties>
</file>