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5"/>
  </p:notesMasterIdLst>
  <p:sldIdLst>
    <p:sldId id="271" r:id="rId3"/>
    <p:sldId id="270" r:id="rId4"/>
    <p:sldId id="257" r:id="rId5"/>
    <p:sldId id="258" r:id="rId6"/>
    <p:sldId id="259" r:id="rId7"/>
    <p:sldId id="262" r:id="rId8"/>
    <p:sldId id="266" r:id="rId9"/>
    <p:sldId id="260" r:id="rId10"/>
    <p:sldId id="264" r:id="rId11"/>
    <p:sldId id="265" r:id="rId12"/>
    <p:sldId id="263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redný štýl 2 - zvýrazneni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hlavičky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417E1-2F65-4DAF-A69F-4E9D2BF4C21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obrazu snímky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oznámok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08FD3-6096-4B0F-9EE0-8A8BF6FC70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25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obrazu snímky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oznámok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08FD3-6096-4B0F-9EE0-8A8BF6FC709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60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393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927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056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0443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2987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7175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6221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4245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837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940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F5AC34F-9304-4040-AE54-A4FF82066F0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99994FF-7076-457D-813D-832D7EC70A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55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smtClean="0"/>
              <a:t>		</a:t>
            </a:r>
            <a:br>
              <a:rPr lang="cs-CZ" altLang="cs-CZ" sz="1200" smtClean="0"/>
            </a:br>
            <a:r>
              <a:rPr lang="cs-CZ" altLang="cs-CZ" sz="1200" smtClean="0"/>
              <a:t>		Základní škola Ústí nad Labem, Anežky České 702/17, příspěvková organizace</a:t>
            </a:r>
            <a:br>
              <a:rPr lang="cs-CZ" altLang="cs-CZ" sz="1200" smtClean="0"/>
            </a:br>
            <a:r>
              <a:rPr lang="cs-CZ" altLang="cs-CZ" sz="1200" smtClean="0"/>
              <a:t> </a:t>
            </a:r>
            <a:br>
              <a:rPr lang="cs-CZ" altLang="cs-CZ" sz="1200" smtClean="0"/>
            </a:br>
            <a:r>
              <a:rPr lang="cs-CZ" alt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smtClean="0"/>
              <a:t>			</a:t>
            </a:r>
            <a:br>
              <a:rPr lang="cs-CZ" altLang="cs-CZ" sz="1200" smtClean="0"/>
            </a:br>
            <a:r>
              <a:rPr lang="cs-CZ" alt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smtClean="0"/>
              <a:t/>
            </a:r>
            <a:br>
              <a:rPr lang="cs-CZ" altLang="cs-CZ" sz="1200" smtClean="0"/>
            </a:br>
            <a:r>
              <a:rPr lang="cs-CZ" alt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smtClean="0"/>
              <a:t/>
            </a:r>
            <a:br>
              <a:rPr lang="cs-CZ" altLang="cs-CZ" sz="1200" smtClean="0"/>
            </a:br>
            <a:r>
              <a:rPr lang="cs-CZ" altLang="cs-CZ" sz="1200" smtClean="0"/>
              <a:t>		               </a:t>
            </a:r>
            <a:r>
              <a:rPr lang="cs-CZ" alt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/>
              <a:t>VY_22_INOVACE_19_4_P1-CAN</a:t>
            </a: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700" dirty="0" smtClean="0"/>
              <a:t>CAN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vysvětlení používání </a:t>
            </a:r>
            <a:r>
              <a:rPr lang="cs-CZ" sz="1600" dirty="0" smtClean="0"/>
              <a:t>způsobového slovesa CAN a CAN´T</a:t>
            </a:r>
            <a:r>
              <a:rPr lang="cs-CZ" sz="1600" dirty="0"/>
              <a:t>, žáci doplňují slovesa do vět.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15.4.2013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745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CAN/CAN´T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smtClean="0"/>
              <a:t>Project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4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   Umím       a         neumím</a:t>
            </a:r>
            <a:endParaRPr lang="cs-CZ" dirty="0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can</a:t>
            </a:r>
            <a:endParaRPr lang="cs-CZ" sz="4400" dirty="0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can</a:t>
            </a:r>
            <a:r>
              <a:rPr lang="cs-CZ" sz="4400" dirty="0" smtClean="0"/>
              <a:t>´t</a:t>
            </a:r>
            <a:endParaRPr lang="cs-CZ" sz="4400" dirty="0"/>
          </a:p>
        </p:txBody>
      </p:sp>
      <p:pic>
        <p:nvPicPr>
          <p:cNvPr id="1026" name="Picture 2" descr="C:\Users\leskotova\AppData\Local\Microsoft\Windows\Temporary Internet Files\Content.IE5\J5VRBDKJ\MC900434393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59188"/>
            <a:ext cx="3626717" cy="270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skotova\AppData\Local\Microsoft\Windows\Temporary Internet Files\Content.IE5\KL4ZIYJ9\MC900432457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89" y="1628800"/>
            <a:ext cx="4604720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26130"/>
          </a:xfrm>
        </p:spPr>
        <p:txBody>
          <a:bodyPr anchor="ctr"/>
          <a:lstStyle/>
          <a:p>
            <a:r>
              <a:rPr lang="cs-CZ" dirty="0" smtClean="0">
                <a:solidFill>
                  <a:srgbClr val="0070C0"/>
                </a:solidFill>
              </a:rPr>
              <a:t>I </a:t>
            </a:r>
            <a:r>
              <a:rPr lang="cs-CZ" dirty="0" err="1" smtClean="0">
                <a:solidFill>
                  <a:srgbClr val="0070C0"/>
                </a:solidFill>
              </a:rPr>
              <a:t>can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     </a:t>
            </a: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>I </a:t>
            </a:r>
            <a:r>
              <a:rPr lang="cs-CZ" dirty="0" err="1" smtClean="0">
                <a:solidFill>
                  <a:srgbClr val="0070C0"/>
                </a:solidFill>
                <a:sym typeface="Wingdings" pitchFamily="2" charset="2"/>
              </a:rPr>
              <a:t>can´t</a:t>
            </a: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/>
            </a:r>
            <a:br>
              <a:rPr lang="cs-CZ" dirty="0" smtClean="0">
                <a:solidFill>
                  <a:srgbClr val="0070C0"/>
                </a:solidFill>
                <a:sym typeface="Wingdings" pitchFamily="2" charset="2"/>
              </a:rPr>
            </a:br>
            <a:r>
              <a:rPr lang="cs-CZ" dirty="0" err="1">
                <a:sym typeface="Wingdings" pitchFamily="2" charset="2"/>
              </a:rPr>
              <a:t>draw</a:t>
            </a:r>
            <a:r>
              <a:rPr lang="cs-CZ" dirty="0">
                <a:solidFill>
                  <a:srgbClr val="0070C0"/>
                </a:solidFill>
                <a:sym typeface="Wingdings" pitchFamily="2" charset="2"/>
              </a:rPr>
              <a:t/>
            </a:r>
            <a:br>
              <a:rPr lang="cs-CZ" dirty="0">
                <a:solidFill>
                  <a:srgbClr val="0070C0"/>
                </a:solidFill>
                <a:sym typeface="Wingdings" pitchFamily="2" charset="2"/>
              </a:rPr>
            </a:b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>                   </a:t>
            </a:r>
            <a:r>
              <a:rPr lang="cs-CZ" dirty="0" err="1" smtClean="0">
                <a:sym typeface="Wingdings" pitchFamily="2" charset="2"/>
              </a:rPr>
              <a:t>take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>
                <a:sym typeface="Wingdings" pitchFamily="2" charset="2"/>
              </a:rPr>
              <a:t>good</a:t>
            </a:r>
            <a:r>
              <a:rPr lang="cs-CZ" dirty="0">
                <a:sym typeface="Wingdings" pitchFamily="2" charset="2"/>
              </a:rPr>
              <a:t> </a:t>
            </a:r>
            <a:r>
              <a:rPr lang="cs-CZ" dirty="0" err="1">
                <a:sym typeface="Wingdings" pitchFamily="2" charset="2"/>
              </a:rPr>
              <a:t>photos</a:t>
            </a: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>     </a:t>
            </a:r>
            <a:br>
              <a:rPr lang="cs-CZ" dirty="0" smtClean="0">
                <a:solidFill>
                  <a:srgbClr val="0070C0"/>
                </a:solidFill>
                <a:sym typeface="Wingdings" pitchFamily="2" charset="2"/>
              </a:rPr>
            </a:b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> </a:t>
            </a:r>
            <a:r>
              <a:rPr lang="cs-CZ" dirty="0">
                <a:sym typeface="Wingdings" pitchFamily="2" charset="2"/>
              </a:rPr>
              <a:t>play golf</a:t>
            </a: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/>
            </a:r>
            <a:br>
              <a:rPr lang="cs-CZ" dirty="0" smtClean="0">
                <a:solidFill>
                  <a:srgbClr val="0070C0"/>
                </a:solidFill>
                <a:sym typeface="Wingdings" pitchFamily="2" charset="2"/>
              </a:rPr>
            </a:br>
            <a:r>
              <a:rPr lang="cs-CZ" dirty="0" smtClean="0">
                <a:solidFill>
                  <a:srgbClr val="0070C0"/>
                </a:solidFill>
                <a:sym typeface="Wingdings" pitchFamily="2" charset="2"/>
              </a:rPr>
              <a:t>                               </a:t>
            </a:r>
            <a:r>
              <a:rPr lang="cs-CZ" dirty="0" err="1" smtClean="0">
                <a:sym typeface="Wingdings" pitchFamily="2" charset="2"/>
              </a:rPr>
              <a:t>cook</a:t>
            </a:r>
            <a:r>
              <a:rPr lang="cs-CZ" dirty="0" smtClean="0">
                <a:sym typeface="Wingdings" pitchFamily="2" charset="2"/>
              </a:rPr>
              <a:t/>
            </a:r>
            <a:br>
              <a:rPr lang="cs-CZ" dirty="0" smtClean="0">
                <a:sym typeface="Wingdings" pitchFamily="2" charset="2"/>
              </a:rPr>
            </a:br>
            <a:r>
              <a:rPr lang="cs-CZ" dirty="0" smtClean="0">
                <a:sym typeface="Wingdings" pitchFamily="2" charset="2"/>
              </a:rPr>
              <a:t>play </a:t>
            </a:r>
            <a:r>
              <a:rPr lang="cs-CZ" dirty="0" err="1" smtClean="0">
                <a:sym typeface="Wingdings" pitchFamily="2" charset="2"/>
              </a:rPr>
              <a:t>the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drums</a:t>
            </a:r>
            <a:r>
              <a:rPr lang="cs-CZ" dirty="0" smtClean="0">
                <a:sym typeface="Wingdings" pitchFamily="2" charset="2"/>
              </a:rPr>
              <a:t>       </a:t>
            </a:r>
            <a:br>
              <a:rPr lang="cs-CZ" dirty="0" smtClean="0">
                <a:sym typeface="Wingdings" pitchFamily="2" charset="2"/>
              </a:rPr>
            </a:br>
            <a:r>
              <a:rPr lang="cs-CZ" dirty="0" err="1" smtClean="0">
                <a:sym typeface="Wingdings" pitchFamily="2" charset="2"/>
              </a:rPr>
              <a:t>dance</a:t>
            </a:r>
            <a:r>
              <a:rPr lang="cs-CZ" dirty="0" smtClean="0">
                <a:sym typeface="Wingdings" pitchFamily="2" charset="2"/>
              </a:rPr>
              <a:t/>
            </a:r>
            <a:br>
              <a:rPr lang="cs-CZ" dirty="0" smtClean="0">
                <a:sym typeface="Wingdings" pitchFamily="2" charset="2"/>
              </a:rPr>
            </a:br>
            <a:r>
              <a:rPr lang="cs-CZ" dirty="0" smtClean="0">
                <a:sym typeface="Wingdings" pitchFamily="2" charset="2"/>
              </a:rPr>
              <a:t>                               </a:t>
            </a:r>
            <a:r>
              <a:rPr lang="cs-CZ" dirty="0" err="1" smtClean="0">
                <a:sym typeface="Wingdings" pitchFamily="2" charset="2"/>
              </a:rPr>
              <a:t>sing</a:t>
            </a:r>
            <a:r>
              <a:rPr lang="cs-CZ" dirty="0">
                <a:sym typeface="Wingdings" pitchFamily="2" charset="2"/>
              </a:rPr>
              <a:t/>
            </a:r>
            <a:br>
              <a:rPr lang="cs-CZ" dirty="0">
                <a:sym typeface="Wingdings" pitchFamily="2" charset="2"/>
              </a:rPr>
            </a:br>
            <a:r>
              <a:rPr lang="cs-CZ" dirty="0">
                <a:sym typeface="Wingdings" pitchFamily="2" charset="2"/>
              </a:rPr>
              <a:t>drive a car</a:t>
            </a:r>
            <a:endParaRPr lang="cs-CZ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39949" y="5137036"/>
            <a:ext cx="1806352" cy="113415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15919" y="2400623"/>
            <a:ext cx="996469" cy="1064786"/>
          </a:xfrm>
          <a:prstGeom prst="rect">
            <a:avLst/>
          </a:prstGeom>
          <a:noFill/>
        </p:spPr>
      </p:pic>
      <p:pic>
        <p:nvPicPr>
          <p:cNvPr id="1028" name="Picture 4" descr="C:\Users\ton\AppData\Local\Microsoft\Windows\Temporary Internet Files\Content.IE5\0Q0QUF4B\MC9004381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3416" y="4653135"/>
            <a:ext cx="1278027" cy="1800201"/>
          </a:xfrm>
          <a:prstGeom prst="rect">
            <a:avLst/>
          </a:prstGeom>
          <a:noFill/>
        </p:spPr>
      </p:pic>
      <p:pic>
        <p:nvPicPr>
          <p:cNvPr id="1034" name="Picture 10" descr="C:\Users\ton\AppData\Local\Microsoft\Windows\Temporary Internet Files\Content.IE5\RWN4FXJA\MC9004404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2668" y="1205036"/>
            <a:ext cx="913943" cy="730606"/>
          </a:xfrm>
          <a:prstGeom prst="rect">
            <a:avLst/>
          </a:prstGeom>
          <a:noFill/>
        </p:spPr>
      </p:pic>
      <p:pic>
        <p:nvPicPr>
          <p:cNvPr id="2050" name="Picture 2" descr="C:\Users\leskotova\AppData\Local\Microsoft\Windows\Temporary Internet Files\Content.IE5\M2ZSKQ1P\MP9004392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634" y="548680"/>
            <a:ext cx="1079193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skotova\AppData\Local\Microsoft\Windows\Temporary Internet Files\Content.IE5\49AKUZHU\MC9003474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416" y="2400623"/>
            <a:ext cx="1580952" cy="180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skotova\AppData\Local\Microsoft\Windows\Temporary Internet Files\Content.IE5\J5VRBDKJ\MM900283640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580" y="3458972"/>
            <a:ext cx="1243920" cy="1194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skotova\AppData\Local\Microsoft\Windows\Temporary Internet Files\Content.IE5\J5VRBDKJ\MC9004228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634" y="3933056"/>
            <a:ext cx="1868286" cy="120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480720" cy="1512168"/>
          </a:xfrm>
        </p:spPr>
        <p:txBody>
          <a:bodyPr anchor="ctr">
            <a:normAutofit/>
          </a:bodyPr>
          <a:lstStyle/>
          <a:p>
            <a:r>
              <a:rPr lang="cs-CZ" sz="2800" dirty="0" smtClean="0"/>
              <a:t>Časování slovesa 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can´t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4363922"/>
              </p:ext>
            </p:extLst>
          </p:nvPr>
        </p:nvGraphicFramePr>
        <p:xfrm>
          <a:off x="1524000" y="1397000"/>
          <a:ext cx="609600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7760"/>
                <a:gridCol w="1872208"/>
                <a:gridCol w="3336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</a:p>
                    <a:p>
                      <a:r>
                        <a:rPr lang="cs-CZ" dirty="0" err="1" smtClean="0"/>
                        <a:t>You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He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It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We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You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They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CAN</a:t>
                      </a:r>
                    </a:p>
                    <a:p>
                      <a:pPr algn="ctr"/>
                      <a:r>
                        <a:rPr lang="cs-CZ" dirty="0" smtClean="0"/>
                        <a:t>(umět)</a:t>
                      </a:r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CAN´T</a:t>
                      </a:r>
                    </a:p>
                    <a:p>
                      <a:pPr algn="ctr"/>
                      <a:r>
                        <a:rPr lang="cs-CZ" dirty="0" smtClean="0"/>
                        <a:t>(neumět)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do my </a:t>
                      </a:r>
                      <a:r>
                        <a:rPr lang="cs-CZ" sz="1800" dirty="0" err="1" smtClean="0"/>
                        <a:t>homework</a:t>
                      </a:r>
                      <a:r>
                        <a:rPr lang="cs-CZ" sz="1800" dirty="0" smtClean="0"/>
                        <a:t>.</a:t>
                      </a:r>
                    </a:p>
                    <a:p>
                      <a:r>
                        <a:rPr lang="cs-CZ" sz="1800" dirty="0" err="1" smtClean="0"/>
                        <a:t>help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with</a:t>
                      </a:r>
                      <a:r>
                        <a:rPr lang="cs-CZ" sz="1800" dirty="0" smtClean="0"/>
                        <a:t> a </a:t>
                      </a:r>
                      <a:r>
                        <a:rPr lang="cs-CZ" sz="1800" dirty="0" err="1" smtClean="0"/>
                        <a:t>project</a:t>
                      </a:r>
                      <a:r>
                        <a:rPr lang="cs-CZ" sz="1800" dirty="0" smtClean="0"/>
                        <a:t>.</a:t>
                      </a:r>
                    </a:p>
                    <a:p>
                      <a:r>
                        <a:rPr lang="cs-CZ" sz="1800" dirty="0" err="1" smtClean="0"/>
                        <a:t>cook</a:t>
                      </a:r>
                      <a:r>
                        <a:rPr lang="cs-CZ" sz="1800" dirty="0" smtClean="0"/>
                        <a:t> spaghetti.</a:t>
                      </a:r>
                    </a:p>
                    <a:p>
                      <a:r>
                        <a:rPr lang="cs-CZ" sz="1800" dirty="0" err="1" smtClean="0"/>
                        <a:t>ride</a:t>
                      </a:r>
                      <a:r>
                        <a:rPr lang="cs-CZ" sz="1800" dirty="0" smtClean="0"/>
                        <a:t> a </a:t>
                      </a:r>
                      <a:r>
                        <a:rPr lang="cs-CZ" sz="1800" dirty="0" err="1" smtClean="0"/>
                        <a:t>horse</a:t>
                      </a:r>
                      <a:r>
                        <a:rPr lang="cs-CZ" sz="1800" dirty="0" smtClean="0"/>
                        <a:t>.</a:t>
                      </a:r>
                    </a:p>
                    <a:p>
                      <a:r>
                        <a:rPr lang="cs-CZ" sz="1800" dirty="0" smtClean="0"/>
                        <a:t>ski.</a:t>
                      </a:r>
                    </a:p>
                    <a:p>
                      <a:r>
                        <a:rPr lang="cs-CZ" sz="1800" dirty="0" smtClean="0"/>
                        <a:t>play </a:t>
                      </a:r>
                      <a:r>
                        <a:rPr lang="cs-CZ" sz="1800" dirty="0" err="1" smtClean="0"/>
                        <a:t>hockey</a:t>
                      </a:r>
                      <a:r>
                        <a:rPr lang="cs-CZ" sz="1800" dirty="0" smtClean="0"/>
                        <a:t>.</a:t>
                      </a:r>
                    </a:p>
                    <a:p>
                      <a:r>
                        <a:rPr lang="cs-CZ" sz="1800" dirty="0" err="1" smtClean="0"/>
                        <a:t>take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good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photos</a:t>
                      </a:r>
                      <a:r>
                        <a:rPr lang="cs-CZ" sz="1800" dirty="0" smtClean="0"/>
                        <a:t>.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Tvorba otázky se slovesem </a:t>
            </a:r>
            <a:r>
              <a:rPr lang="cs-CZ" b="1" dirty="0" err="1" smtClean="0"/>
              <a:t>can</a:t>
            </a:r>
            <a:endParaRPr lang="cs-CZ" b="1" dirty="0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323528" y="1700808"/>
            <a:ext cx="3520440" cy="457200"/>
          </a:xfrm>
        </p:spPr>
        <p:txBody>
          <a:bodyPr/>
          <a:lstStyle/>
          <a:p>
            <a:r>
              <a:rPr lang="cs-CZ" dirty="0" smtClean="0"/>
              <a:t>Oznamovací věta</a:t>
            </a:r>
            <a:endParaRPr lang="cs-CZ" dirty="0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half" idx="3"/>
          </p:nvPr>
        </p:nvSpPr>
        <p:spPr>
          <a:xfrm>
            <a:off x="4067944" y="1700808"/>
            <a:ext cx="3520440" cy="457200"/>
          </a:xfrm>
        </p:spPr>
        <p:txBody>
          <a:bodyPr/>
          <a:lstStyle/>
          <a:p>
            <a:r>
              <a:rPr lang="cs-CZ" dirty="0" smtClean="0"/>
              <a:t>Tázací věta</a:t>
            </a:r>
            <a:endParaRPr lang="cs-CZ" dirty="0"/>
          </a:p>
        </p:txBody>
      </p:sp>
      <p:sp>
        <p:nvSpPr>
          <p:cNvPr id="4" name="Zástupný symbol obsahu 3"/>
          <p:cNvSpPr>
            <a:spLocks noGrp="1"/>
          </p:cNvSpPr>
          <p:nvPr>
            <p:ph sz="quarter" idx="2"/>
          </p:nvPr>
        </p:nvSpPr>
        <p:spPr>
          <a:xfrm>
            <a:off x="467544" y="2204864"/>
            <a:ext cx="3520440" cy="4114800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ski.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Peter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John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Lucy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211960" y="2204864"/>
            <a:ext cx="3520440" cy="4114800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92D050"/>
                </a:solidFill>
              </a:rPr>
              <a:t>you</a:t>
            </a:r>
            <a:r>
              <a:rPr lang="cs-CZ" dirty="0" smtClean="0"/>
              <a:t> ski?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Peter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John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 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92D050"/>
                </a:solidFill>
              </a:rPr>
              <a:t>Lucy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?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Jak se tvoří otázka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>
                <a:solidFill>
                  <a:srgbClr val="92D050"/>
                </a:solidFill>
              </a:rPr>
              <a:t>You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can</a:t>
            </a:r>
            <a:r>
              <a:rPr lang="cs-CZ" dirty="0"/>
              <a:t> ski.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>
                <a:solidFill>
                  <a:srgbClr val="FF0000"/>
                </a:solidFill>
              </a:rPr>
              <a:t>Can</a:t>
            </a:r>
            <a:r>
              <a:rPr lang="cs-CZ" dirty="0"/>
              <a:t> </a:t>
            </a:r>
            <a:r>
              <a:rPr lang="cs-CZ" dirty="0" err="1">
                <a:solidFill>
                  <a:srgbClr val="92D050"/>
                </a:solidFill>
              </a:rPr>
              <a:t>you</a:t>
            </a:r>
            <a:r>
              <a:rPr lang="cs-CZ" dirty="0"/>
              <a:t> ski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/>
          </a:p>
          <a:p>
            <a:r>
              <a:rPr lang="cs-CZ" i="1" u="sng" dirty="0" smtClean="0"/>
              <a:t>Utvoř otázky: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play golf.</a:t>
            </a:r>
          </a:p>
          <a:p>
            <a:r>
              <a:rPr lang="cs-CZ" dirty="0" smtClean="0"/>
              <a:t>Tom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read</a:t>
            </a:r>
            <a:r>
              <a:rPr lang="cs-CZ" dirty="0" smtClean="0"/>
              <a:t> notes.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run fast.</a:t>
            </a:r>
          </a:p>
          <a:p>
            <a:r>
              <a:rPr lang="cs-CZ" dirty="0" err="1" smtClean="0"/>
              <a:t>Bats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fly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Crocodiles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9" name="Rovná spojovacia šípka 10"/>
          <p:cNvCxnSpPr/>
          <p:nvPr/>
        </p:nvCxnSpPr>
        <p:spPr>
          <a:xfrm rot="5400000">
            <a:off x="864443" y="2240013"/>
            <a:ext cx="50006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Rovná spojovacia šípka 7"/>
          <p:cNvCxnSpPr/>
          <p:nvPr/>
        </p:nvCxnSpPr>
        <p:spPr>
          <a:xfrm rot="16200000" flipH="1">
            <a:off x="917133" y="2153023"/>
            <a:ext cx="50006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791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Otázky se slovesem 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´t</a:t>
            </a:r>
            <a:endParaRPr lang="cs-CZ" sz="28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545778"/>
              </p:ext>
            </p:extLst>
          </p:nvPr>
        </p:nvGraphicFramePr>
        <p:xfrm>
          <a:off x="457200" y="1609725"/>
          <a:ext cx="7239000" cy="25603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413000"/>
                <a:gridCol w="1269752"/>
                <a:gridCol w="35562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CAN</a:t>
                      </a:r>
                    </a:p>
                    <a:p>
                      <a:pPr algn="ctr"/>
                      <a:r>
                        <a:rPr lang="cs-CZ" dirty="0" smtClean="0"/>
                        <a:t>(umět)</a:t>
                      </a:r>
                    </a:p>
                  </a:txBody>
                  <a:tcPr marL="80433" marR="80433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</a:p>
                    <a:p>
                      <a:r>
                        <a:rPr lang="cs-CZ" dirty="0" err="1" smtClean="0"/>
                        <a:t>you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he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it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we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you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they</a:t>
                      </a:r>
                      <a:endParaRPr lang="cs-CZ" dirty="0" smtClean="0"/>
                    </a:p>
                  </a:txBody>
                  <a:tcPr marL="80433" marR="8043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do my </a:t>
                      </a:r>
                      <a:r>
                        <a:rPr lang="cs-CZ" sz="1800" dirty="0" err="1" smtClean="0"/>
                        <a:t>homework</a:t>
                      </a:r>
                      <a:r>
                        <a:rPr lang="cs-CZ" sz="1800" dirty="0" smtClean="0"/>
                        <a:t>?</a:t>
                      </a:r>
                    </a:p>
                    <a:p>
                      <a:r>
                        <a:rPr lang="cs-CZ" sz="1800" dirty="0" err="1" smtClean="0"/>
                        <a:t>help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with</a:t>
                      </a:r>
                      <a:r>
                        <a:rPr lang="cs-CZ" sz="1800" dirty="0" smtClean="0"/>
                        <a:t> a </a:t>
                      </a:r>
                      <a:r>
                        <a:rPr lang="cs-CZ" sz="1800" dirty="0" err="1" smtClean="0"/>
                        <a:t>project</a:t>
                      </a:r>
                      <a:r>
                        <a:rPr lang="cs-CZ" sz="1800" dirty="0" smtClean="0"/>
                        <a:t>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cook</a:t>
                      </a:r>
                      <a:r>
                        <a:rPr lang="cs-CZ" sz="1800" dirty="0" smtClean="0"/>
                        <a:t> spaghetti?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ride</a:t>
                      </a:r>
                      <a:r>
                        <a:rPr lang="cs-CZ" sz="1800" dirty="0" smtClean="0"/>
                        <a:t> a </a:t>
                      </a:r>
                      <a:r>
                        <a:rPr lang="cs-CZ" sz="1800" dirty="0" err="1" smtClean="0"/>
                        <a:t>horse</a:t>
                      </a:r>
                      <a:r>
                        <a:rPr lang="cs-CZ" sz="1800" dirty="0" smtClean="0"/>
                        <a:t>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ski?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play </a:t>
                      </a:r>
                      <a:r>
                        <a:rPr lang="cs-CZ" sz="1800" dirty="0" err="1" smtClean="0"/>
                        <a:t>hockey</a:t>
                      </a:r>
                      <a:r>
                        <a:rPr lang="cs-CZ" sz="1800" dirty="0" smtClean="0"/>
                        <a:t>?</a:t>
                      </a:r>
                    </a:p>
                    <a:p>
                      <a:r>
                        <a:rPr lang="cs-CZ" sz="1800" dirty="0" err="1" smtClean="0"/>
                        <a:t>take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good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photos</a:t>
                      </a:r>
                      <a:r>
                        <a:rPr lang="cs-CZ" sz="1800" dirty="0" smtClean="0"/>
                        <a:t>?</a:t>
                      </a:r>
                    </a:p>
                    <a:p>
                      <a:endParaRPr lang="cs-CZ" dirty="0"/>
                    </a:p>
                  </a:txBody>
                  <a:tcPr marL="80433" marR="80433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Odpovědi se slovesem </a:t>
            </a:r>
            <a:r>
              <a:rPr lang="cs-CZ" b="1" dirty="0" err="1" smtClean="0"/>
              <a:t>can</a:t>
            </a:r>
            <a:r>
              <a:rPr lang="cs-CZ" b="1" dirty="0" smtClean="0"/>
              <a:t>/</a:t>
            </a:r>
            <a:r>
              <a:rPr lang="cs-CZ" b="1" dirty="0" err="1" smtClean="0"/>
              <a:t>can´t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 anchor="ctr"/>
          <a:lstStyle/>
          <a:p>
            <a:r>
              <a:rPr lang="cs-CZ" dirty="0" err="1" smtClean="0">
                <a:solidFill>
                  <a:srgbClr val="00B050"/>
                </a:solidFill>
              </a:rPr>
              <a:t>Can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ski?  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/>
              <a:t>, I </a:t>
            </a:r>
            <a:r>
              <a:rPr lang="cs-CZ" dirty="0" err="1">
                <a:solidFill>
                  <a:srgbClr val="00B050"/>
                </a:solidFill>
              </a:rPr>
              <a:t>can</a:t>
            </a:r>
            <a:r>
              <a:rPr lang="cs-CZ" dirty="0"/>
              <a:t>.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B0F0"/>
                </a:solidFill>
              </a:rPr>
              <a:t>No</a:t>
            </a:r>
            <a:r>
              <a:rPr lang="cs-CZ" dirty="0"/>
              <a:t>, I </a:t>
            </a:r>
            <a:r>
              <a:rPr lang="cs-CZ" dirty="0" err="1">
                <a:solidFill>
                  <a:srgbClr val="00B050"/>
                </a:solidFill>
              </a:rPr>
              <a:t>can´t</a:t>
            </a:r>
            <a:r>
              <a:rPr lang="cs-CZ" dirty="0"/>
              <a:t>.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Can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John ski?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/>
              <a:t>, he </a:t>
            </a:r>
            <a:r>
              <a:rPr lang="cs-CZ" dirty="0" err="1">
                <a:solidFill>
                  <a:srgbClr val="00B050"/>
                </a:solidFill>
              </a:rPr>
              <a:t>can</a:t>
            </a:r>
            <a:r>
              <a:rPr lang="cs-CZ" dirty="0"/>
              <a:t>.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No</a:t>
            </a:r>
            <a:r>
              <a:rPr lang="cs-CZ" dirty="0"/>
              <a:t>, he </a:t>
            </a:r>
            <a:r>
              <a:rPr lang="cs-CZ" dirty="0" err="1">
                <a:solidFill>
                  <a:srgbClr val="00B050"/>
                </a:solidFill>
              </a:rPr>
              <a:t>can´t</a:t>
            </a:r>
            <a:r>
              <a:rPr lang="cs-CZ" dirty="0"/>
              <a:t>.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Can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Meg</a:t>
            </a:r>
            <a:r>
              <a:rPr lang="cs-CZ" dirty="0" smtClean="0"/>
              <a:t> ski? 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/>
              <a:t>,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>
                <a:solidFill>
                  <a:srgbClr val="00B050"/>
                </a:solidFill>
              </a:rPr>
              <a:t>can</a:t>
            </a:r>
            <a:r>
              <a:rPr lang="cs-CZ" dirty="0"/>
              <a:t>. </a:t>
            </a:r>
            <a:r>
              <a:rPr lang="cs-CZ" dirty="0">
                <a:solidFill>
                  <a:srgbClr val="00B0F0"/>
                </a:solidFill>
              </a:rPr>
              <a:t>No</a:t>
            </a:r>
            <a:r>
              <a:rPr lang="cs-CZ" dirty="0"/>
              <a:t>,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>
                <a:solidFill>
                  <a:srgbClr val="00B050"/>
                </a:solidFill>
              </a:rPr>
              <a:t>can´t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286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dirty="0" err="1" smtClean="0"/>
              <a:t>can</a:t>
            </a:r>
            <a:r>
              <a:rPr lang="cs-CZ" dirty="0" smtClean="0"/>
              <a:t> (zápis)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ski.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can´t</a:t>
            </a:r>
            <a:r>
              <a:rPr lang="cs-CZ" dirty="0"/>
              <a:t> play golf.</a:t>
            </a:r>
          </a:p>
          <a:p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play </a:t>
            </a:r>
            <a:r>
              <a:rPr lang="cs-CZ" dirty="0" err="1"/>
              <a:t>the</a:t>
            </a:r>
            <a:r>
              <a:rPr lang="cs-CZ" dirty="0"/>
              <a:t> piano?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Pomáhá vyjadřovat, co kdo umí (nebo může) a neumí (nemůže) dělat. </a:t>
            </a:r>
          </a:p>
          <a:p>
            <a:pPr>
              <a:buFontTx/>
              <a:buChar char="-"/>
            </a:pPr>
            <a:r>
              <a:rPr lang="cs-CZ" dirty="0" smtClean="0"/>
              <a:t>Zápor </a:t>
            </a:r>
            <a:r>
              <a:rPr lang="cs-CZ" u="sng" dirty="0" err="1" smtClean="0">
                <a:solidFill>
                  <a:schemeClr val="accent4"/>
                </a:solidFill>
              </a:rPr>
              <a:t>can´t</a:t>
            </a:r>
            <a:r>
              <a:rPr lang="cs-CZ" dirty="0" smtClean="0"/>
              <a:t> vznikne přidáním záporky </a:t>
            </a:r>
            <a:r>
              <a:rPr lang="cs-CZ" i="1" dirty="0" smtClean="0"/>
              <a:t>not </a:t>
            </a:r>
            <a:r>
              <a:rPr lang="cs-CZ" dirty="0" smtClean="0"/>
              <a:t>ke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endParaRPr lang="cs-CZ" i="1" dirty="0" smtClean="0"/>
          </a:p>
          <a:p>
            <a:pPr>
              <a:buFontTx/>
              <a:buChar char="-"/>
            </a:pPr>
            <a:r>
              <a:rPr lang="cs-CZ" dirty="0" smtClean="0"/>
              <a:t>Otázky tvoříme tak, že </a:t>
            </a:r>
            <a:r>
              <a:rPr lang="cs-CZ" u="sng" dirty="0" err="1" smtClean="0">
                <a:solidFill>
                  <a:schemeClr val="accent4"/>
                </a:solidFill>
              </a:rPr>
              <a:t>can</a:t>
            </a:r>
            <a:r>
              <a:rPr lang="cs-CZ" dirty="0" smtClean="0"/>
              <a:t> vložíme před podmět věty (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ski?)</a:t>
            </a:r>
          </a:p>
          <a:p>
            <a:pPr>
              <a:buFontTx/>
              <a:buChar char="-"/>
            </a:pPr>
            <a:r>
              <a:rPr lang="cs-CZ" dirty="0" smtClean="0"/>
              <a:t>Krátce odpovídáme: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>
                <a:solidFill>
                  <a:schemeClr val="accent4"/>
                </a:solidFill>
              </a:rPr>
              <a:t>can</a:t>
            </a:r>
            <a:r>
              <a:rPr lang="cs-CZ" dirty="0" smtClean="0"/>
              <a:t>. No, I </a:t>
            </a:r>
            <a:r>
              <a:rPr lang="cs-CZ" dirty="0" err="1" smtClean="0">
                <a:solidFill>
                  <a:schemeClr val="accent4"/>
                </a:solidFill>
              </a:rPr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16288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32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cross</a:t>
            </a:r>
            <a:r>
              <a:rPr lang="cs-CZ" dirty="0" smtClean="0"/>
              <a:t>.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/</a:t>
            </a:r>
            <a:r>
              <a:rPr lang="cs-CZ" b="1" dirty="0" err="1" smtClean="0"/>
              <a:t>can</a:t>
            </a:r>
            <a:r>
              <a:rPr lang="cs-CZ" b="1" dirty="0" smtClean="0"/>
              <a:t>´</a:t>
            </a:r>
            <a:r>
              <a:rPr lang="cs-CZ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8124481"/>
              </p:ext>
            </p:extLst>
          </p:nvPr>
        </p:nvGraphicFramePr>
        <p:xfrm>
          <a:off x="457200" y="1609725"/>
          <a:ext cx="7239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000"/>
                <a:gridCol w="2413000"/>
                <a:gridCol w="2413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partner</a:t>
                      </a:r>
                      <a:endParaRPr lang="cs-CZ" dirty="0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Ski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Play golf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Play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piano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Ride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horse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Cook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80433" marR="8043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0433" marR="80433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4365104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Příklad: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ski.                           I </a:t>
            </a:r>
            <a:r>
              <a:rPr lang="cs-CZ" dirty="0" err="1" smtClean="0"/>
              <a:t>can´t</a:t>
            </a:r>
            <a:r>
              <a:rPr lang="cs-CZ" dirty="0" smtClean="0"/>
              <a:t> ski.</a:t>
            </a:r>
          </a:p>
          <a:p>
            <a:r>
              <a:rPr lang="cs-CZ" dirty="0" smtClean="0"/>
              <a:t>Susan </a:t>
            </a:r>
            <a:r>
              <a:rPr lang="cs-CZ" dirty="0" err="1" smtClean="0"/>
              <a:t>can</a:t>
            </a:r>
            <a:r>
              <a:rPr lang="cs-CZ" dirty="0" smtClean="0"/>
              <a:t> ski.                    Susan </a:t>
            </a:r>
            <a:r>
              <a:rPr lang="cs-CZ" dirty="0" err="1" smtClean="0"/>
              <a:t>can´t</a:t>
            </a:r>
            <a:r>
              <a:rPr lang="cs-CZ" dirty="0" smtClean="0"/>
              <a:t> ski.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vlastní</a:t>
            </a:r>
            <a:endParaRPr lang="cs-CZ" dirty="0" smtClean="0"/>
          </a:p>
          <a:p>
            <a:r>
              <a:rPr lang="cs-CZ" altLang="cs-CZ" dirty="0"/>
              <a:t>Obrázky použité v prezentaci jsou dostupné pod licencí Microsoft Office 2010 na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31420440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277</TotalTime>
  <Words>403</Words>
  <Application>Microsoft Office PowerPoint</Application>
  <PresentationFormat>Předvádění na obrazovce (4:3)</PresentationFormat>
  <Paragraphs>132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CAN/CAN´T</vt:lpstr>
      <vt:lpstr>Co    Umím       a         neumím</vt:lpstr>
      <vt:lpstr>I can                         I can´t draw                    take good photos       play golf                                cook play the drums        dance                                sing drive a car</vt:lpstr>
      <vt:lpstr>Časování slovesa can/can´t </vt:lpstr>
      <vt:lpstr>Tvorba otázky se slovesem can</vt:lpstr>
      <vt:lpstr>Jak se tvoří otázka?</vt:lpstr>
      <vt:lpstr>Otázky se slovesem can/can´t</vt:lpstr>
      <vt:lpstr>Odpovědi se slovesem can/can´t</vt:lpstr>
      <vt:lpstr>Sloveso can (zápis)</vt:lpstr>
      <vt:lpstr>Tick or cross. Then make sentences with can/can´t.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CAN/CAN´T</dc:title>
  <dc:creator>aaa</dc:creator>
  <cp:lastModifiedBy>Andrea Leskotová</cp:lastModifiedBy>
  <cp:revision>23</cp:revision>
  <dcterms:created xsi:type="dcterms:W3CDTF">2013-04-14T20:05:28Z</dcterms:created>
  <dcterms:modified xsi:type="dcterms:W3CDTF">2013-12-02T21:42:38Z</dcterms:modified>
</cp:coreProperties>
</file>