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sldIdLst>
    <p:sldId id="268" r:id="rId3"/>
    <p:sldId id="256" r:id="rId4"/>
    <p:sldId id="264" r:id="rId5"/>
    <p:sldId id="257" r:id="rId6"/>
    <p:sldId id="258" r:id="rId7"/>
    <p:sldId id="259" r:id="rId8"/>
    <p:sldId id="260" r:id="rId9"/>
    <p:sldId id="262" r:id="rId10"/>
    <p:sldId id="263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 autoAdjust="0"/>
    <p:restoredTop sz="94662" autoAdjust="0"/>
  </p:normalViewPr>
  <p:slideViewPr>
    <p:cSldViewPr>
      <p:cViewPr>
        <p:scale>
          <a:sx n="76" d="100"/>
          <a:sy n="76" d="100"/>
        </p:scale>
        <p:origin x="-972" y="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8" y="3744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B415F4-5511-42FC-8CAD-DA452DBAF72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84660F-2865-4087-9F63-ABF7ACBA42E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148497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AB633-C52C-4E3F-8A52-464CD0CEC01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6CC924-6578-4BEA-A37E-32CB893EFC1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123388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C07F0D-0F75-428E-AE0C-340C370DF3BE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4082BD-C02E-4012-98FF-30A74F8CC5E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737257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034A52-E32E-4769-8482-1F866A0FE0F9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F88125-66A8-49E3-B5E8-CB8D7191859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48259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1EC79C-3F82-44CB-9D44-0DA2CA8BF2F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93ABDF-C29E-4598-8B1A-443CD1DF47E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9432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0FB204-2AFF-425D-84DA-13B56E1838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3349-505D-4337-BDB6-3940FDE10BF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132715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858A2-877C-43EB-8B79-46B7B2257D1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9CFD1-0315-4945-B7FC-8AC2B95045BD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24662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B1CEC1-7F7E-4D89-A9E3-A31DF210DA3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86A87C-5B51-40BA-9076-BA8F9506F98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16135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37A661-E6C9-46AD-87C2-1355F2ADBD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EAC86B-2901-4B39-8A11-FE17F298AD6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545799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FC6ED-81B8-48F2-8B1D-DC7043AB253B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A4C09A-E330-42B5-8B7F-AAD308D5C93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192056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462829-0131-4C60-B63A-29B8D6CA919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881725-1559-4766-B961-7CF7848CC3AC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276356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A8978DC4-F88C-4702-A0FD-4EB3AD7F6326}" type="datetimeFigureOut">
              <a:rPr lang="cs-CZ" smtClean="0"/>
              <a:t>29. 11. 2013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852DB87-0258-445F-8905-80B245CFDF7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B174599-6BF0-4FDA-A2C3-1D5D8554E7A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29. 11. 2013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9F94B1F-709D-435A-9D8A-B9C387C05A92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07287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altLang="cs-CZ" sz="1200" dirty="0" smtClean="0"/>
              <a:t>		</a:t>
            </a:r>
            <a:br>
              <a:rPr lang="cs-CZ" altLang="cs-CZ" sz="1200" dirty="0" smtClean="0"/>
            </a:br>
            <a:r>
              <a:rPr lang="cs-CZ" altLang="cs-CZ" sz="1200" dirty="0" smtClean="0"/>
              <a:t>		Základní škola Ústí nad Labem, Anežky České 702/17, příspěvková organizace</a:t>
            </a:r>
            <a:br>
              <a:rPr lang="cs-CZ" altLang="cs-CZ" sz="1200" dirty="0" smtClean="0"/>
            </a:br>
            <a:r>
              <a:rPr lang="cs-CZ" altLang="cs-CZ" sz="1200" dirty="0" smtClean="0"/>
              <a:t> 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altLang="cs-CZ" sz="1200" dirty="0" smtClean="0"/>
              <a:t>			</a:t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altLang="cs-CZ" sz="1200" dirty="0" smtClean="0"/>
              <a:t/>
            </a:r>
            <a:br>
              <a:rPr lang="cs-CZ" altLang="cs-CZ" sz="1200" dirty="0" smtClean="0"/>
            </a:br>
            <a:r>
              <a:rPr lang="cs-CZ" altLang="cs-CZ" sz="1200" dirty="0" smtClean="0"/>
              <a:t>		               </a:t>
            </a:r>
            <a:r>
              <a:rPr lang="cs-CZ" alt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 smtClean="0"/>
              <a:t>: </a:t>
            </a:r>
            <a:r>
              <a:rPr lang="cs-CZ" sz="1600" dirty="0" smtClean="0"/>
              <a:t>VY_22_INOVACE_23_4_P4-FIRST CONDITIONAL</a:t>
            </a:r>
            <a:endParaRPr lang="cs-CZ" sz="16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Andrea </a:t>
            </a:r>
            <a:r>
              <a:rPr lang="cs-CZ" sz="1700" dirty="0" err="1" smtClean="0"/>
              <a:t>Leskotová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Vzdělávací oblast/Předmět/Téma: </a:t>
            </a:r>
            <a:r>
              <a:rPr lang="cs-CZ" sz="1700" dirty="0"/>
              <a:t>Jazyk a jazyková komunikace/ Anglický jazyk/ </a:t>
            </a:r>
            <a:r>
              <a:rPr lang="cs-CZ" sz="1800" dirty="0"/>
              <a:t>FIRST CONDITIONAL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700" dirty="0" smtClean="0"/>
              <a:t>Anotace:	</a:t>
            </a:r>
            <a:r>
              <a:rPr lang="cs-CZ" sz="1600" dirty="0"/>
              <a:t> Na základě </a:t>
            </a:r>
            <a:r>
              <a:rPr lang="cs-CZ" sz="1600" dirty="0" smtClean="0"/>
              <a:t>vyvození tvorby podmínkového souvětí (</a:t>
            </a:r>
            <a:r>
              <a:rPr lang="cs-CZ" sz="1600" dirty="0" err="1" smtClean="0"/>
              <a:t>first</a:t>
            </a:r>
            <a:r>
              <a:rPr lang="cs-CZ" sz="1600" dirty="0" smtClean="0"/>
              <a:t> </a:t>
            </a:r>
            <a:r>
              <a:rPr lang="cs-CZ" sz="1600" dirty="0" err="1" smtClean="0"/>
              <a:t>conditional</a:t>
            </a:r>
            <a:r>
              <a:rPr lang="cs-CZ" sz="1600" dirty="0" smtClean="0"/>
              <a:t>) </a:t>
            </a:r>
            <a:r>
              <a:rPr lang="cs-CZ" sz="1600" dirty="0"/>
              <a:t>žáci </a:t>
            </a:r>
            <a:r>
              <a:rPr lang="cs-CZ" sz="1600" dirty="0" smtClean="0"/>
              <a:t>tvoří tato souvětí se správnými slovesnými tvary. </a:t>
            </a:r>
            <a:r>
              <a:rPr lang="cs-CZ" sz="1700" dirty="0" smtClean="0"/>
              <a:t>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</a:t>
            </a:r>
            <a:r>
              <a:rPr lang="cs-CZ" sz="1700" dirty="0" smtClean="0"/>
              <a:t>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smtClean="0"/>
              <a:t>: </a:t>
            </a:r>
            <a:r>
              <a:rPr lang="cs-CZ" sz="1700" smtClean="0"/>
              <a:t>22</a:t>
            </a:r>
            <a:r>
              <a:rPr lang="cs-CZ" sz="1700" smtClean="0"/>
              <a:t>.5.2013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Datum:	 </a:t>
            </a:r>
            <a:r>
              <a:rPr lang="cs-CZ" sz="1400" dirty="0"/>
              <a:t>22.5.2013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595668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Project 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55230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45277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Toto jsou příklady prvního podmínkového souvětí. Prohlédni si, jak jsou tvořeny.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7239000" cy="4682920"/>
          </a:xfrm>
        </p:spPr>
        <p:txBody>
          <a:bodyPr/>
          <a:lstStyle/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tell</a:t>
            </a:r>
            <a:r>
              <a:rPr lang="cs-CZ" dirty="0" smtClean="0"/>
              <a:t> her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it!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a </a:t>
            </a:r>
            <a:r>
              <a:rPr lang="cs-CZ" dirty="0" err="1" smtClean="0"/>
              <a:t>fantastic</a:t>
            </a:r>
            <a:r>
              <a:rPr lang="cs-CZ" dirty="0" smtClean="0"/>
              <a:t> </a:t>
            </a:r>
            <a:r>
              <a:rPr lang="cs-CZ" dirty="0" err="1" smtClean="0"/>
              <a:t>movie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sees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pupil´s</a:t>
            </a:r>
            <a:r>
              <a:rPr lang="cs-CZ" dirty="0" smtClean="0"/>
              <a:t> </a:t>
            </a:r>
            <a:r>
              <a:rPr lang="cs-CZ" dirty="0" err="1" smtClean="0"/>
              <a:t>book</a:t>
            </a:r>
            <a:r>
              <a:rPr lang="cs-CZ" dirty="0" smtClean="0"/>
              <a:t>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finish</a:t>
            </a:r>
            <a:r>
              <a:rPr lang="cs-CZ" dirty="0" smtClean="0"/>
              <a:t> </a:t>
            </a:r>
            <a:r>
              <a:rPr lang="cs-CZ" dirty="0" err="1" smtClean="0"/>
              <a:t>before</a:t>
            </a:r>
            <a:r>
              <a:rPr lang="cs-CZ" dirty="0" smtClean="0"/>
              <a:t> 6, I </a:t>
            </a:r>
            <a:r>
              <a:rPr lang="cs-CZ" dirty="0" err="1" smtClean="0"/>
              <a:t>will</a:t>
            </a:r>
            <a:r>
              <a:rPr lang="cs-CZ" dirty="0" smtClean="0"/>
              <a:t> use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computer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96387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Make </a:t>
            </a:r>
            <a:r>
              <a:rPr lang="cs-CZ" dirty="0" err="1" smtClean="0"/>
              <a:t>sentences</a:t>
            </a:r>
            <a:r>
              <a:rPr lang="cs-CZ" dirty="0" smtClean="0"/>
              <a:t> in </a:t>
            </a:r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I go </a:t>
            </a:r>
            <a:r>
              <a:rPr lang="cs-CZ" dirty="0" err="1" smtClean="0"/>
              <a:t>home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snows</a:t>
            </a:r>
            <a:endParaRPr lang="cs-CZ" dirty="0" smtClean="0"/>
          </a:p>
          <a:p>
            <a:r>
              <a:rPr lang="cs-CZ" dirty="0" err="1" smtClean="0"/>
              <a:t>If</a:t>
            </a:r>
            <a:r>
              <a:rPr lang="cs-CZ" dirty="0" smtClean="0"/>
              <a:t> I go to </a:t>
            </a:r>
            <a:r>
              <a:rPr lang="cs-CZ" dirty="0" err="1" smtClean="0"/>
              <a:t>the</a:t>
            </a:r>
            <a:r>
              <a:rPr lang="cs-CZ" dirty="0" smtClean="0"/>
              <a:t> party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are </a:t>
            </a:r>
            <a:r>
              <a:rPr lang="cs-CZ" dirty="0" err="1" smtClean="0"/>
              <a:t>horses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Toto jsou příklady                tzv. 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if-clause</a:t>
            </a:r>
            <a:r>
              <a:rPr lang="cs-CZ" dirty="0" smtClean="0"/>
              <a:t>, vedlejší věty podmínkové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go </a:t>
            </a:r>
            <a:r>
              <a:rPr lang="cs-CZ" dirty="0" err="1" smtClean="0"/>
              <a:t>riding</a:t>
            </a:r>
            <a:r>
              <a:rPr lang="cs-CZ" dirty="0" smtClean="0"/>
              <a:t>.</a:t>
            </a:r>
            <a:r>
              <a:rPr lang="cs-CZ" dirty="0"/>
              <a:t> 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I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Bill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/>
              <a:t>won´t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film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/>
              <a:t>lion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/>
              <a:t>will</a:t>
            </a:r>
            <a:r>
              <a:rPr lang="cs-CZ" dirty="0"/>
              <a:t> go </a:t>
            </a:r>
            <a:r>
              <a:rPr lang="cs-CZ" dirty="0" err="1"/>
              <a:t>skiing</a:t>
            </a:r>
            <a:r>
              <a:rPr lang="cs-CZ" dirty="0"/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Toto jsou příklady                 tzv.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main</a:t>
            </a: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 </a:t>
            </a:r>
            <a:r>
              <a:rPr lang="cs-CZ" dirty="0" err="1" smtClean="0">
                <a:solidFill>
                  <a:schemeClr val="accent4">
                    <a:lumMod val="75000"/>
                  </a:schemeClr>
                </a:solidFill>
              </a:rPr>
              <a:t>clause</a:t>
            </a:r>
            <a:r>
              <a:rPr lang="cs-CZ" dirty="0" smtClean="0"/>
              <a:t>, neboli hlavní věty.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1737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Jakém čase je sloveso              v </a:t>
            </a:r>
            <a:r>
              <a:rPr lang="cs-CZ" dirty="0" err="1" smtClean="0"/>
              <a:t>if-clause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If</a:t>
            </a:r>
            <a:r>
              <a:rPr lang="cs-CZ" dirty="0"/>
              <a:t> I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stay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/>
              <a:t>here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I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go</a:t>
            </a:r>
            <a:r>
              <a:rPr lang="cs-CZ" dirty="0"/>
              <a:t> </a:t>
            </a:r>
            <a:r>
              <a:rPr lang="cs-CZ" dirty="0" err="1"/>
              <a:t>home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snows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  <a:p>
            <a:r>
              <a:rPr lang="cs-CZ" dirty="0" err="1"/>
              <a:t>If</a:t>
            </a:r>
            <a:r>
              <a:rPr lang="cs-CZ" dirty="0"/>
              <a:t> I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go</a:t>
            </a:r>
            <a:r>
              <a:rPr lang="cs-CZ" dirty="0"/>
              <a:t> to </a:t>
            </a:r>
            <a:r>
              <a:rPr lang="cs-CZ" dirty="0" err="1"/>
              <a:t>the</a:t>
            </a:r>
            <a:r>
              <a:rPr lang="cs-CZ" dirty="0"/>
              <a:t> party</a:t>
            </a:r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are</a:t>
            </a:r>
            <a:r>
              <a:rPr lang="cs-CZ" dirty="0"/>
              <a:t> </a:t>
            </a:r>
            <a:r>
              <a:rPr lang="cs-CZ" dirty="0" err="1"/>
              <a:t>horses</a:t>
            </a:r>
            <a:endParaRPr lang="cs-CZ" dirty="0"/>
          </a:p>
          <a:p>
            <a:endParaRPr lang="cs-CZ" dirty="0">
              <a:solidFill>
                <a:schemeClr val="tx2"/>
              </a:solidFill>
            </a:endParaRPr>
          </a:p>
          <a:p>
            <a:pPr marL="0" indent="0">
              <a:buNone/>
            </a:pPr>
            <a:r>
              <a:rPr lang="cs-CZ" dirty="0" smtClean="0"/>
              <a:t>V přítomném prostém (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2252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jakém čase je přísudek            v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clause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will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go </a:t>
            </a:r>
            <a:r>
              <a:rPr lang="cs-CZ" dirty="0" err="1"/>
              <a:t>riding</a:t>
            </a:r>
            <a:r>
              <a:rPr lang="cs-CZ" dirty="0"/>
              <a:t>. </a:t>
            </a:r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will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see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/>
              <a:t>Bill.</a:t>
            </a:r>
          </a:p>
          <a:p>
            <a:pPr marL="0" indent="0">
              <a:buNone/>
            </a:pPr>
            <a:r>
              <a:rPr lang="cs-CZ" dirty="0"/>
              <a:t>I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won´t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see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/>
              <a:t>the</a:t>
            </a:r>
            <a:r>
              <a:rPr lang="cs-CZ" dirty="0"/>
              <a:t> film.</a:t>
            </a:r>
          </a:p>
          <a:p>
            <a:pPr marL="0" indent="0">
              <a:buNone/>
            </a:pP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lion</a:t>
            </a:r>
            <a:r>
              <a:rPr lang="cs-CZ" dirty="0"/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will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eat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</a:t>
            </a:r>
            <a:r>
              <a:rPr lang="cs-CZ" dirty="0" err="1"/>
              <a:t>me</a:t>
            </a:r>
            <a:r>
              <a:rPr lang="cs-CZ" dirty="0"/>
              <a:t>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>
                <a:solidFill>
                  <a:schemeClr val="bg2">
                    <a:lumMod val="50000"/>
                  </a:schemeClr>
                </a:solidFill>
              </a:rPr>
              <a:t>will</a:t>
            </a:r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 go </a:t>
            </a:r>
            <a:r>
              <a:rPr lang="cs-CZ" dirty="0" err="1"/>
              <a:t>skiing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budoucím čase s modálním slovesem </a:t>
            </a:r>
            <a:r>
              <a:rPr lang="cs-CZ" dirty="0" err="1" smtClean="0">
                <a:solidFill>
                  <a:schemeClr val="bg2">
                    <a:lumMod val="50000"/>
                  </a:schemeClr>
                </a:solidFill>
              </a:rPr>
              <a:t>will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Tento čas se tvoří                                        1) </a:t>
            </a:r>
            <a:r>
              <a:rPr lang="cs-CZ" u="sng" dirty="0" smtClean="0"/>
              <a:t>slovesem </a:t>
            </a:r>
            <a:r>
              <a:rPr lang="cs-CZ" u="sng" dirty="0" err="1" smtClean="0"/>
              <a:t>will</a:t>
            </a:r>
            <a:r>
              <a:rPr lang="cs-CZ" dirty="0" smtClean="0"/>
              <a:t> (v záporu </a:t>
            </a:r>
            <a:r>
              <a:rPr lang="cs-CZ" dirty="0" err="1" smtClean="0"/>
              <a:t>won´t</a:t>
            </a:r>
            <a:r>
              <a:rPr lang="cs-CZ" dirty="0" smtClean="0"/>
              <a:t>) </a:t>
            </a:r>
            <a:r>
              <a:rPr lang="cs-CZ" smtClean="0"/>
              <a:t>+             2</a:t>
            </a:r>
            <a:r>
              <a:rPr lang="cs-CZ" dirty="0" smtClean="0"/>
              <a:t>) významovým slovesem v </a:t>
            </a:r>
            <a:r>
              <a:rPr lang="cs-CZ" u="sng" dirty="0" smtClean="0"/>
              <a:t>infinitivu</a:t>
            </a: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1873567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hamm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Translate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/>
              <a:t>If</a:t>
            </a:r>
            <a:r>
              <a:rPr lang="cs-CZ" dirty="0"/>
              <a:t> I </a:t>
            </a:r>
            <a:r>
              <a:rPr lang="cs-CZ" dirty="0" err="1"/>
              <a:t>stay</a:t>
            </a:r>
            <a:r>
              <a:rPr lang="cs-CZ" dirty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,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lion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eat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I go </a:t>
            </a:r>
            <a:r>
              <a:rPr lang="cs-CZ" dirty="0" err="1" smtClean="0"/>
              <a:t>home</a:t>
            </a:r>
            <a:r>
              <a:rPr lang="cs-CZ" dirty="0" smtClean="0"/>
              <a:t>, I </a:t>
            </a:r>
            <a:r>
              <a:rPr lang="cs-CZ" dirty="0" err="1" smtClean="0"/>
              <a:t>won´t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film.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it</a:t>
            </a:r>
            <a:r>
              <a:rPr lang="cs-CZ" dirty="0"/>
              <a:t> </a:t>
            </a:r>
            <a:r>
              <a:rPr lang="cs-CZ" dirty="0" err="1" smtClean="0"/>
              <a:t>snows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go </a:t>
            </a:r>
            <a:r>
              <a:rPr lang="cs-CZ" dirty="0" err="1" smtClean="0"/>
              <a:t>skiing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I go to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party, 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Bill.</a:t>
            </a:r>
            <a:endParaRPr lang="cs-CZ" dirty="0"/>
          </a:p>
          <a:p>
            <a:r>
              <a:rPr lang="cs-CZ" dirty="0" err="1"/>
              <a:t>If</a:t>
            </a:r>
            <a:r>
              <a:rPr lang="cs-CZ" dirty="0"/>
              <a:t> </a:t>
            </a:r>
            <a:r>
              <a:rPr lang="cs-CZ" dirty="0" err="1"/>
              <a:t>there</a:t>
            </a:r>
            <a:r>
              <a:rPr lang="cs-CZ" dirty="0"/>
              <a:t> are </a:t>
            </a:r>
            <a:r>
              <a:rPr lang="cs-CZ" dirty="0" err="1" smtClean="0"/>
              <a:t>horses</a:t>
            </a:r>
            <a:r>
              <a:rPr lang="cs-CZ" dirty="0" smtClean="0"/>
              <a:t>, I </a:t>
            </a:r>
            <a:r>
              <a:rPr lang="cs-CZ" dirty="0" err="1" smtClean="0"/>
              <a:t>will</a:t>
            </a:r>
            <a:r>
              <a:rPr lang="cs-CZ" dirty="0" smtClean="0"/>
              <a:t> go </a:t>
            </a:r>
            <a:r>
              <a:rPr lang="cs-CZ" dirty="0" err="1" smtClean="0"/>
              <a:t>riding</a:t>
            </a:r>
            <a:r>
              <a:rPr lang="cs-CZ" dirty="0" smtClean="0"/>
              <a:t>.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Odkazuje hlavní věta (ta bez </a:t>
            </a:r>
            <a:r>
              <a:rPr lang="cs-CZ" i="1" dirty="0" err="1" smtClean="0"/>
              <a:t>if</a:t>
            </a:r>
            <a:r>
              <a:rPr lang="cs-CZ" dirty="0" smtClean="0"/>
              <a:t>) do minulosti, do přítomnosti nebo do možné budoucnosti?</a:t>
            </a:r>
          </a:p>
          <a:p>
            <a:endParaRPr lang="cs-CZ" dirty="0"/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Do budoucnosti.</a:t>
            </a:r>
            <a:endParaRPr lang="cs-CZ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85415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First</a:t>
            </a:r>
            <a:r>
              <a:rPr lang="cs-CZ" dirty="0" smtClean="0"/>
              <a:t> </a:t>
            </a:r>
            <a:r>
              <a:rPr lang="cs-CZ" dirty="0" err="1" smtClean="0"/>
              <a:t>conditional</a:t>
            </a:r>
            <a:r>
              <a:rPr lang="cs-CZ" dirty="0" smtClean="0"/>
              <a:t> – první podmínkové souvětí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dashHeavy" dirty="0" err="1">
                <a:solidFill>
                  <a:schemeClr val="bg2">
                    <a:lumMod val="50000"/>
                  </a:schemeClr>
                </a:solidFill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If</a:t>
            </a:r>
            <a:r>
              <a:rPr lang="cs-CZ" u="dashHeavy" dirty="0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 I </a:t>
            </a:r>
            <a:r>
              <a:rPr lang="cs-CZ" u="dashHeavy" dirty="0" err="1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stay</a:t>
            </a:r>
            <a:r>
              <a:rPr lang="cs-CZ" u="dashHeavy" dirty="0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 </a:t>
            </a:r>
            <a:r>
              <a:rPr lang="cs-CZ" u="dashHeavy" dirty="0" err="1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here</a:t>
            </a:r>
            <a:r>
              <a:rPr lang="cs-CZ" dirty="0"/>
              <a:t>,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err="1"/>
              <a:t>lion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</a:t>
            </a:r>
            <a:r>
              <a:rPr lang="cs-CZ" dirty="0" err="1"/>
              <a:t>eat</a:t>
            </a:r>
            <a:r>
              <a:rPr lang="cs-CZ" dirty="0"/>
              <a:t> </a:t>
            </a:r>
            <a:r>
              <a:rPr lang="cs-CZ" dirty="0" err="1"/>
              <a:t>me</a:t>
            </a:r>
            <a:r>
              <a:rPr lang="cs-CZ" dirty="0"/>
              <a:t>.</a:t>
            </a:r>
          </a:p>
          <a:p>
            <a:r>
              <a:rPr lang="cs-CZ" dirty="0" smtClean="0"/>
              <a:t>I </a:t>
            </a:r>
            <a:r>
              <a:rPr lang="cs-CZ" dirty="0" err="1"/>
              <a:t>won´t</a:t>
            </a:r>
            <a:r>
              <a:rPr lang="cs-CZ" dirty="0"/>
              <a:t> </a:t>
            </a:r>
            <a:r>
              <a:rPr lang="cs-CZ" dirty="0" err="1"/>
              <a:t>see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</a:t>
            </a:r>
            <a:r>
              <a:rPr lang="cs-CZ" dirty="0" smtClean="0"/>
              <a:t>film </a:t>
            </a:r>
            <a:r>
              <a:rPr lang="cs-CZ" b="1" u="dashHeavy" dirty="0" err="1" smtClean="0">
                <a:solidFill>
                  <a:schemeClr val="bg2">
                    <a:lumMod val="50000"/>
                  </a:schemeClr>
                </a:solidFill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if</a:t>
            </a:r>
            <a:r>
              <a:rPr lang="cs-CZ" u="dashHeavy" dirty="0" smtClean="0"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 </a:t>
            </a:r>
            <a:r>
              <a:rPr lang="cs-CZ" u="dashHeavy" dirty="0"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I go </a:t>
            </a:r>
            <a:r>
              <a:rPr lang="cs-CZ" u="dashHeavy" dirty="0" err="1" smtClean="0"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home</a:t>
            </a:r>
            <a:r>
              <a:rPr lang="cs-CZ" u="dashHeavy" dirty="0" smtClean="0"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 </a:t>
            </a:r>
            <a:r>
              <a:rPr lang="cs-CZ" u="dashHeavy" dirty="0" err="1" smtClean="0">
                <a:uFill>
                  <a:solidFill>
                    <a:schemeClr val="bg2">
                      <a:lumMod val="50000"/>
                    </a:schemeClr>
                  </a:solidFill>
                </a:uFill>
              </a:rPr>
              <a:t>now</a:t>
            </a:r>
            <a:r>
              <a:rPr lang="cs-CZ" dirty="0" smtClean="0"/>
              <a:t>.</a:t>
            </a:r>
            <a:endParaRPr lang="cs-CZ" dirty="0"/>
          </a:p>
          <a:p>
            <a:r>
              <a:rPr lang="cs-CZ" b="1" u="dashHeavy" dirty="0" err="1">
                <a:solidFill>
                  <a:schemeClr val="bg2">
                    <a:lumMod val="50000"/>
                  </a:schemeClr>
                </a:solidFill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If</a:t>
            </a:r>
            <a:r>
              <a:rPr lang="cs-CZ" u="dashHeavy" dirty="0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 </a:t>
            </a:r>
            <a:r>
              <a:rPr lang="cs-CZ" u="dashHeavy" dirty="0" err="1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it</a:t>
            </a:r>
            <a:r>
              <a:rPr lang="cs-CZ" u="dashHeavy" dirty="0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 </a:t>
            </a:r>
            <a:r>
              <a:rPr lang="cs-CZ" u="dashHeavy" dirty="0" err="1">
                <a:uFill>
                  <a:solidFill>
                    <a:schemeClr val="bg2">
                      <a:lumMod val="25000"/>
                    </a:schemeClr>
                  </a:solidFill>
                </a:uFill>
              </a:rPr>
              <a:t>snows</a:t>
            </a:r>
            <a:r>
              <a:rPr lang="cs-CZ" dirty="0"/>
              <a:t>, </a:t>
            </a:r>
            <a:r>
              <a:rPr lang="cs-CZ" dirty="0" err="1"/>
              <a:t>we</a:t>
            </a:r>
            <a:r>
              <a:rPr lang="cs-CZ" dirty="0"/>
              <a:t> </a:t>
            </a:r>
            <a:r>
              <a:rPr lang="cs-CZ" dirty="0" err="1"/>
              <a:t>will</a:t>
            </a:r>
            <a:r>
              <a:rPr lang="cs-CZ" dirty="0"/>
              <a:t> go </a:t>
            </a:r>
            <a:r>
              <a:rPr lang="cs-CZ" dirty="0" err="1"/>
              <a:t>skiing</a:t>
            </a:r>
            <a:r>
              <a:rPr lang="cs-CZ" dirty="0"/>
              <a:t>.</a:t>
            </a:r>
          </a:p>
          <a:p>
            <a:endParaRPr lang="cs-CZ" dirty="0" smtClean="0"/>
          </a:p>
          <a:p>
            <a:r>
              <a:rPr lang="cs-CZ" dirty="0" smtClean="0"/>
              <a:t>První podmínkové souvětí vyjadřuje, za jaké podmínky se v budoucnu může něco stát.</a:t>
            </a:r>
          </a:p>
          <a:p>
            <a:r>
              <a:rPr lang="cs-CZ" dirty="0" smtClean="0"/>
              <a:t>Věta hlavní (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clause</a:t>
            </a:r>
            <a:r>
              <a:rPr lang="cs-CZ" dirty="0" smtClean="0"/>
              <a:t>) je v čase budoucím s </a:t>
            </a:r>
            <a:r>
              <a:rPr lang="cs-CZ" dirty="0" err="1" smtClean="0"/>
              <a:t>will</a:t>
            </a:r>
            <a:r>
              <a:rPr lang="cs-CZ" dirty="0" smtClean="0"/>
              <a:t>.</a:t>
            </a:r>
          </a:p>
          <a:p>
            <a:r>
              <a:rPr lang="cs-CZ" dirty="0" smtClean="0"/>
              <a:t>Věta vedlejší podmínková (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clause</a:t>
            </a:r>
            <a:r>
              <a:rPr lang="cs-CZ" dirty="0" smtClean="0"/>
              <a:t>) je v čase přítomném prostém (</a:t>
            </a:r>
            <a:r>
              <a:rPr lang="cs-CZ" dirty="0" err="1" smtClean="0"/>
              <a:t>Present</a:t>
            </a:r>
            <a:r>
              <a:rPr lang="cs-CZ" dirty="0" smtClean="0"/>
              <a:t> </a:t>
            </a:r>
            <a:r>
              <a:rPr lang="cs-CZ" dirty="0" err="1" smtClean="0"/>
              <a:t>Simple</a:t>
            </a:r>
            <a:r>
              <a:rPr lang="cs-CZ" dirty="0" smtClean="0"/>
              <a:t>).</a:t>
            </a:r>
          </a:p>
          <a:p>
            <a:r>
              <a:rPr lang="cs-CZ" dirty="0" smtClean="0"/>
              <a:t>Pořadí vět v souvětí může být libovolné.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20162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correct</a:t>
            </a:r>
            <a:r>
              <a:rPr lang="cs-CZ" dirty="0" smtClean="0"/>
              <a:t> verb </a:t>
            </a:r>
            <a:r>
              <a:rPr lang="cs-CZ" dirty="0" err="1" smtClean="0"/>
              <a:t>form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dirty="0"/>
          </a:p>
          <a:p>
            <a:r>
              <a:rPr lang="cs-CZ" sz="2400" dirty="0" err="1" smtClean="0"/>
              <a:t>Come</a:t>
            </a:r>
            <a:r>
              <a:rPr lang="cs-CZ" sz="2400" dirty="0" smtClean="0"/>
              <a:t> on!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we</a:t>
            </a:r>
            <a:r>
              <a:rPr lang="cs-CZ" sz="2400" dirty="0" smtClean="0"/>
              <a:t> …(</a:t>
            </a:r>
            <a:r>
              <a:rPr lang="cs-CZ" sz="2400" dirty="0" err="1" smtClean="0"/>
              <a:t>hurry</a:t>
            </a:r>
            <a:r>
              <a:rPr lang="cs-CZ" sz="2400" dirty="0" smtClean="0"/>
              <a:t>), </a:t>
            </a:r>
            <a:r>
              <a:rPr lang="cs-CZ" sz="2400" dirty="0" err="1" smtClean="0"/>
              <a:t>we</a:t>
            </a:r>
            <a:r>
              <a:rPr lang="cs-CZ" sz="2400" dirty="0" smtClean="0"/>
              <a:t> …(</a:t>
            </a:r>
            <a:r>
              <a:rPr lang="cs-CZ" sz="2400" dirty="0" err="1" smtClean="0"/>
              <a:t>catch</a:t>
            </a:r>
            <a:r>
              <a:rPr lang="cs-CZ" sz="2400" dirty="0" smtClean="0"/>
              <a:t>) </a:t>
            </a:r>
            <a:r>
              <a:rPr lang="cs-CZ" sz="2400" dirty="0" err="1" smtClean="0"/>
              <a:t>the</a:t>
            </a:r>
            <a:r>
              <a:rPr lang="cs-CZ" sz="2400" dirty="0" smtClean="0"/>
              <a:t> bus.</a:t>
            </a:r>
          </a:p>
          <a:p>
            <a:r>
              <a:rPr lang="cs-CZ" sz="2400" dirty="0" err="1" smtClean="0"/>
              <a:t>If</a:t>
            </a:r>
            <a:r>
              <a:rPr lang="cs-CZ" sz="2400" dirty="0" smtClean="0"/>
              <a:t> I …(</a:t>
            </a:r>
            <a:r>
              <a:rPr lang="cs-CZ" sz="2400" dirty="0" err="1" smtClean="0"/>
              <a:t>find</a:t>
            </a:r>
            <a:r>
              <a:rPr lang="cs-CZ" sz="2400" dirty="0" smtClean="0"/>
              <a:t>)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bag</a:t>
            </a:r>
            <a:r>
              <a:rPr lang="cs-CZ" sz="2400" dirty="0" smtClean="0"/>
              <a:t>, I …(</a:t>
            </a:r>
            <a:r>
              <a:rPr lang="cs-CZ" sz="2400" dirty="0" err="1" smtClean="0"/>
              <a:t>phone</a:t>
            </a:r>
            <a:r>
              <a:rPr lang="cs-CZ" sz="2400" dirty="0" smtClean="0"/>
              <a:t>) </a:t>
            </a:r>
            <a:r>
              <a:rPr lang="cs-CZ" sz="2400" dirty="0" err="1" smtClean="0"/>
              <a:t>you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I …(go </a:t>
            </a:r>
            <a:r>
              <a:rPr lang="cs-CZ" sz="2400" dirty="0" err="1" smtClean="0"/>
              <a:t>out</a:t>
            </a:r>
            <a:r>
              <a:rPr lang="cs-CZ" sz="2400" dirty="0" smtClean="0"/>
              <a:t>) </a:t>
            </a:r>
            <a:r>
              <a:rPr lang="cs-CZ" sz="2400" dirty="0" err="1" smtClean="0"/>
              <a:t>with</a:t>
            </a:r>
            <a:r>
              <a:rPr lang="cs-CZ" sz="2400" dirty="0" smtClean="0"/>
              <a:t> </a:t>
            </a:r>
            <a:r>
              <a:rPr lang="cs-CZ" sz="2400" dirty="0" err="1" smtClean="0"/>
              <a:t>him</a:t>
            </a:r>
            <a:r>
              <a:rPr lang="cs-CZ" sz="2400" dirty="0" smtClean="0"/>
              <a:t> </a:t>
            </a:r>
            <a:r>
              <a:rPr lang="cs-CZ" sz="2400" dirty="0" err="1" smtClean="0"/>
              <a:t>if</a:t>
            </a:r>
            <a:r>
              <a:rPr lang="cs-CZ" sz="2400" dirty="0" smtClean="0"/>
              <a:t> he …(</a:t>
            </a:r>
            <a:r>
              <a:rPr lang="cs-CZ" sz="2400" dirty="0" err="1" smtClean="0"/>
              <a:t>ask</a:t>
            </a:r>
            <a:r>
              <a:rPr lang="cs-CZ" sz="2400" dirty="0" smtClean="0"/>
              <a:t>) </a:t>
            </a:r>
            <a:r>
              <a:rPr lang="cs-CZ" sz="2400" dirty="0" err="1" smtClean="0"/>
              <a:t>me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If</a:t>
            </a:r>
            <a:r>
              <a:rPr lang="cs-CZ" sz="2400" dirty="0" smtClean="0"/>
              <a:t> Susan …(lose) her </a:t>
            </a:r>
            <a:r>
              <a:rPr lang="cs-CZ" sz="2400" dirty="0" err="1" smtClean="0"/>
              <a:t>job</a:t>
            </a:r>
            <a:r>
              <a:rPr lang="cs-CZ" sz="2400" dirty="0" smtClean="0"/>
              <a:t>, </a:t>
            </a:r>
            <a:r>
              <a:rPr lang="cs-CZ" sz="2400" dirty="0" err="1" smtClean="0"/>
              <a:t>she</a:t>
            </a:r>
            <a:r>
              <a:rPr lang="cs-CZ" sz="2400" dirty="0" smtClean="0"/>
              <a:t> …(go) to </a:t>
            </a:r>
            <a:r>
              <a:rPr lang="cs-CZ" sz="2400" dirty="0" err="1" smtClean="0"/>
              <a:t>Australia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She</a:t>
            </a:r>
            <a:r>
              <a:rPr lang="cs-CZ" sz="2400" dirty="0" smtClean="0"/>
              <a:t> …(make) a lot </a:t>
            </a:r>
            <a:r>
              <a:rPr lang="cs-CZ" sz="2400" dirty="0" err="1" smtClean="0"/>
              <a:t>of</a:t>
            </a:r>
            <a:r>
              <a:rPr lang="cs-CZ" sz="2400" dirty="0" smtClean="0"/>
              <a:t> </a:t>
            </a:r>
            <a:r>
              <a:rPr lang="cs-CZ" sz="2400" dirty="0" err="1" smtClean="0"/>
              <a:t>money</a:t>
            </a:r>
            <a:r>
              <a:rPr lang="cs-CZ" sz="2400" dirty="0" smtClean="0"/>
              <a:t> </a:t>
            </a:r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she</a:t>
            </a:r>
            <a:r>
              <a:rPr lang="cs-CZ" sz="2400" dirty="0" smtClean="0"/>
              <a:t> …(</a:t>
            </a:r>
            <a:r>
              <a:rPr lang="cs-CZ" sz="2400" dirty="0" err="1" smtClean="0"/>
              <a:t>sell</a:t>
            </a:r>
            <a:r>
              <a:rPr lang="cs-CZ" sz="2400" dirty="0" smtClean="0"/>
              <a:t>) her house.</a:t>
            </a:r>
          </a:p>
          <a:p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…(go to </a:t>
            </a:r>
            <a:r>
              <a:rPr lang="cs-CZ" sz="2400" dirty="0" err="1" smtClean="0"/>
              <a:t>bed</a:t>
            </a:r>
            <a:r>
              <a:rPr lang="cs-CZ" sz="2400" dirty="0" smtClean="0"/>
              <a:t>) early, I …(</a:t>
            </a:r>
            <a:r>
              <a:rPr lang="cs-CZ" sz="2400" dirty="0" err="1" smtClean="0"/>
              <a:t>tell</a:t>
            </a:r>
            <a:r>
              <a:rPr lang="cs-CZ" sz="2400" dirty="0" smtClean="0"/>
              <a:t>) </a:t>
            </a:r>
            <a:r>
              <a:rPr lang="cs-CZ" sz="2400" dirty="0" err="1" smtClean="0"/>
              <a:t>you</a:t>
            </a:r>
            <a:r>
              <a:rPr lang="cs-CZ" sz="2400" dirty="0" smtClean="0"/>
              <a:t> a story.</a:t>
            </a:r>
          </a:p>
          <a:p>
            <a:r>
              <a:rPr lang="cs-CZ" sz="2400" dirty="0" err="1" smtClean="0"/>
              <a:t>If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 …(</a:t>
            </a:r>
            <a:r>
              <a:rPr lang="cs-CZ" sz="2400" dirty="0" err="1" smtClean="0"/>
              <a:t>read</a:t>
            </a:r>
            <a:r>
              <a:rPr lang="cs-CZ" sz="2400" dirty="0" smtClean="0"/>
              <a:t>) </a:t>
            </a:r>
            <a:r>
              <a:rPr lang="cs-CZ" sz="2400" dirty="0" err="1" smtClean="0"/>
              <a:t>English</a:t>
            </a:r>
            <a:r>
              <a:rPr lang="cs-CZ" sz="2400" dirty="0" smtClean="0"/>
              <a:t> </a:t>
            </a:r>
            <a:r>
              <a:rPr lang="cs-CZ" sz="2400" dirty="0" err="1" smtClean="0"/>
              <a:t>books</a:t>
            </a:r>
            <a:r>
              <a:rPr lang="cs-CZ" sz="2400" dirty="0" smtClean="0"/>
              <a:t>, </a:t>
            </a:r>
            <a:r>
              <a:rPr lang="cs-CZ" sz="2400" dirty="0" err="1" smtClean="0"/>
              <a:t>you</a:t>
            </a:r>
            <a:r>
              <a:rPr lang="cs-CZ" sz="2400" dirty="0" smtClean="0"/>
              <a:t> …(</a:t>
            </a:r>
            <a:r>
              <a:rPr lang="cs-CZ" sz="2400" dirty="0" err="1" smtClean="0"/>
              <a:t>learn</a:t>
            </a:r>
            <a:r>
              <a:rPr lang="cs-CZ" sz="2400" dirty="0" smtClean="0"/>
              <a:t>) </a:t>
            </a:r>
            <a:r>
              <a:rPr lang="cs-CZ" sz="2400" dirty="0" err="1" smtClean="0"/>
              <a:t>grammar</a:t>
            </a:r>
            <a:r>
              <a:rPr lang="cs-CZ" sz="2400" dirty="0" smtClean="0"/>
              <a:t> more </a:t>
            </a:r>
            <a:r>
              <a:rPr lang="cs-CZ" sz="2400" dirty="0" err="1" smtClean="0"/>
              <a:t>easily</a:t>
            </a:r>
            <a:r>
              <a:rPr lang="cs-CZ" sz="2400" dirty="0" smtClean="0"/>
              <a:t>.</a:t>
            </a:r>
          </a:p>
          <a:p>
            <a:r>
              <a:rPr lang="cs-CZ" sz="2400" dirty="0" smtClean="0"/>
              <a:t>… </a:t>
            </a:r>
            <a:r>
              <a:rPr lang="cs-CZ" sz="2400" dirty="0" err="1" smtClean="0"/>
              <a:t>you</a:t>
            </a:r>
            <a:r>
              <a:rPr lang="cs-CZ" sz="2400" dirty="0" smtClean="0"/>
              <a:t>… (</a:t>
            </a:r>
            <a:r>
              <a:rPr lang="cs-CZ" sz="2400" dirty="0" err="1" smtClean="0"/>
              <a:t>be</a:t>
            </a:r>
            <a:r>
              <a:rPr lang="cs-CZ" sz="2400" dirty="0" smtClean="0"/>
              <a:t>) happy </a:t>
            </a:r>
            <a:r>
              <a:rPr lang="cs-CZ" sz="2400" dirty="0" err="1" smtClean="0"/>
              <a:t>if</a:t>
            </a:r>
            <a:r>
              <a:rPr lang="cs-CZ" sz="2400" dirty="0" smtClean="0"/>
              <a:t> I…(</a:t>
            </a:r>
            <a:r>
              <a:rPr lang="cs-CZ" sz="2400" dirty="0" err="1" smtClean="0"/>
              <a:t>buy</a:t>
            </a:r>
            <a:r>
              <a:rPr lang="cs-CZ" sz="2400" dirty="0" smtClean="0"/>
              <a:t>) </a:t>
            </a:r>
            <a:r>
              <a:rPr lang="cs-CZ" sz="2400" dirty="0" err="1" smtClean="0"/>
              <a:t>you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 ring?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2572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Dokonči podmínkové souvětí vlastními slovy.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we</a:t>
            </a:r>
            <a:r>
              <a:rPr lang="cs-CZ" dirty="0" smtClean="0"/>
              <a:t> go by </a:t>
            </a:r>
            <a:r>
              <a:rPr lang="cs-CZ" dirty="0" err="1" smtClean="0"/>
              <a:t>train</a:t>
            </a:r>
            <a:r>
              <a:rPr lang="cs-CZ" dirty="0" smtClean="0"/>
              <a:t> ….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they</a:t>
            </a:r>
            <a:r>
              <a:rPr lang="cs-CZ" dirty="0" smtClean="0"/>
              <a:t> open a </a:t>
            </a:r>
            <a:r>
              <a:rPr lang="cs-CZ" dirty="0" err="1" smtClean="0"/>
              <a:t>new</a:t>
            </a:r>
            <a:r>
              <a:rPr lang="cs-CZ" dirty="0" smtClean="0"/>
              <a:t> </a:t>
            </a:r>
            <a:r>
              <a:rPr lang="cs-CZ" dirty="0" err="1" smtClean="0"/>
              <a:t>clothes</a:t>
            </a:r>
            <a:r>
              <a:rPr lang="cs-CZ" dirty="0" smtClean="0"/>
              <a:t> </a:t>
            </a:r>
            <a:r>
              <a:rPr lang="cs-CZ" dirty="0" err="1" smtClean="0"/>
              <a:t>shop</a:t>
            </a:r>
            <a:r>
              <a:rPr lang="cs-CZ" dirty="0" smtClean="0"/>
              <a:t> </a:t>
            </a:r>
            <a:r>
              <a:rPr lang="cs-CZ" dirty="0" err="1" smtClean="0"/>
              <a:t>here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hairdresser´s</a:t>
            </a:r>
            <a:r>
              <a:rPr lang="cs-CZ" dirty="0" smtClean="0"/>
              <a:t> …..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fridge</a:t>
            </a:r>
            <a:r>
              <a:rPr lang="cs-CZ" dirty="0" smtClean="0"/>
              <a:t>….</a:t>
            </a:r>
          </a:p>
          <a:p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home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….</a:t>
            </a:r>
          </a:p>
          <a:p>
            <a:endParaRPr lang="cs-CZ" dirty="0"/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very happy </a:t>
            </a:r>
            <a:r>
              <a:rPr lang="cs-CZ" dirty="0" err="1" smtClean="0"/>
              <a:t>if</a:t>
            </a:r>
            <a:r>
              <a:rPr lang="cs-CZ" dirty="0" smtClean="0"/>
              <a:t>…</a:t>
            </a:r>
          </a:p>
          <a:p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angry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…</a:t>
            </a:r>
          </a:p>
          <a:p>
            <a:r>
              <a:rPr lang="cs-CZ" dirty="0" err="1" smtClean="0"/>
              <a:t>Jessy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come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5 </a:t>
            </a:r>
            <a:r>
              <a:rPr lang="cs-CZ" dirty="0" err="1" smtClean="0"/>
              <a:t>if</a:t>
            </a:r>
            <a:r>
              <a:rPr lang="cs-CZ" dirty="0" smtClean="0"/>
              <a:t>…</a:t>
            </a:r>
          </a:p>
          <a:p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friend</a:t>
            </a:r>
            <a:r>
              <a:rPr lang="cs-CZ" dirty="0" smtClean="0"/>
              <a:t> call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665633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7239000" cy="15121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Kamarád/</a:t>
            </a:r>
            <a:r>
              <a:rPr lang="cs-CZ" dirty="0" err="1" smtClean="0"/>
              <a:t>ka</a:t>
            </a:r>
            <a:r>
              <a:rPr lang="cs-CZ" dirty="0" smtClean="0"/>
              <a:t> se Chystá na prázdniny. Utvoř otázky, pak vyber odpověď: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/>
              <a:t>/</a:t>
            </a:r>
            <a:r>
              <a:rPr lang="cs-CZ" dirty="0" smtClean="0"/>
              <a:t>do – miss/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do </a:t>
            </a:r>
            <a:r>
              <a:rPr lang="cs-CZ" dirty="0" err="1" smtClean="0"/>
              <a:t>if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miss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train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 err="1" smtClean="0"/>
              <a:t>What</a:t>
            </a:r>
            <a:r>
              <a:rPr lang="cs-CZ" dirty="0" smtClean="0"/>
              <a:t>/do – </a:t>
            </a:r>
            <a:r>
              <a:rPr lang="cs-CZ" dirty="0" err="1" smtClean="0"/>
              <a:t>train</a:t>
            </a:r>
            <a:r>
              <a:rPr lang="cs-CZ" dirty="0" smtClean="0"/>
              <a:t>/</a:t>
            </a:r>
            <a:r>
              <a:rPr lang="cs-CZ" dirty="0" err="1" smtClean="0"/>
              <a:t>late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Where</a:t>
            </a:r>
            <a:r>
              <a:rPr lang="cs-CZ" dirty="0" smtClean="0"/>
              <a:t>/</a:t>
            </a:r>
            <a:r>
              <a:rPr lang="cs-CZ" dirty="0" err="1" smtClean="0"/>
              <a:t>stay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hotel/full?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/do – not </a:t>
            </a:r>
            <a:r>
              <a:rPr lang="cs-CZ" dirty="0" err="1" smtClean="0"/>
              <a:t>like</a:t>
            </a:r>
            <a:r>
              <a:rPr lang="cs-CZ" dirty="0" smtClean="0"/>
              <a:t>/</a:t>
            </a:r>
            <a:r>
              <a:rPr lang="cs-CZ" dirty="0" err="1" smtClean="0"/>
              <a:t>your</a:t>
            </a:r>
            <a:r>
              <a:rPr lang="cs-CZ" dirty="0" smtClean="0"/>
              <a:t> </a:t>
            </a:r>
            <a:r>
              <a:rPr lang="cs-CZ" dirty="0" err="1" smtClean="0"/>
              <a:t>room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/do –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lost</a:t>
            </a:r>
            <a:r>
              <a:rPr lang="cs-CZ" dirty="0" smtClean="0"/>
              <a:t>?</a:t>
            </a:r>
          </a:p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22858541"/>
              </p:ext>
            </p:extLst>
          </p:nvPr>
        </p:nvGraphicFramePr>
        <p:xfrm>
          <a:off x="611560" y="5157192"/>
          <a:ext cx="6096000" cy="914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I´ll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ask</a:t>
                      </a:r>
                      <a:r>
                        <a:rPr lang="cs-CZ" dirty="0" smtClean="0"/>
                        <a:t> a </a:t>
                      </a:r>
                      <a:r>
                        <a:rPr lang="cs-CZ" dirty="0" err="1" smtClean="0"/>
                        <a:t>policeman</a:t>
                      </a:r>
                      <a:r>
                        <a:rPr lang="cs-CZ" dirty="0" smtClean="0"/>
                        <a:t>.         </a:t>
                      </a:r>
                      <a:r>
                        <a:rPr lang="cs-CZ" dirty="0" err="1" smtClean="0"/>
                        <a:t>I´ll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find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another</a:t>
                      </a:r>
                      <a:r>
                        <a:rPr lang="cs-CZ" dirty="0" smtClean="0"/>
                        <a:t> hotel.      </a:t>
                      </a:r>
                      <a:r>
                        <a:rPr lang="cs-CZ" dirty="0" err="1" smtClean="0"/>
                        <a:t>I´ll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sleep</a:t>
                      </a:r>
                      <a:r>
                        <a:rPr lang="cs-CZ" dirty="0" smtClean="0"/>
                        <a:t> in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station</a:t>
                      </a:r>
                      <a:r>
                        <a:rPr lang="cs-CZ" smtClean="0"/>
                        <a:t>.        </a:t>
                      </a:r>
                      <a:r>
                        <a:rPr lang="cs-CZ" dirty="0" err="1" smtClean="0"/>
                        <a:t>I´ll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wait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for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next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one</a:t>
                      </a:r>
                      <a:r>
                        <a:rPr lang="cs-CZ" dirty="0" smtClean="0"/>
                        <a:t>.   </a:t>
                      </a:r>
                      <a:r>
                        <a:rPr lang="cs-CZ" dirty="0" err="1" smtClean="0"/>
                        <a:t>I´ll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ask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the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receptionist</a:t>
                      </a:r>
                      <a:r>
                        <a:rPr lang="cs-CZ" dirty="0" smtClean="0"/>
                        <a:t> to </a:t>
                      </a:r>
                      <a:r>
                        <a:rPr lang="cs-CZ" dirty="0" err="1" smtClean="0"/>
                        <a:t>change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it</a:t>
                      </a:r>
                      <a:r>
                        <a:rPr lang="cs-CZ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1953196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70451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165</TotalTime>
  <Words>730</Words>
  <Application>Microsoft Office PowerPoint</Application>
  <PresentationFormat>Předvádění na obrazovce (4:3)</PresentationFormat>
  <Paragraphs>126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Bohatý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First conditional</vt:lpstr>
      <vt:lpstr>Toto jsou příklady prvního podmínkového souvětí. Prohlédni si, jak jsou tvořeny.</vt:lpstr>
      <vt:lpstr>Make sentences in first conditional:</vt:lpstr>
      <vt:lpstr>V Jakém čase je sloveso              v if-clause?</vt:lpstr>
      <vt:lpstr>V jakém čase je přísudek            v main clause?</vt:lpstr>
      <vt:lpstr>Translate the sentences:</vt:lpstr>
      <vt:lpstr>First conditional – první podmínkové souvětí</vt:lpstr>
      <vt:lpstr>Write the correct verb form:</vt:lpstr>
      <vt:lpstr>Dokonči podmínkové souvětí vlastními slovy. </vt:lpstr>
      <vt:lpstr>Kamarád/ka se Chystá na prázdniny. Utvoř otázky, pak vyber odpověď:</vt:lpstr>
      <vt:lpstr>Zdroj: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Comparatives</dc:title>
  <dc:creator>Andrea</dc:creator>
  <cp:lastModifiedBy>Andrea Leskotová</cp:lastModifiedBy>
  <cp:revision>22</cp:revision>
  <dcterms:created xsi:type="dcterms:W3CDTF">2013-04-21T20:42:10Z</dcterms:created>
  <dcterms:modified xsi:type="dcterms:W3CDTF">2013-11-29T20:31:23Z</dcterms:modified>
</cp:coreProperties>
</file>