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8"/>
  </p:notesMasterIdLst>
  <p:sldIdLst>
    <p:sldId id="267" r:id="rId2"/>
    <p:sldId id="268" r:id="rId3"/>
    <p:sldId id="270" r:id="rId4"/>
    <p:sldId id="256" r:id="rId5"/>
    <p:sldId id="281" r:id="rId6"/>
    <p:sldId id="282" r:id="rId7"/>
    <p:sldId id="291" r:id="rId8"/>
    <p:sldId id="283" r:id="rId9"/>
    <p:sldId id="284" r:id="rId10"/>
    <p:sldId id="285" r:id="rId11"/>
    <p:sldId id="286" r:id="rId12"/>
    <p:sldId id="287" r:id="rId13"/>
    <p:sldId id="288" r:id="rId14"/>
    <p:sldId id="289" r:id="rId15"/>
    <p:sldId id="290" r:id="rId16"/>
    <p:sldId id="269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ED1E59F-2929-46FB-82DA-4738949BDBC4}" type="datetimeFigureOut">
              <a:rPr lang="cs-CZ" smtClean="0"/>
              <a:t>13.12.2013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40E7C83-8877-48BB-A00E-B6F242F0BC7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259433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B75E0A-4262-417A-86A9-EFB018A54784}" type="datetimeFigureOut">
              <a:rPr lang="cs-CZ" smtClean="0"/>
              <a:t>13.12.2013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F33B1-6ED5-47EE-89D8-C690D8AD5C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6813399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B75E0A-4262-417A-86A9-EFB018A54784}" type="datetimeFigureOut">
              <a:rPr lang="cs-CZ" smtClean="0"/>
              <a:t>13.12.2013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F33B1-6ED5-47EE-89D8-C690D8AD5C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2900597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B75E0A-4262-417A-86A9-EFB018A54784}" type="datetimeFigureOut">
              <a:rPr lang="cs-CZ" smtClean="0"/>
              <a:t>13.12.2013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F33B1-6ED5-47EE-89D8-C690D8AD5C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5599063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B75E0A-4262-417A-86A9-EFB018A54784}" type="datetimeFigureOut">
              <a:rPr lang="cs-CZ" smtClean="0"/>
              <a:t>13.12.2013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F33B1-6ED5-47EE-89D8-C690D8AD5C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4709989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B75E0A-4262-417A-86A9-EFB018A54784}" type="datetimeFigureOut">
              <a:rPr lang="cs-CZ" smtClean="0"/>
              <a:t>13.12.2013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F33B1-6ED5-47EE-89D8-C690D8AD5C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582299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B75E0A-4262-417A-86A9-EFB018A54784}" type="datetimeFigureOut">
              <a:rPr lang="cs-CZ" smtClean="0"/>
              <a:t>13.12.2013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F33B1-6ED5-47EE-89D8-C690D8AD5C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00440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B75E0A-4262-417A-86A9-EFB018A54784}" type="datetimeFigureOut">
              <a:rPr lang="cs-CZ" smtClean="0"/>
              <a:t>13.12.2013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F33B1-6ED5-47EE-89D8-C690D8AD5C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6598365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B75E0A-4262-417A-86A9-EFB018A54784}" type="datetimeFigureOut">
              <a:rPr lang="cs-CZ" smtClean="0"/>
              <a:t>13.12.2013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F33B1-6ED5-47EE-89D8-C690D8AD5C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9053616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B75E0A-4262-417A-86A9-EFB018A54784}" type="datetimeFigureOut">
              <a:rPr lang="cs-CZ" smtClean="0"/>
              <a:t>13.12.2013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F33B1-6ED5-47EE-89D8-C690D8AD5C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0830717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B75E0A-4262-417A-86A9-EFB018A54784}" type="datetimeFigureOut">
              <a:rPr lang="cs-CZ" smtClean="0"/>
              <a:t>13.12.2013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F33B1-6ED5-47EE-89D8-C690D8AD5C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7612792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B75E0A-4262-417A-86A9-EFB018A54784}" type="datetimeFigureOut">
              <a:rPr lang="cs-CZ" smtClean="0"/>
              <a:t>13.12.2013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F33B1-6ED5-47EE-89D8-C690D8AD5C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9451258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CB75E0A-4262-417A-86A9-EFB018A54784}" type="datetimeFigureOut">
              <a:rPr lang="cs-CZ" smtClean="0"/>
              <a:t>13.12.2013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07F33B1-6ED5-47EE-89D8-C690D8AD5C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496117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3" Type="http://schemas.openxmlformats.org/officeDocument/2006/relationships/image" Target="../media/image3.jpeg"/><Relationship Id="rId7" Type="http://schemas.openxmlformats.org/officeDocument/2006/relationships/image" Target="../media/image7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10" Type="http://schemas.openxmlformats.org/officeDocument/2006/relationships/image" Target="../media/image10.jpeg"/><Relationship Id="rId4" Type="http://schemas.openxmlformats.org/officeDocument/2006/relationships/image" Target="../media/image4.jpeg"/><Relationship Id="rId9" Type="http://schemas.openxmlformats.org/officeDocument/2006/relationships/image" Target="../media/image9.jpe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5.png"/><Relationship Id="rId4" Type="http://schemas.openxmlformats.org/officeDocument/2006/relationships/image" Target="../media/image14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 descr="Popis: C:\Users\pc\Desktop\OPVK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1268761"/>
            <a:ext cx="5345096" cy="11197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43689687"/>
              </p:ext>
            </p:extLst>
          </p:nvPr>
        </p:nvGraphicFramePr>
        <p:xfrm>
          <a:off x="1403648" y="3573016"/>
          <a:ext cx="6522734" cy="1608148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582443"/>
                <a:gridCol w="4940291"/>
              </a:tblGrid>
              <a:tr h="27406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Název školy</a:t>
                      </a:r>
                      <a:r>
                        <a:rPr lang="en-US" sz="1100" dirty="0">
                          <a:solidFill>
                            <a:srgbClr val="000000"/>
                          </a:solidFill>
                          <a:effectLst/>
                        </a:rPr>
                        <a:t>: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 </a:t>
                      </a:r>
                      <a:r>
                        <a:rPr lang="cs-CZ" sz="11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ZÁKLADNÍ</a:t>
                      </a:r>
                      <a:r>
                        <a:rPr lang="cs-CZ" sz="1100" baseline="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ŠKOLA PODBOŘANY, HUSOVA 276, OKRES LOUNY</a:t>
                      </a:r>
                      <a:endParaRPr lang="cs-CZ" sz="1100" dirty="0" smtClean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3450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Autor: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 </a:t>
                      </a:r>
                      <a:r>
                        <a:rPr lang="cs-CZ" sz="1100" b="1" dirty="0" smtClean="0">
                          <a:solidFill>
                            <a:srgbClr val="000000"/>
                          </a:solidFill>
                          <a:effectLst/>
                        </a:rPr>
                        <a:t>Mgr. </a:t>
                      </a:r>
                      <a:r>
                        <a:rPr lang="cs-CZ" sz="1100" b="1" baseline="0" dirty="0" smtClean="0">
                          <a:solidFill>
                            <a:srgbClr val="000000"/>
                          </a:solidFill>
                          <a:effectLst/>
                        </a:rPr>
                        <a:t> Lenka Hanušová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7646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</a:rPr>
                        <a:t>Název</a:t>
                      </a:r>
                      <a:r>
                        <a:rPr lang="en-US" sz="1100">
                          <a:solidFill>
                            <a:srgbClr val="000000"/>
                          </a:solidFill>
                          <a:effectLst/>
                        </a:rPr>
                        <a:t>:</a:t>
                      </a:r>
                      <a:endParaRPr lang="cs-CZ" sz="110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rgbClr val="000000"/>
                          </a:solidFill>
                          <a:effectLst/>
                        </a:rPr>
                        <a:t>VY_32_INOVACE_1844_POVRCH_A_OBJEM_HRANOLU    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7589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Téma</a:t>
                      </a:r>
                      <a:r>
                        <a:rPr lang="en-US" sz="1100" dirty="0">
                          <a:solidFill>
                            <a:srgbClr val="000000"/>
                          </a:solidFill>
                          <a:effectLst/>
                        </a:rPr>
                        <a:t>: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 </a:t>
                      </a:r>
                      <a:r>
                        <a:rPr lang="cs-CZ" sz="1100" dirty="0" smtClean="0">
                          <a:solidFill>
                            <a:srgbClr val="000000"/>
                          </a:solidFill>
                          <a:effectLst/>
                        </a:rPr>
                        <a:t>Řešení úloh na objem a povrch hranolů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3570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Číslo projektu</a:t>
                      </a:r>
                      <a:r>
                        <a:rPr lang="en-US" sz="1100" dirty="0">
                          <a:solidFill>
                            <a:srgbClr val="000000"/>
                          </a:solidFill>
                          <a:effectLst/>
                        </a:rPr>
                        <a:t>: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 </a:t>
                      </a:r>
                      <a:r>
                        <a:rPr lang="cs-CZ" sz="1100" dirty="0" smtClean="0">
                          <a:solidFill>
                            <a:srgbClr val="000000"/>
                          </a:solidFill>
                          <a:effectLst/>
                        </a:rPr>
                        <a:t>CZ.1.07/1.4.00/21.</a:t>
                      </a:r>
                      <a:r>
                        <a:rPr lang="cs-CZ" sz="1100" baseline="0" dirty="0" smtClean="0">
                          <a:solidFill>
                            <a:srgbClr val="000000"/>
                          </a:solidFill>
                          <a:effectLst/>
                        </a:rPr>
                        <a:t> 2975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2909246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620688"/>
            <a:ext cx="8229600" cy="1143000"/>
          </a:xfrm>
        </p:spPr>
        <p:txBody>
          <a:bodyPr/>
          <a:lstStyle/>
          <a:p>
            <a:r>
              <a:rPr lang="cs-CZ" b="1" dirty="0" smtClean="0">
                <a:solidFill>
                  <a:schemeClr val="tx2"/>
                </a:solidFill>
              </a:rPr>
              <a:t>ANOTACE</a:t>
            </a:r>
            <a:endParaRPr lang="cs-CZ" b="1" dirty="0">
              <a:solidFill>
                <a:schemeClr val="tx2"/>
              </a:solidFill>
            </a:endParaRPr>
          </a:p>
        </p:txBody>
      </p:sp>
      <p:sp>
        <p:nvSpPr>
          <p:cNvPr id="4" name="Zástupný symbol pro obsah 1"/>
          <p:cNvSpPr>
            <a:spLocks noGrp="1"/>
          </p:cNvSpPr>
          <p:nvPr>
            <p:ph idx="1"/>
          </p:nvPr>
        </p:nvSpPr>
        <p:spPr>
          <a:xfrm>
            <a:off x="467544" y="2060848"/>
            <a:ext cx="8229600" cy="3456384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chemeClr val="tx2"/>
                </a:solidFill>
              </a:rPr>
              <a:t>Prezentace je určena žákům 7. tříd, </a:t>
            </a:r>
            <a:r>
              <a:rPr lang="cs-CZ" b="1" dirty="0">
                <a:solidFill>
                  <a:schemeClr val="tx2"/>
                </a:solidFill>
              </a:rPr>
              <a:t>přechody snímků v prezentaci jsou kliknutím myši</a:t>
            </a:r>
            <a:r>
              <a:rPr lang="cs-CZ" sz="3200" b="1" dirty="0" smtClean="0">
                <a:solidFill>
                  <a:schemeClr val="tx2"/>
                </a:solidFill>
              </a:rPr>
              <a:t>.</a:t>
            </a:r>
          </a:p>
          <a:p>
            <a:r>
              <a:rPr lang="cs-CZ" sz="3200" b="1" dirty="0" smtClean="0">
                <a:solidFill>
                  <a:schemeClr val="tx2"/>
                </a:solidFill>
              </a:rPr>
              <a:t>Je zaměřena na </a:t>
            </a:r>
            <a:r>
              <a:rPr lang="cs-CZ" b="1" dirty="0" smtClean="0">
                <a:solidFill>
                  <a:schemeClr val="tx2"/>
                </a:solidFill>
              </a:rPr>
              <a:t>procvičení</a:t>
            </a:r>
            <a:r>
              <a:rPr lang="cs-CZ" sz="3200" b="1" dirty="0" smtClean="0">
                <a:solidFill>
                  <a:schemeClr val="tx2"/>
                </a:solidFill>
              </a:rPr>
              <a:t> úloh na výpočet objemu a povrchu hranolů.</a:t>
            </a:r>
          </a:p>
          <a:p>
            <a:endParaRPr lang="cs-CZ" sz="3200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0804268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3600" b="1" dirty="0" smtClean="0"/>
              <a:t>Datum vytvoření</a:t>
            </a:r>
            <a:r>
              <a:rPr lang="cs-CZ" sz="3600" dirty="0" smtClean="0"/>
              <a:t>: 14. 5. 2013</a:t>
            </a:r>
          </a:p>
          <a:p>
            <a:pPr marL="0" indent="0">
              <a:buNone/>
            </a:pPr>
            <a:endParaRPr lang="cs-CZ" sz="3600" dirty="0"/>
          </a:p>
          <a:p>
            <a:pPr marL="0" indent="0">
              <a:buNone/>
            </a:pPr>
            <a:r>
              <a:rPr lang="cs-CZ" sz="3600" b="1" dirty="0" smtClean="0"/>
              <a:t>Klíčová slova</a:t>
            </a:r>
            <a:r>
              <a:rPr lang="cs-CZ" sz="3600" dirty="0" smtClean="0"/>
              <a:t>: hranol, objem hranolu, povrch hranolu, obsah podstavy, obsah pláště</a:t>
            </a:r>
          </a:p>
          <a:p>
            <a:pPr marL="0" indent="0">
              <a:buNone/>
            </a:pP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20119861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 smtClean="0"/>
              <a:t>HRANOLY</a:t>
            </a:r>
            <a:endParaRPr lang="cs-CZ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- VÝPOČET POVRCHU A OBJEMU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686973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154035"/>
            <a:ext cx="8229600" cy="1143000"/>
          </a:xfrm>
        </p:spPr>
        <p:txBody>
          <a:bodyPr/>
          <a:lstStyle/>
          <a:p>
            <a:r>
              <a:rPr lang="cs-CZ" b="1" dirty="0" smtClean="0"/>
              <a:t>HRANOLY KOLEM NÁS</a:t>
            </a:r>
            <a:endParaRPr lang="cs-CZ" b="1" dirty="0"/>
          </a:p>
        </p:txBody>
      </p:sp>
      <p:pic>
        <p:nvPicPr>
          <p:cNvPr id="1027" name="Picture 3" descr="C:\Users\profesor\AppData\Local\Microsoft\Windows\Temporary Internet Files\Content.IE5\ARVCENKL\MP900177907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1124744"/>
            <a:ext cx="2664296" cy="19442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profesor\AppData\Local\Microsoft\Windows\Temporary Internet Files\Content.IE5\01E36VII\MP90043880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1228232"/>
            <a:ext cx="2523368" cy="25020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profesor\AppData\Local\Microsoft\Windows\Temporary Internet Files\Content.IE5\A2O82191\MP900402788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2780928"/>
            <a:ext cx="2952328" cy="37974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profesor\AppData\Local\Microsoft\Windows\Temporary Internet Files\Content.IE5\01E36VII\MP900202103[1]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2924944"/>
            <a:ext cx="2836912" cy="24195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profesor\AppData\Local\Microsoft\Windows\Temporary Internet Files\Content.IE5\D6DDB9C5\MP900448422[1]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08117" y="3530084"/>
            <a:ext cx="2917868" cy="31323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7" name="Picture 13" descr="C:\Users\profesor\AppData\Local\Microsoft\Windows\Temporary Internet Files\Content.IE5\01E36VII\MP900337264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74829" y="5224558"/>
            <a:ext cx="2448272" cy="13537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C:\Users\profesor\AppData\Local\Microsoft\Windows\Temporary Internet Files\Content.IE5\01E36VII\MP900341969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071578"/>
            <a:ext cx="2007211" cy="17093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0" name="Picture 16" descr="C:\Users\profesor\AppData\Local\Microsoft\Windows\Temporary Internet Files\Content.IE5\A2O82191\MP900406547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6296" y="692696"/>
            <a:ext cx="1800200" cy="1584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2" name="Picture 18" descr="C:\Users\profesor\AppData\Local\Microsoft\Windows\Temporary Internet Files\Content.IE5\01E36VII\MP900177962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15840" y="2696752"/>
            <a:ext cx="1510145" cy="10860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050634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POVRCH HRANOLU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435280" cy="4525963"/>
          </a:xfrm>
        </p:spPr>
        <p:txBody>
          <a:bodyPr/>
          <a:lstStyle/>
          <a:p>
            <a:r>
              <a:rPr lang="cs-CZ" dirty="0"/>
              <a:t>s</a:t>
            </a:r>
            <a:r>
              <a:rPr lang="cs-CZ" dirty="0" smtClean="0"/>
              <a:t>íť hranolu</a:t>
            </a:r>
            <a:endParaRPr lang="cs-CZ" dirty="0"/>
          </a:p>
        </p:txBody>
      </p:sp>
      <p:sp>
        <p:nvSpPr>
          <p:cNvPr id="4" name="Vývojový diagram: údaje 3"/>
          <p:cNvSpPr/>
          <p:nvPr/>
        </p:nvSpPr>
        <p:spPr>
          <a:xfrm>
            <a:off x="2386608" y="2420888"/>
            <a:ext cx="1136429" cy="612648"/>
          </a:xfrm>
          <a:prstGeom prst="flowChartInputOutpu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Vývojový diagram: údaje 4"/>
          <p:cNvSpPr/>
          <p:nvPr/>
        </p:nvSpPr>
        <p:spPr>
          <a:xfrm rot="4679791">
            <a:off x="2472304" y="4550148"/>
            <a:ext cx="914400" cy="935264"/>
          </a:xfrm>
          <a:prstGeom prst="flowChartInputOutpu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Krychle 5"/>
          <p:cNvSpPr/>
          <p:nvPr/>
        </p:nvSpPr>
        <p:spPr>
          <a:xfrm>
            <a:off x="6732240" y="1052736"/>
            <a:ext cx="1328156" cy="2160240"/>
          </a:xfrm>
          <a:prstGeom prst="cub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2386608" y="3033536"/>
            <a:ext cx="914400" cy="161960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3304634" y="3033536"/>
            <a:ext cx="914400" cy="161960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1472208" y="3033536"/>
            <a:ext cx="914400" cy="161960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4219034" y="3033536"/>
            <a:ext cx="914400" cy="161960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TextovéPole 10"/>
          <p:cNvSpPr txBox="1"/>
          <p:nvPr/>
        </p:nvSpPr>
        <p:spPr>
          <a:xfrm>
            <a:off x="2744197" y="2508497"/>
            <a:ext cx="37061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>
                <a:solidFill>
                  <a:srgbClr val="FF0000"/>
                </a:solidFill>
              </a:rPr>
              <a:t>S</a:t>
            </a:r>
            <a:r>
              <a:rPr lang="cs-CZ" baseline="-25000" dirty="0" err="1" smtClean="0">
                <a:solidFill>
                  <a:srgbClr val="FF0000"/>
                </a:solidFill>
              </a:rPr>
              <a:t>p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2744197" y="4833114"/>
            <a:ext cx="37061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>
                <a:solidFill>
                  <a:srgbClr val="FF0000"/>
                </a:solidFill>
              </a:rPr>
              <a:t>S</a:t>
            </a:r>
            <a:r>
              <a:rPr lang="cs-CZ" baseline="-25000" dirty="0" err="1" smtClean="0">
                <a:solidFill>
                  <a:srgbClr val="FF0000"/>
                </a:solidFill>
              </a:rPr>
              <a:t>p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2692615" y="3364238"/>
            <a:ext cx="40588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>
                <a:solidFill>
                  <a:srgbClr val="FF0000"/>
                </a:solidFill>
              </a:rPr>
              <a:t>S</a:t>
            </a:r>
            <a:r>
              <a:rPr lang="cs-CZ" baseline="-25000" dirty="0" err="1" smtClean="0">
                <a:solidFill>
                  <a:srgbClr val="FF0000"/>
                </a:solidFill>
              </a:rPr>
              <a:t>pl</a:t>
            </a:r>
            <a:endParaRPr lang="cs-CZ" dirty="0">
              <a:solidFill>
                <a:srgbClr val="FF0000"/>
              </a:solidFill>
            </a:endParaRPr>
          </a:p>
        </p:txBody>
      </p:sp>
      <p:cxnSp>
        <p:nvCxnSpPr>
          <p:cNvPr id="16" name="Přímá spojnice 15"/>
          <p:cNvCxnSpPr>
            <a:stCxn id="9" idx="1"/>
            <a:endCxn id="9" idx="0"/>
          </p:cNvCxnSpPr>
          <p:nvPr/>
        </p:nvCxnSpPr>
        <p:spPr>
          <a:xfrm flipV="1">
            <a:off x="1472208" y="3033536"/>
            <a:ext cx="457200" cy="8098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>
            <a:stCxn id="9" idx="2"/>
            <a:endCxn id="7" idx="0"/>
          </p:cNvCxnSpPr>
          <p:nvPr/>
        </p:nvCxnSpPr>
        <p:spPr>
          <a:xfrm flipV="1">
            <a:off x="1929408" y="3033536"/>
            <a:ext cx="914400" cy="16196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>
            <a:stCxn id="7" idx="2"/>
            <a:endCxn id="8" idx="0"/>
          </p:cNvCxnSpPr>
          <p:nvPr/>
        </p:nvCxnSpPr>
        <p:spPr>
          <a:xfrm flipV="1">
            <a:off x="2843808" y="3033536"/>
            <a:ext cx="918026" cy="16196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>
            <a:stCxn id="8" idx="2"/>
            <a:endCxn id="10" idx="0"/>
          </p:cNvCxnSpPr>
          <p:nvPr/>
        </p:nvCxnSpPr>
        <p:spPr>
          <a:xfrm flipV="1">
            <a:off x="3761834" y="3033536"/>
            <a:ext cx="914400" cy="16196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>
            <a:stCxn id="10" idx="2"/>
            <a:endCxn id="10" idx="3"/>
          </p:cNvCxnSpPr>
          <p:nvPr/>
        </p:nvCxnSpPr>
        <p:spPr>
          <a:xfrm flipV="1">
            <a:off x="4676234" y="3843336"/>
            <a:ext cx="457200" cy="8098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TextovéPole 24"/>
          <p:cNvSpPr txBox="1"/>
          <p:nvPr/>
        </p:nvSpPr>
        <p:spPr>
          <a:xfrm>
            <a:off x="5652120" y="3759288"/>
            <a:ext cx="3240360" cy="21852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>
                <a:solidFill>
                  <a:srgbClr val="FF0000"/>
                </a:solidFill>
              </a:rPr>
              <a:t>S</a:t>
            </a:r>
            <a:r>
              <a:rPr lang="cs-CZ" baseline="-25000" dirty="0" err="1" smtClean="0">
                <a:solidFill>
                  <a:srgbClr val="FF0000"/>
                </a:solidFill>
              </a:rPr>
              <a:t>p</a:t>
            </a:r>
            <a:r>
              <a:rPr lang="cs-CZ" dirty="0" smtClean="0">
                <a:solidFill>
                  <a:srgbClr val="FF0000"/>
                </a:solidFill>
              </a:rPr>
              <a:t> ….. </a:t>
            </a:r>
            <a:r>
              <a:rPr lang="cs-CZ" dirty="0">
                <a:solidFill>
                  <a:srgbClr val="FF0000"/>
                </a:solidFill>
              </a:rPr>
              <a:t>o</a:t>
            </a:r>
            <a:r>
              <a:rPr lang="cs-CZ" dirty="0" smtClean="0">
                <a:solidFill>
                  <a:srgbClr val="FF0000"/>
                </a:solidFill>
              </a:rPr>
              <a:t>bsah podstavy</a:t>
            </a:r>
          </a:p>
          <a:p>
            <a:r>
              <a:rPr lang="cs-CZ" dirty="0" err="1" smtClean="0">
                <a:solidFill>
                  <a:srgbClr val="FF0000"/>
                </a:solidFill>
              </a:rPr>
              <a:t>S</a:t>
            </a:r>
            <a:r>
              <a:rPr lang="cs-CZ" baseline="-25000" dirty="0" err="1" smtClean="0">
                <a:solidFill>
                  <a:srgbClr val="FF0000"/>
                </a:solidFill>
              </a:rPr>
              <a:t>pl</a:t>
            </a:r>
            <a:r>
              <a:rPr lang="cs-CZ" dirty="0" smtClean="0">
                <a:solidFill>
                  <a:srgbClr val="FF0000"/>
                </a:solidFill>
              </a:rPr>
              <a:t> ….  obsah pláště</a:t>
            </a:r>
          </a:p>
          <a:p>
            <a:endParaRPr lang="cs-CZ" dirty="0" smtClean="0">
              <a:solidFill>
                <a:srgbClr val="FF0000"/>
              </a:solidFill>
            </a:endParaRPr>
          </a:p>
          <a:p>
            <a:endParaRPr lang="cs-CZ" dirty="0">
              <a:solidFill>
                <a:srgbClr val="FF0000"/>
              </a:solidFill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3200" b="1" dirty="0" smtClean="0">
                <a:solidFill>
                  <a:srgbClr val="FF0000"/>
                </a:solidFill>
              </a:rPr>
              <a:t>povrch hranolu:</a:t>
            </a:r>
          </a:p>
          <a:p>
            <a:r>
              <a:rPr lang="cs-CZ" sz="3200" b="1" dirty="0" smtClean="0">
                <a:solidFill>
                  <a:srgbClr val="FF0000"/>
                </a:solidFill>
              </a:rPr>
              <a:t>     S = 2.S</a:t>
            </a:r>
            <a:r>
              <a:rPr lang="cs-CZ" sz="3200" b="1" baseline="-25000" dirty="0" smtClean="0">
                <a:solidFill>
                  <a:srgbClr val="FF0000"/>
                </a:solidFill>
              </a:rPr>
              <a:t>p</a:t>
            </a:r>
            <a:r>
              <a:rPr lang="cs-CZ" sz="3200" b="1" dirty="0" smtClean="0">
                <a:solidFill>
                  <a:srgbClr val="FF0000"/>
                </a:solidFill>
              </a:rPr>
              <a:t> + </a:t>
            </a:r>
            <a:r>
              <a:rPr lang="cs-CZ" sz="3200" b="1" dirty="0" err="1" smtClean="0">
                <a:solidFill>
                  <a:srgbClr val="FF0000"/>
                </a:solidFill>
              </a:rPr>
              <a:t>S</a:t>
            </a:r>
            <a:r>
              <a:rPr lang="cs-CZ" sz="3200" b="1" baseline="-25000" dirty="0" err="1" smtClean="0">
                <a:solidFill>
                  <a:srgbClr val="FF0000"/>
                </a:solidFill>
              </a:rPr>
              <a:t>pl</a:t>
            </a:r>
            <a:endParaRPr lang="cs-CZ" sz="32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17475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OBJEM HRANOLU</a:t>
            </a:r>
            <a:endParaRPr lang="cs-CZ" b="1" dirty="0"/>
          </a:p>
        </p:txBody>
      </p:sp>
      <p:sp>
        <p:nvSpPr>
          <p:cNvPr id="5" name="Krychle 4"/>
          <p:cNvSpPr/>
          <p:nvPr/>
        </p:nvSpPr>
        <p:spPr>
          <a:xfrm>
            <a:off x="4572001" y="1340768"/>
            <a:ext cx="3888432" cy="1872208"/>
          </a:xfrm>
          <a:prstGeom prst="cub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883359" y="1916832"/>
            <a:ext cx="7992888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V = </a:t>
            </a:r>
            <a:r>
              <a:rPr lang="cs-CZ" sz="4000" b="1" dirty="0" err="1" smtClean="0"/>
              <a:t>S</a:t>
            </a:r>
            <a:r>
              <a:rPr lang="cs-CZ" sz="4000" b="1" baseline="-25000" dirty="0" err="1" smtClean="0"/>
              <a:t>p</a:t>
            </a:r>
            <a:r>
              <a:rPr lang="cs-CZ" sz="4000" b="1" dirty="0" smtClean="0"/>
              <a:t> . v</a:t>
            </a:r>
          </a:p>
          <a:p>
            <a:endParaRPr lang="cs-CZ" sz="4000" b="1" dirty="0"/>
          </a:p>
          <a:p>
            <a:endParaRPr lang="cs-CZ" sz="4000" b="1" dirty="0" smtClean="0"/>
          </a:p>
          <a:p>
            <a:r>
              <a:rPr lang="cs-CZ" sz="4000" u="sng" dirty="0" smtClean="0"/>
              <a:t>podstava</a:t>
            </a:r>
            <a:r>
              <a:rPr lang="cs-CZ" sz="4000" dirty="0" smtClean="0"/>
              <a:t> </a:t>
            </a:r>
            <a:r>
              <a:rPr lang="cs-CZ" sz="4000" dirty="0" smtClean="0">
                <a:sym typeface="Wingdings" pitchFamily="2" charset="2"/>
              </a:rPr>
              <a:t> trojúhelník, čtyřúhelník,        </a:t>
            </a:r>
            <a:endParaRPr lang="cs-CZ" sz="4000" dirty="0" smtClean="0"/>
          </a:p>
          <a:p>
            <a:r>
              <a:rPr lang="cs-CZ" sz="4000" b="1" dirty="0" smtClean="0"/>
              <a:t>                       </a:t>
            </a:r>
            <a:r>
              <a:rPr lang="cs-CZ" sz="4000" dirty="0" smtClean="0"/>
              <a:t>pětiúhelník, ….</a:t>
            </a:r>
          </a:p>
          <a:p>
            <a:endParaRPr lang="cs-CZ" sz="4000" dirty="0" smtClean="0"/>
          </a:p>
          <a:p>
            <a:endParaRPr lang="cs-CZ" sz="4000" dirty="0"/>
          </a:p>
          <a:p>
            <a:endParaRPr lang="cs-CZ" sz="4000" dirty="0"/>
          </a:p>
        </p:txBody>
      </p:sp>
      <p:sp>
        <p:nvSpPr>
          <p:cNvPr id="7" name="Rovnoramenný trojúhelník 6"/>
          <p:cNvSpPr/>
          <p:nvPr/>
        </p:nvSpPr>
        <p:spPr>
          <a:xfrm>
            <a:off x="1286655" y="4963570"/>
            <a:ext cx="792088" cy="792088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1286655" y="5879145"/>
                <a:ext cx="755720" cy="461473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S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𝑎</m:t>
                        </m:r>
                        <m:r>
                          <a:rPr lang="cs-CZ" b="0" i="1" smtClean="0">
                            <a:latin typeface="Cambria Math"/>
                          </a:rPr>
                          <m:t>.</m:t>
                        </m:r>
                        <m:r>
                          <a:rPr lang="cs-CZ" b="0" i="1" smtClean="0">
                            <a:latin typeface="Cambria Math"/>
                          </a:rPr>
                          <m:t>𝑣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den>
                    </m:f>
                  </m:oMath>
                </a14:m>
                <a:endParaRPr lang="cs-CZ" dirty="0"/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86655" y="5879145"/>
                <a:ext cx="755720" cy="461473"/>
              </a:xfrm>
              <a:prstGeom prst="rect">
                <a:avLst/>
              </a:prstGeom>
              <a:blipFill rotWithShape="1">
                <a:blip r:embed="rId2"/>
                <a:stretch>
                  <a:fillRect l="-6452" b="-789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9" name="Obdélník 8"/>
          <p:cNvSpPr/>
          <p:nvPr/>
        </p:nvSpPr>
        <p:spPr>
          <a:xfrm>
            <a:off x="2987824" y="5025252"/>
            <a:ext cx="914400" cy="9069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TextovéPole 9"/>
          <p:cNvSpPr txBox="1"/>
          <p:nvPr/>
        </p:nvSpPr>
        <p:spPr>
          <a:xfrm>
            <a:off x="3023273" y="5925216"/>
            <a:ext cx="84350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 = a. a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5058792" y="5025252"/>
            <a:ext cx="1465312" cy="81740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TextovéPole 11"/>
          <p:cNvSpPr txBox="1"/>
          <p:nvPr/>
        </p:nvSpPr>
        <p:spPr>
          <a:xfrm>
            <a:off x="5364087" y="5925216"/>
            <a:ext cx="85472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 = a. b</a:t>
            </a:r>
            <a:endParaRPr lang="cs-CZ" dirty="0"/>
          </a:p>
        </p:txBody>
      </p:sp>
      <p:sp>
        <p:nvSpPr>
          <p:cNvPr id="13" name="Vývojový diagram: údaje 12"/>
          <p:cNvSpPr/>
          <p:nvPr/>
        </p:nvSpPr>
        <p:spPr>
          <a:xfrm>
            <a:off x="7428658" y="5008319"/>
            <a:ext cx="1031775" cy="747339"/>
          </a:xfrm>
          <a:prstGeom prst="flowChartInputOutp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TextovéPole 13"/>
          <p:cNvSpPr txBox="1"/>
          <p:nvPr/>
        </p:nvSpPr>
        <p:spPr>
          <a:xfrm>
            <a:off x="7428658" y="5915219"/>
            <a:ext cx="96032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 = a . </a:t>
            </a:r>
            <a:r>
              <a:rPr lang="cs-CZ" dirty="0" err="1" smtClean="0"/>
              <a:t>v</a:t>
            </a:r>
            <a:r>
              <a:rPr lang="cs-CZ" baseline="-25000" dirty="0" err="1" smtClean="0"/>
              <a:t>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515098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1. úloha</a:t>
            </a:r>
            <a:endParaRPr lang="cs-CZ" b="1" u="sng" dirty="0"/>
          </a:p>
        </p:txBody>
      </p:sp>
      <p:sp>
        <p:nvSpPr>
          <p:cNvPr id="7" name="TextovéPole 6"/>
          <p:cNvSpPr txBox="1"/>
          <p:nvPr/>
        </p:nvSpPr>
        <p:spPr>
          <a:xfrm>
            <a:off x="827584" y="1844824"/>
            <a:ext cx="8136904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Vypočítejte povrch a objem hranolu s výškou     v = 6 cm a podstavou tvaru pravoúhlého lichoběžníku se základnami c = 5 cm, a = 2 cm, ramenem b = 4 cm (které je k oběma základnám kolmé) a ramenem d = 5 cm.</a:t>
            </a:r>
            <a:endParaRPr lang="cs-CZ" sz="3200" dirty="0"/>
          </a:p>
        </p:txBody>
      </p:sp>
      <p:sp>
        <p:nvSpPr>
          <p:cNvPr id="8" name="Krychle 7"/>
          <p:cNvSpPr/>
          <p:nvPr/>
        </p:nvSpPr>
        <p:spPr>
          <a:xfrm>
            <a:off x="4896036" y="4581128"/>
            <a:ext cx="2556284" cy="1576192"/>
          </a:xfrm>
          <a:prstGeom prst="cub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70107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Řešení:</a:t>
            </a:r>
            <a:endParaRPr lang="cs-CZ" dirty="0"/>
          </a:p>
        </p:txBody>
      </p:sp>
      <p:sp>
        <p:nvSpPr>
          <p:cNvPr id="5" name="Pravoúhlý trojúhelník 4"/>
          <p:cNvSpPr/>
          <p:nvPr/>
        </p:nvSpPr>
        <p:spPr>
          <a:xfrm rot="18842203">
            <a:off x="2735824" y="1452590"/>
            <a:ext cx="1324647" cy="1440160"/>
          </a:xfrm>
          <a:prstGeom prst="rtTriangle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Pravoúhlý trojúhelník 5"/>
          <p:cNvSpPr/>
          <p:nvPr/>
        </p:nvSpPr>
        <p:spPr>
          <a:xfrm rot="16200000">
            <a:off x="3479315" y="2207906"/>
            <a:ext cx="914401" cy="914400"/>
          </a:xfrm>
          <a:prstGeom prst="rtTriangle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800000">
            <a:off x="2426717" y="4408884"/>
            <a:ext cx="1987550" cy="1079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3387473" y="4453946"/>
            <a:ext cx="1079767" cy="103398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Obdélník 6"/>
          <p:cNvSpPr/>
          <p:nvPr/>
        </p:nvSpPr>
        <p:spPr>
          <a:xfrm flipV="1">
            <a:off x="3432458" y="3134912"/>
            <a:ext cx="961257" cy="1296144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2051720" y="3134912"/>
            <a:ext cx="1351541" cy="1296144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323528" y="3134912"/>
            <a:ext cx="1735088" cy="1296144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4420671" y="3134912"/>
            <a:ext cx="914400" cy="1296144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TextovéPole 10"/>
          <p:cNvSpPr txBox="1"/>
          <p:nvPr/>
        </p:nvSpPr>
        <p:spPr>
          <a:xfrm>
            <a:off x="3516349" y="2445167"/>
            <a:ext cx="377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 smtClean="0">
                <a:solidFill>
                  <a:srgbClr val="FF0000"/>
                </a:solidFill>
              </a:rPr>
              <a:t>S</a:t>
            </a:r>
            <a:r>
              <a:rPr lang="cs-CZ" b="1" baseline="-25000" dirty="0" err="1" smtClean="0">
                <a:solidFill>
                  <a:srgbClr val="FF0000"/>
                </a:solidFill>
              </a:rPr>
              <a:t>p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724573" y="4763545"/>
            <a:ext cx="377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 smtClean="0">
                <a:solidFill>
                  <a:srgbClr val="FF0000"/>
                </a:solidFill>
              </a:rPr>
              <a:t>S</a:t>
            </a:r>
            <a:r>
              <a:rPr lang="cs-CZ" b="1" baseline="-25000" dirty="0" err="1" smtClean="0">
                <a:solidFill>
                  <a:srgbClr val="FF0000"/>
                </a:solidFill>
              </a:rPr>
              <a:t>p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348213" y="3598318"/>
            <a:ext cx="96853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7030A0"/>
                </a:solidFill>
              </a:rPr>
              <a:t>v = 6 cm</a:t>
            </a:r>
            <a:endParaRPr lang="cs-CZ" b="1" dirty="0">
              <a:solidFill>
                <a:srgbClr val="7030A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2995272" y="1741458"/>
            <a:ext cx="100860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>
                <a:solidFill>
                  <a:srgbClr val="7030A0"/>
                </a:solidFill>
              </a:rPr>
              <a:t> </a:t>
            </a:r>
            <a:r>
              <a:rPr lang="cs-CZ" b="1" dirty="0" smtClean="0">
                <a:solidFill>
                  <a:srgbClr val="7030A0"/>
                </a:solidFill>
              </a:rPr>
              <a:t>c = 5 cm</a:t>
            </a:r>
            <a:endParaRPr lang="cs-CZ" b="1" dirty="0">
              <a:solidFill>
                <a:srgbClr val="7030A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3420492" y="3135917"/>
            <a:ext cx="9204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>
                <a:solidFill>
                  <a:srgbClr val="7030A0"/>
                </a:solidFill>
              </a:rPr>
              <a:t>a</a:t>
            </a:r>
            <a:r>
              <a:rPr lang="cs-CZ" b="1" dirty="0" smtClean="0">
                <a:solidFill>
                  <a:srgbClr val="7030A0"/>
                </a:solidFill>
              </a:rPr>
              <a:t>= 2 cm</a:t>
            </a:r>
            <a:endParaRPr lang="cs-CZ" b="1" dirty="0">
              <a:solidFill>
                <a:srgbClr val="7030A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4444346" y="2513232"/>
            <a:ext cx="103586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7030A0"/>
                </a:solidFill>
              </a:rPr>
              <a:t>b = 4 cm </a:t>
            </a:r>
            <a:endParaRPr lang="cs-CZ" b="1" dirty="0">
              <a:solidFill>
                <a:srgbClr val="7030A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2122062" y="2536835"/>
            <a:ext cx="98296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>
                <a:solidFill>
                  <a:srgbClr val="7030A0"/>
                </a:solidFill>
              </a:rPr>
              <a:t>d</a:t>
            </a:r>
            <a:r>
              <a:rPr lang="cs-CZ" b="1" dirty="0" smtClean="0">
                <a:solidFill>
                  <a:srgbClr val="7030A0"/>
                </a:solidFill>
              </a:rPr>
              <a:t> = 5 cm</a:t>
            </a:r>
            <a:endParaRPr lang="cs-CZ" b="1" dirty="0">
              <a:solidFill>
                <a:srgbClr val="7030A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980050" y="4129857"/>
            <a:ext cx="2808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7030A0"/>
                </a:solidFill>
              </a:rPr>
              <a:t>c</a:t>
            </a:r>
            <a:endParaRPr lang="cs-CZ" b="1" dirty="0">
              <a:solidFill>
                <a:srgbClr val="7030A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2556268" y="4129857"/>
            <a:ext cx="3080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7030A0"/>
                </a:solidFill>
              </a:rPr>
              <a:t>d</a:t>
            </a:r>
            <a:endParaRPr lang="cs-CZ" b="1" dirty="0">
              <a:solidFill>
                <a:srgbClr val="7030A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3744135" y="4129857"/>
            <a:ext cx="29848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7030A0"/>
                </a:solidFill>
              </a:rPr>
              <a:t>a</a:t>
            </a:r>
            <a:endParaRPr lang="cs-CZ" b="1" dirty="0">
              <a:solidFill>
                <a:srgbClr val="7030A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4723822" y="4129857"/>
            <a:ext cx="3080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7030A0"/>
                </a:solidFill>
              </a:rPr>
              <a:t>b</a:t>
            </a:r>
            <a:endParaRPr lang="cs-CZ" b="1" dirty="0">
              <a:solidFill>
                <a:srgbClr val="7030A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2311992" y="3505249"/>
            <a:ext cx="4154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 smtClean="0">
                <a:solidFill>
                  <a:srgbClr val="FF0000"/>
                </a:solidFill>
              </a:rPr>
              <a:t>S</a:t>
            </a:r>
            <a:r>
              <a:rPr lang="cs-CZ" b="1" baseline="-25000" dirty="0" err="1" smtClean="0">
                <a:solidFill>
                  <a:srgbClr val="FF0000"/>
                </a:solidFill>
              </a:rPr>
              <a:t>pl</a:t>
            </a:r>
            <a:endParaRPr lang="cs-CZ" b="1" dirty="0">
              <a:solidFill>
                <a:srgbClr val="FF0000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3" name="TextovéPole 22"/>
              <p:cNvSpPr txBox="1"/>
              <p:nvPr/>
            </p:nvSpPr>
            <p:spPr>
              <a:xfrm>
                <a:off x="6082921" y="1195987"/>
                <a:ext cx="2087197" cy="7319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dirty="0" smtClean="0">
                    <a:solidFill>
                      <a:srgbClr val="FF0000"/>
                    </a:solidFill>
                  </a:rPr>
                  <a:t>S</a:t>
                </a:r>
                <a:r>
                  <a:rPr lang="cs-CZ" sz="2800" baseline="-25000" dirty="0" err="1" smtClean="0">
                    <a:solidFill>
                      <a:srgbClr val="FF0000"/>
                    </a:solidFill>
                  </a:rPr>
                  <a:t>p</a:t>
                </a:r>
                <a:r>
                  <a:rPr lang="cs-CZ" sz="2800" dirty="0" smtClean="0">
                    <a:solidFill>
                      <a:srgbClr val="FF0000"/>
                    </a:solidFill>
                  </a:rPr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>
                        <m:d>
                          <m:dPr>
                            <m:ctrlPr>
                              <a:rPr lang="cs-CZ" sz="2800" b="0" i="1" smtClean="0">
                                <a:solidFill>
                                  <a:srgbClr val="FF0000"/>
                                </a:solidFill>
                                <a:latin typeface="Cambria Math"/>
                              </a:rPr>
                            </m:ctrlPr>
                          </m:dPr>
                          <m:e>
                            <m:r>
                              <a:rPr lang="cs-CZ" sz="2800" b="0" i="1" smtClean="0">
                                <a:solidFill>
                                  <a:srgbClr val="FF0000"/>
                                </a:solidFill>
                                <a:latin typeface="Cambria Math"/>
                              </a:rPr>
                              <m:t>𝑎</m:t>
                            </m:r>
                            <m:r>
                              <a:rPr lang="cs-CZ" sz="2800" b="0" i="1" smtClean="0">
                                <a:solidFill>
                                  <a:srgbClr val="FF0000"/>
                                </a:solidFill>
                                <a:latin typeface="Cambria Math"/>
                              </a:rPr>
                              <m:t>+</m:t>
                            </m:r>
                            <m:r>
                              <a:rPr lang="cs-CZ" sz="2800" b="0" i="1" smtClean="0">
                                <a:solidFill>
                                  <a:srgbClr val="FF0000"/>
                                </a:solidFill>
                                <a:latin typeface="Cambria Math"/>
                              </a:rPr>
                              <m:t>𝑐</m:t>
                            </m:r>
                          </m:e>
                        </m:d>
                        <m:r>
                          <a:rPr lang="cs-CZ" sz="2800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. </m:t>
                        </m:r>
                        <m:r>
                          <a:rPr lang="cs-CZ" sz="2800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𝑤</m:t>
                        </m:r>
                      </m:num>
                      <m:den>
                        <m:r>
                          <a:rPr lang="cs-CZ" sz="2800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2</m:t>
                        </m:r>
                      </m:den>
                    </m:f>
                  </m:oMath>
                </a14:m>
                <a:endParaRPr lang="cs-CZ" sz="2800" dirty="0">
                  <a:solidFill>
                    <a:srgbClr val="FF0000"/>
                  </a:solidFill>
                </a:endParaRPr>
              </a:p>
            </p:txBody>
          </p:sp>
        </mc:Choice>
        <mc:Fallback xmlns="">
          <p:sp>
            <p:nvSpPr>
              <p:cNvPr id="23" name="TextovéPole 2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082921" y="1195987"/>
                <a:ext cx="2087197" cy="731932"/>
              </a:xfrm>
              <a:prstGeom prst="rect">
                <a:avLst/>
              </a:prstGeom>
              <a:blipFill rotWithShape="1">
                <a:blip r:embed="rId4"/>
                <a:stretch>
                  <a:fillRect l="-6140" b="-116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4" name="TextovéPole 23"/>
              <p:cNvSpPr txBox="1"/>
              <p:nvPr/>
            </p:nvSpPr>
            <p:spPr>
              <a:xfrm>
                <a:off x="6082921" y="2110790"/>
                <a:ext cx="3311520" cy="504080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dirty="0" smtClean="0"/>
                  <a:t>S</a:t>
                </a:r>
                <a:r>
                  <a:rPr lang="cs-CZ" sz="2800" baseline="-25000" dirty="0" err="1" smtClean="0"/>
                  <a:t>p</a:t>
                </a:r>
                <a:r>
                  <a:rPr lang="cs-CZ" dirty="0" smtClean="0"/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i="1" smtClean="0">
                            <a:latin typeface="Cambria Math"/>
                          </a:rPr>
                        </m:ctrlPr>
                      </m:fPr>
                      <m:num>
                        <m:d>
                          <m:dPr>
                            <m:ctrlPr>
                              <a:rPr lang="cs-CZ" sz="2800" b="0" i="1" smtClean="0">
                                <a:latin typeface="Cambria Math"/>
                              </a:rPr>
                            </m:ctrlPr>
                          </m:dPr>
                          <m:e>
                            <m:r>
                              <a:rPr lang="cs-CZ" sz="2800" b="0" i="1" smtClean="0">
                                <a:latin typeface="Cambria Math"/>
                              </a:rPr>
                              <m:t>2+5</m:t>
                            </m:r>
                          </m:e>
                        </m:d>
                        <m:r>
                          <a:rPr lang="cs-CZ" sz="2800" b="0" i="1" smtClean="0">
                            <a:latin typeface="Cambria Math"/>
                          </a:rPr>
                          <m:t>. 4</m:t>
                        </m:r>
                      </m:num>
                      <m:den>
                        <m:r>
                          <a:rPr lang="cs-CZ" sz="2800" b="0" i="1" smtClean="0">
                            <a:latin typeface="Cambria Math"/>
                          </a:rPr>
                          <m:t>2</m:t>
                        </m:r>
                      </m:den>
                    </m:f>
                  </m:oMath>
                </a14:m>
                <a:endParaRPr lang="cs-CZ" sz="2800" dirty="0" smtClean="0"/>
              </a:p>
              <a:p>
                <a:r>
                  <a:rPr lang="cs-CZ" sz="2800" dirty="0" err="1" smtClean="0"/>
                  <a:t>S</a:t>
                </a:r>
                <a:r>
                  <a:rPr lang="cs-CZ" sz="2800" baseline="-25000" dirty="0" err="1" smtClean="0"/>
                  <a:t>p</a:t>
                </a:r>
                <a:r>
                  <a:rPr lang="cs-CZ" sz="2800" dirty="0" smtClean="0"/>
                  <a:t> = 7 .2</a:t>
                </a:r>
              </a:p>
              <a:p>
                <a:r>
                  <a:rPr lang="cs-CZ" sz="2800" dirty="0" err="1" smtClean="0"/>
                  <a:t>S</a:t>
                </a:r>
                <a:r>
                  <a:rPr lang="cs-CZ" sz="2800" baseline="-25000" dirty="0" err="1" smtClean="0"/>
                  <a:t>p</a:t>
                </a:r>
                <a:r>
                  <a:rPr lang="cs-CZ" sz="2800" baseline="-25000" dirty="0" smtClean="0"/>
                  <a:t> </a:t>
                </a:r>
                <a:r>
                  <a:rPr lang="cs-CZ" sz="2800" dirty="0" smtClean="0"/>
                  <a:t> = 14 cm</a:t>
                </a:r>
                <a:r>
                  <a:rPr lang="cs-CZ" sz="2800" baseline="30000" dirty="0" smtClean="0"/>
                  <a:t>2</a:t>
                </a:r>
                <a:endParaRPr lang="cs-CZ" sz="2800" dirty="0" smtClean="0"/>
              </a:p>
              <a:p>
                <a:endParaRPr lang="cs-CZ" sz="2800" dirty="0">
                  <a:solidFill>
                    <a:srgbClr val="FF0000"/>
                  </a:solidFill>
                </a:endParaRPr>
              </a:p>
              <a:p>
                <a:r>
                  <a:rPr lang="cs-CZ" sz="2800" dirty="0" smtClean="0">
                    <a:solidFill>
                      <a:srgbClr val="FF0000"/>
                    </a:solidFill>
                  </a:rPr>
                  <a:t>  </a:t>
                </a:r>
                <a:r>
                  <a:rPr lang="cs-CZ" sz="2800" dirty="0" err="1" smtClean="0">
                    <a:solidFill>
                      <a:srgbClr val="FF0000"/>
                    </a:solidFill>
                  </a:rPr>
                  <a:t>S</a:t>
                </a:r>
                <a:r>
                  <a:rPr lang="cs-CZ" sz="2800" baseline="-25000" dirty="0" err="1" smtClean="0">
                    <a:solidFill>
                      <a:srgbClr val="FF0000"/>
                    </a:solidFill>
                  </a:rPr>
                  <a:t>pl</a:t>
                </a:r>
                <a:r>
                  <a:rPr lang="cs-CZ" sz="2800" dirty="0" smtClean="0">
                    <a:solidFill>
                      <a:srgbClr val="FF0000"/>
                    </a:solidFill>
                  </a:rPr>
                  <a:t> = (</a:t>
                </a:r>
                <a:r>
                  <a:rPr lang="cs-CZ" sz="2800" dirty="0" err="1" smtClean="0">
                    <a:solidFill>
                      <a:srgbClr val="FF0000"/>
                    </a:solidFill>
                  </a:rPr>
                  <a:t>a+b+c+d</a:t>
                </a:r>
                <a:r>
                  <a:rPr lang="cs-CZ" sz="2800" dirty="0" smtClean="0">
                    <a:solidFill>
                      <a:srgbClr val="FF0000"/>
                    </a:solidFill>
                  </a:rPr>
                  <a:t>).v</a:t>
                </a:r>
              </a:p>
              <a:p>
                <a:r>
                  <a:rPr lang="cs-CZ" sz="2800" dirty="0">
                    <a:solidFill>
                      <a:srgbClr val="FF0000"/>
                    </a:solidFill>
                  </a:rPr>
                  <a:t> </a:t>
                </a:r>
                <a:r>
                  <a:rPr lang="cs-CZ" sz="2800" dirty="0" smtClean="0">
                    <a:solidFill>
                      <a:srgbClr val="FF0000"/>
                    </a:solidFill>
                  </a:rPr>
                  <a:t> </a:t>
                </a:r>
                <a:endParaRPr lang="cs-CZ" sz="2800" dirty="0" smtClean="0"/>
              </a:p>
              <a:p>
                <a:r>
                  <a:rPr lang="cs-CZ" sz="2800" dirty="0">
                    <a:solidFill>
                      <a:srgbClr val="FF0000"/>
                    </a:solidFill>
                  </a:rPr>
                  <a:t> </a:t>
                </a:r>
                <a:r>
                  <a:rPr lang="cs-CZ" sz="2800" dirty="0" err="1" smtClean="0"/>
                  <a:t>S</a:t>
                </a:r>
                <a:r>
                  <a:rPr lang="cs-CZ" sz="2800" baseline="-25000" dirty="0" err="1" smtClean="0"/>
                  <a:t>pl</a:t>
                </a:r>
                <a:r>
                  <a:rPr lang="cs-CZ" sz="2800" dirty="0" smtClean="0"/>
                  <a:t> = (2+4+5+5).6</a:t>
                </a:r>
              </a:p>
              <a:p>
                <a:r>
                  <a:rPr lang="cs-CZ" sz="2800" dirty="0" smtClean="0"/>
                  <a:t> </a:t>
                </a:r>
                <a:r>
                  <a:rPr lang="cs-CZ" sz="2800" dirty="0" err="1" smtClean="0"/>
                  <a:t>S</a:t>
                </a:r>
                <a:r>
                  <a:rPr lang="cs-CZ" sz="2800" baseline="-25000" dirty="0" err="1" smtClean="0"/>
                  <a:t>pl</a:t>
                </a:r>
                <a:r>
                  <a:rPr lang="cs-CZ" sz="2800" dirty="0" smtClean="0"/>
                  <a:t> = 16.6</a:t>
                </a:r>
              </a:p>
              <a:p>
                <a:r>
                  <a:rPr lang="cs-CZ" sz="2800" dirty="0"/>
                  <a:t> </a:t>
                </a:r>
                <a:r>
                  <a:rPr lang="cs-CZ" sz="2800" dirty="0" err="1" smtClean="0"/>
                  <a:t>S</a:t>
                </a:r>
                <a:r>
                  <a:rPr lang="cs-CZ" sz="2800" baseline="-25000" dirty="0" err="1" smtClean="0"/>
                  <a:t>pl</a:t>
                </a:r>
                <a:r>
                  <a:rPr lang="cs-CZ" sz="2800" dirty="0" smtClean="0"/>
                  <a:t> = 96 </a:t>
                </a:r>
                <a:r>
                  <a:rPr lang="cs-CZ" sz="2800" dirty="0"/>
                  <a:t>cm</a:t>
                </a:r>
                <a:r>
                  <a:rPr lang="cs-CZ" sz="2800" baseline="30000" dirty="0"/>
                  <a:t>2</a:t>
                </a:r>
                <a:endParaRPr lang="cs-CZ" sz="2800" dirty="0"/>
              </a:p>
              <a:p>
                <a:endParaRPr lang="cs-CZ" sz="2800" dirty="0" smtClean="0"/>
              </a:p>
              <a:p>
                <a:endParaRPr lang="cs-CZ" sz="2800" dirty="0"/>
              </a:p>
            </p:txBody>
          </p:sp>
        </mc:Choice>
        <mc:Fallback xmlns="">
          <p:sp>
            <p:nvSpPr>
              <p:cNvPr id="24" name="TextovéPole 2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082921" y="2110790"/>
                <a:ext cx="3311520" cy="5040804"/>
              </a:xfrm>
              <a:prstGeom prst="rect">
                <a:avLst/>
              </a:prstGeom>
              <a:blipFill rotWithShape="1">
                <a:blip r:embed="rId5"/>
                <a:stretch>
                  <a:fillRect l="-38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2757829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2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2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2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2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2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2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548680"/>
            <a:ext cx="8640960" cy="6120679"/>
          </a:xfrm>
        </p:spPr>
        <p:txBody>
          <a:bodyPr/>
          <a:lstStyle/>
          <a:p>
            <a:r>
              <a:rPr lang="cs-CZ" dirty="0" smtClean="0"/>
              <a:t>povrch: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</a:t>
            </a:r>
            <a:r>
              <a:rPr lang="cs-CZ" dirty="0" smtClean="0">
                <a:solidFill>
                  <a:srgbClr val="FF0000"/>
                </a:solidFill>
              </a:rPr>
              <a:t>S = 2. </a:t>
            </a:r>
            <a:r>
              <a:rPr lang="cs-CZ" dirty="0" err="1" smtClean="0">
                <a:solidFill>
                  <a:srgbClr val="FF0000"/>
                </a:solidFill>
              </a:rPr>
              <a:t>S</a:t>
            </a:r>
            <a:r>
              <a:rPr lang="cs-CZ" baseline="-25000" dirty="0" err="1" smtClean="0">
                <a:solidFill>
                  <a:srgbClr val="FF0000"/>
                </a:solidFill>
              </a:rPr>
              <a:t>p</a:t>
            </a:r>
            <a:r>
              <a:rPr lang="cs-CZ" dirty="0" smtClean="0">
                <a:solidFill>
                  <a:srgbClr val="FF0000"/>
                </a:solidFill>
              </a:rPr>
              <a:t> + </a:t>
            </a:r>
            <a:r>
              <a:rPr lang="cs-CZ" dirty="0" err="1" smtClean="0">
                <a:solidFill>
                  <a:srgbClr val="FF0000"/>
                </a:solidFill>
              </a:rPr>
              <a:t>S</a:t>
            </a:r>
            <a:r>
              <a:rPr lang="cs-CZ" baseline="-25000" dirty="0" err="1" smtClean="0">
                <a:solidFill>
                  <a:srgbClr val="FF0000"/>
                </a:solidFill>
              </a:rPr>
              <a:t>pl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    </a:t>
            </a:r>
            <a:r>
              <a:rPr lang="cs-CZ" dirty="0" smtClean="0"/>
              <a:t>S = 2 . 14 + 96</a:t>
            </a:r>
          </a:p>
          <a:p>
            <a:pPr marL="0" indent="0">
              <a:buNone/>
            </a:pP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smtClean="0">
                <a:solidFill>
                  <a:srgbClr val="FF0000"/>
                </a:solidFill>
              </a:rPr>
              <a:t>   </a:t>
            </a:r>
            <a:r>
              <a:rPr lang="cs-CZ" dirty="0" smtClean="0"/>
              <a:t>S = 28 + 96</a:t>
            </a:r>
          </a:p>
          <a:p>
            <a:pPr marL="0" indent="0">
              <a:buNone/>
            </a:pPr>
            <a:r>
              <a:rPr lang="cs-CZ" u="sng" dirty="0"/>
              <a:t> </a:t>
            </a:r>
            <a:r>
              <a:rPr lang="cs-CZ" u="sng" dirty="0" smtClean="0"/>
              <a:t>   S = 124 cm</a:t>
            </a:r>
            <a:r>
              <a:rPr lang="cs-CZ" u="sng" baseline="30000" dirty="0" smtClean="0"/>
              <a:t>2  </a:t>
            </a:r>
            <a:r>
              <a:rPr lang="cs-CZ" baseline="30000" dirty="0" smtClean="0"/>
              <a:t>        </a:t>
            </a:r>
            <a:r>
              <a:rPr lang="cs-CZ" dirty="0" smtClean="0"/>
              <a:t>Povrch hranolu se rovná 124 cm</a:t>
            </a:r>
            <a:r>
              <a:rPr lang="cs-CZ" baseline="30000" dirty="0" smtClean="0"/>
              <a:t>2</a:t>
            </a:r>
            <a:r>
              <a:rPr lang="cs-CZ" dirty="0" smtClean="0"/>
              <a:t>.</a:t>
            </a:r>
          </a:p>
          <a:p>
            <a:r>
              <a:rPr lang="cs-CZ" dirty="0"/>
              <a:t>o</a:t>
            </a:r>
            <a:r>
              <a:rPr lang="cs-CZ" dirty="0" smtClean="0"/>
              <a:t>bjem: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</a:t>
            </a:r>
            <a:r>
              <a:rPr lang="cs-CZ" dirty="0" smtClean="0">
                <a:solidFill>
                  <a:srgbClr val="FF0000"/>
                </a:solidFill>
              </a:rPr>
              <a:t>V = </a:t>
            </a:r>
            <a:r>
              <a:rPr lang="cs-CZ" dirty="0" err="1" smtClean="0">
                <a:solidFill>
                  <a:srgbClr val="FF0000"/>
                </a:solidFill>
              </a:rPr>
              <a:t>S</a:t>
            </a:r>
            <a:r>
              <a:rPr lang="cs-CZ" baseline="-25000" dirty="0" err="1" smtClean="0">
                <a:solidFill>
                  <a:srgbClr val="FF0000"/>
                </a:solidFill>
              </a:rPr>
              <a:t>p</a:t>
            </a:r>
            <a:r>
              <a:rPr lang="cs-CZ" dirty="0" smtClean="0">
                <a:solidFill>
                  <a:srgbClr val="FF0000"/>
                </a:solidFill>
              </a:rPr>
              <a:t> . v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V = 14 . 6</a:t>
            </a:r>
          </a:p>
          <a:p>
            <a:pPr marL="0" indent="0">
              <a:buNone/>
            </a:pPr>
            <a:r>
              <a:rPr lang="cs-CZ" u="sng" dirty="0"/>
              <a:t> </a:t>
            </a:r>
            <a:r>
              <a:rPr lang="cs-CZ" u="sng" dirty="0" smtClean="0"/>
              <a:t>   V = 96 cm</a:t>
            </a:r>
            <a:r>
              <a:rPr lang="cs-CZ" u="sng" baseline="30000" dirty="0" smtClean="0"/>
              <a:t>3</a:t>
            </a:r>
            <a:r>
              <a:rPr lang="cs-CZ" baseline="30000" dirty="0" smtClean="0"/>
              <a:t>              </a:t>
            </a:r>
            <a:r>
              <a:rPr lang="cs-CZ" dirty="0" smtClean="0"/>
              <a:t>Objem hranolu se rovná 96 cm</a:t>
            </a:r>
            <a:r>
              <a:rPr lang="cs-CZ" baseline="30000" dirty="0" smtClean="0"/>
              <a:t>3</a:t>
            </a:r>
            <a:r>
              <a:rPr lang="cs-CZ" dirty="0" smtClean="0"/>
              <a:t>.</a:t>
            </a:r>
            <a:endParaRPr lang="cs-CZ" u="sng" dirty="0"/>
          </a:p>
        </p:txBody>
      </p:sp>
    </p:spTree>
    <p:extLst>
      <p:ext uri="{BB962C8B-B14F-4D97-AF65-F5344CB8AC3E}">
        <p14:creationId xmlns:p14="http://schemas.microsoft.com/office/powerpoint/2010/main" val="20504616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2. úloha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Vypočítejte povrch a objem hranolu s tělesovou výškou v = 10 cm a s podstavou ve tvaru kosodélníku se stranami a = 5,8 cm, b = 3 cm       a vzdáleností dvou jeho delších stran w = 2,4 cm. </a:t>
            </a:r>
            <a:endParaRPr lang="cs-CZ" dirty="0"/>
          </a:p>
        </p:txBody>
      </p:sp>
      <p:sp>
        <p:nvSpPr>
          <p:cNvPr id="4" name="Krychle 3"/>
          <p:cNvSpPr/>
          <p:nvPr/>
        </p:nvSpPr>
        <p:spPr>
          <a:xfrm>
            <a:off x="2555776" y="4365104"/>
            <a:ext cx="3960440" cy="1576192"/>
          </a:xfrm>
          <a:prstGeom prst="cub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615279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Řešení:</a:t>
            </a:r>
            <a:endParaRPr lang="cs-CZ" dirty="0"/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052736"/>
            <a:ext cx="4572638" cy="342947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95536" y="4149080"/>
            <a:ext cx="8568952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itchFamily="34" charset="0"/>
              <a:buChar char="•"/>
            </a:pPr>
            <a:r>
              <a:rPr lang="cs-CZ" sz="2800" dirty="0"/>
              <a:t>p</a:t>
            </a:r>
            <a:r>
              <a:rPr lang="cs-CZ" sz="2800" dirty="0" smtClean="0"/>
              <a:t>ovrch: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    S = 2 . 13,92 + 176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    S = 27,84 + 176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    </a:t>
            </a:r>
            <a:r>
              <a:rPr lang="cs-CZ" sz="2800" u="sng" dirty="0" smtClean="0"/>
              <a:t>S = 203,84 cm</a:t>
            </a:r>
            <a:r>
              <a:rPr lang="cs-CZ" sz="2800" u="sng" baseline="30000" dirty="0" smtClean="0"/>
              <a:t>2</a:t>
            </a:r>
            <a:r>
              <a:rPr lang="cs-CZ" sz="2800" baseline="30000" dirty="0" smtClean="0"/>
              <a:t>    </a:t>
            </a:r>
            <a:r>
              <a:rPr lang="cs-CZ" sz="2800" dirty="0" smtClean="0"/>
              <a:t>  Povrch hranolu se rovná 203,84 cm</a:t>
            </a:r>
            <a:r>
              <a:rPr lang="cs-CZ" sz="2800" baseline="30000" dirty="0" smtClean="0"/>
              <a:t>2</a:t>
            </a:r>
            <a:r>
              <a:rPr lang="cs-CZ" sz="2800" dirty="0" smtClean="0"/>
              <a:t>.</a:t>
            </a:r>
            <a:endParaRPr lang="cs-CZ" sz="2800" u="sng" dirty="0" smtClean="0"/>
          </a:p>
          <a:p>
            <a:endParaRPr lang="cs-CZ" sz="3200" u="sng" dirty="0"/>
          </a:p>
        </p:txBody>
      </p:sp>
      <p:sp>
        <p:nvSpPr>
          <p:cNvPr id="6" name="TextovéPole 5"/>
          <p:cNvSpPr txBox="1"/>
          <p:nvPr/>
        </p:nvSpPr>
        <p:spPr>
          <a:xfrm>
            <a:off x="5867431" y="1340768"/>
            <a:ext cx="2720617" cy="296491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/>
              <a:t>S</a:t>
            </a:r>
            <a:r>
              <a:rPr lang="cs-CZ" sz="2800" baseline="-25000" dirty="0" err="1" smtClean="0"/>
              <a:t>p</a:t>
            </a:r>
            <a:r>
              <a:rPr lang="cs-CZ" sz="2800" dirty="0" smtClean="0"/>
              <a:t> = a.v</a:t>
            </a:r>
            <a:r>
              <a:rPr lang="cs-CZ" sz="2800" baseline="-25000" dirty="0" smtClean="0"/>
              <a:t>a     </a:t>
            </a:r>
            <a:r>
              <a:rPr lang="cs-CZ" sz="2800" dirty="0" err="1" smtClean="0"/>
              <a:t>v</a:t>
            </a:r>
            <a:r>
              <a:rPr lang="cs-CZ" sz="2800" baseline="-25000" dirty="0" err="1" smtClean="0"/>
              <a:t>a</a:t>
            </a:r>
            <a:r>
              <a:rPr lang="cs-CZ" sz="2800" dirty="0" smtClean="0"/>
              <a:t> = w</a:t>
            </a:r>
          </a:p>
          <a:p>
            <a:r>
              <a:rPr lang="cs-CZ" sz="2800" dirty="0" err="1" smtClean="0"/>
              <a:t>S</a:t>
            </a:r>
            <a:r>
              <a:rPr lang="cs-CZ" sz="2800" baseline="-25000" dirty="0" err="1" smtClean="0"/>
              <a:t>p</a:t>
            </a:r>
            <a:r>
              <a:rPr lang="cs-CZ" sz="2800" dirty="0" smtClean="0"/>
              <a:t> = 5,8 . 2,4</a:t>
            </a:r>
          </a:p>
          <a:p>
            <a:r>
              <a:rPr lang="cs-CZ" sz="2800" u="sng" dirty="0" err="1" smtClean="0"/>
              <a:t>S</a:t>
            </a:r>
            <a:r>
              <a:rPr lang="cs-CZ" sz="2800" u="sng" baseline="-25000" dirty="0" err="1" smtClean="0"/>
              <a:t>p</a:t>
            </a:r>
            <a:r>
              <a:rPr lang="cs-CZ" sz="2800" u="sng" dirty="0" smtClean="0"/>
              <a:t> = 13,92 cm</a:t>
            </a:r>
            <a:r>
              <a:rPr lang="cs-CZ" sz="2800" u="sng" baseline="30000" dirty="0" smtClean="0"/>
              <a:t>2</a:t>
            </a:r>
          </a:p>
          <a:p>
            <a:endParaRPr lang="cs-CZ" sz="2800" baseline="30000" dirty="0"/>
          </a:p>
          <a:p>
            <a:r>
              <a:rPr lang="cs-CZ" sz="2800" dirty="0" err="1" smtClean="0"/>
              <a:t>S</a:t>
            </a:r>
            <a:r>
              <a:rPr lang="cs-CZ" sz="2800" baseline="-25000" dirty="0" err="1" smtClean="0"/>
              <a:t>pl</a:t>
            </a:r>
            <a:r>
              <a:rPr lang="cs-CZ" sz="2800" dirty="0" smtClean="0"/>
              <a:t> = 2.(5,8 +3).10</a:t>
            </a:r>
          </a:p>
          <a:p>
            <a:r>
              <a:rPr lang="cs-CZ" sz="2800" dirty="0" err="1" smtClean="0"/>
              <a:t>S</a:t>
            </a:r>
            <a:r>
              <a:rPr lang="cs-CZ" sz="2800" baseline="-25000" dirty="0" err="1" smtClean="0"/>
              <a:t>pl</a:t>
            </a:r>
            <a:r>
              <a:rPr lang="cs-CZ" sz="2800" dirty="0" smtClean="0"/>
              <a:t> = 17,6.10</a:t>
            </a:r>
          </a:p>
          <a:p>
            <a:r>
              <a:rPr lang="cs-CZ" sz="2800" u="sng" dirty="0" err="1" smtClean="0"/>
              <a:t>S</a:t>
            </a:r>
            <a:r>
              <a:rPr lang="cs-CZ" sz="2800" u="sng" baseline="-25000" dirty="0" err="1" smtClean="0"/>
              <a:t>pl</a:t>
            </a:r>
            <a:r>
              <a:rPr lang="cs-CZ" sz="2800" u="sng" dirty="0" smtClean="0"/>
              <a:t> = 176 cm</a:t>
            </a:r>
            <a:r>
              <a:rPr lang="cs-CZ" sz="2800" u="sng" baseline="30000" dirty="0" smtClean="0"/>
              <a:t>2</a:t>
            </a:r>
            <a:endParaRPr lang="cs-CZ" sz="2800" u="sng" dirty="0"/>
          </a:p>
        </p:txBody>
      </p:sp>
    </p:spTree>
    <p:extLst>
      <p:ext uri="{BB962C8B-B14F-4D97-AF65-F5344CB8AC3E}">
        <p14:creationId xmlns:p14="http://schemas.microsoft.com/office/powerpoint/2010/main" val="18340265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1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692696"/>
            <a:ext cx="8229600" cy="4525963"/>
          </a:xfrm>
        </p:spPr>
        <p:txBody>
          <a:bodyPr/>
          <a:lstStyle/>
          <a:p>
            <a:r>
              <a:rPr lang="cs-CZ" dirty="0"/>
              <a:t>o</a:t>
            </a:r>
            <a:r>
              <a:rPr lang="cs-CZ" dirty="0" smtClean="0"/>
              <a:t>bjem:</a:t>
            </a:r>
          </a:p>
          <a:p>
            <a:pPr marL="0" indent="0">
              <a:buNone/>
            </a:pPr>
            <a:r>
              <a:rPr lang="cs-CZ" dirty="0" smtClean="0"/>
              <a:t>    V = </a:t>
            </a:r>
            <a:r>
              <a:rPr lang="cs-CZ" dirty="0" err="1" smtClean="0"/>
              <a:t>S</a:t>
            </a:r>
            <a:r>
              <a:rPr lang="cs-CZ" baseline="-25000" dirty="0" err="1" smtClean="0"/>
              <a:t>p</a:t>
            </a:r>
            <a:r>
              <a:rPr lang="cs-CZ" dirty="0" smtClean="0"/>
              <a:t> . v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V = 13,92 . 10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</a:t>
            </a:r>
            <a:r>
              <a:rPr lang="cs-CZ" u="sng" dirty="0" smtClean="0"/>
              <a:t>V = 139,2 cm</a:t>
            </a:r>
            <a:r>
              <a:rPr lang="cs-CZ" u="sng" baseline="30000" dirty="0" smtClean="0"/>
              <a:t>3</a:t>
            </a:r>
            <a:r>
              <a:rPr lang="cs-CZ" u="sng" dirty="0" smtClean="0"/>
              <a:t> </a:t>
            </a:r>
            <a:r>
              <a:rPr lang="cs-CZ" dirty="0" smtClean="0"/>
              <a:t> 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Objem hranolu se rovná 139,2 cm</a:t>
            </a:r>
            <a:r>
              <a:rPr lang="cs-CZ" baseline="30000" dirty="0" smtClean="0"/>
              <a:t>3</a:t>
            </a:r>
            <a:r>
              <a:rPr lang="cs-CZ" dirty="0" smtClean="0"/>
              <a:t>.</a:t>
            </a:r>
            <a:endParaRPr lang="cs-CZ" baseline="30000" dirty="0" smtClean="0"/>
          </a:p>
          <a:p>
            <a:pPr marL="0" indent="0">
              <a:buNone/>
            </a:pPr>
            <a:endParaRPr lang="cs-CZ" u="sng" dirty="0" smtClean="0"/>
          </a:p>
          <a:p>
            <a:pPr marL="0" indent="0">
              <a:buNone/>
            </a:pPr>
            <a:endParaRPr lang="cs-CZ" u="sng" dirty="0"/>
          </a:p>
        </p:txBody>
      </p:sp>
      <p:sp>
        <p:nvSpPr>
          <p:cNvPr id="4" name="Krychle 3"/>
          <p:cNvSpPr/>
          <p:nvPr/>
        </p:nvSpPr>
        <p:spPr>
          <a:xfrm>
            <a:off x="3425164" y="4293096"/>
            <a:ext cx="3960440" cy="1576192"/>
          </a:xfrm>
          <a:prstGeom prst="cub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19114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3. úloha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Železobetonový pilíř má tvar pravidelného čtyřbokého hranolu. Hrana jeho podstavy má délku 0,75 m. Výška pilíře se rovná dvojnásobku obvodu jeho podstavy.</a:t>
            </a:r>
          </a:p>
          <a:p>
            <a:pPr marL="0" indent="0">
              <a:buNone/>
            </a:pPr>
            <a:r>
              <a:rPr lang="cs-CZ" dirty="0" smtClean="0"/>
              <a:t>Vypočítejte:</a:t>
            </a:r>
          </a:p>
          <a:p>
            <a:pPr marL="514350" indent="-514350">
              <a:buAutoNum type="alphaLcParenR"/>
            </a:pPr>
            <a:r>
              <a:rPr lang="cs-CZ" dirty="0" smtClean="0"/>
              <a:t>objem pilíře</a:t>
            </a:r>
          </a:p>
          <a:p>
            <a:pPr marL="514350" indent="-514350">
              <a:buAutoNum type="alphaLcParenR"/>
            </a:pPr>
            <a:r>
              <a:rPr lang="cs-CZ" dirty="0"/>
              <a:t>h</a:t>
            </a:r>
            <a:r>
              <a:rPr lang="cs-CZ" dirty="0" smtClean="0"/>
              <a:t>motnost pilíře, víte-li, že 1 m</a:t>
            </a:r>
            <a:r>
              <a:rPr lang="cs-CZ" baseline="30000" dirty="0" smtClean="0"/>
              <a:t>3</a:t>
            </a:r>
            <a:r>
              <a:rPr lang="cs-CZ" dirty="0" smtClean="0"/>
              <a:t> železobetonu má hmotnost 2,2 tuny.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31496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Řešení:</a:t>
            </a:r>
            <a:endParaRPr lang="cs-CZ" dirty="0"/>
          </a:p>
        </p:txBody>
      </p:sp>
      <p:pic>
        <p:nvPicPr>
          <p:cNvPr id="4098" name="Picture 2" descr="C:\Users\profesor\AppData\Local\Microsoft\Windows\Temporary Internet Files\Content.IE5\ARVCENKL\MP900433745[1]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1340768"/>
            <a:ext cx="4176464" cy="27363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83569" y="4365104"/>
            <a:ext cx="3024336" cy="22159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a) V = </a:t>
            </a:r>
            <a:r>
              <a:rPr lang="cs-CZ" sz="2400" dirty="0" err="1" smtClean="0"/>
              <a:t>S</a:t>
            </a:r>
            <a:r>
              <a:rPr lang="cs-CZ" sz="2400" baseline="-25000" dirty="0" err="1" smtClean="0"/>
              <a:t>p</a:t>
            </a:r>
            <a:r>
              <a:rPr lang="cs-CZ" sz="2400" dirty="0" smtClean="0"/>
              <a:t> . v</a:t>
            </a:r>
          </a:p>
          <a:p>
            <a:r>
              <a:rPr lang="cs-CZ" sz="2400" dirty="0" smtClean="0"/>
              <a:t>     V = a. a. v</a:t>
            </a:r>
          </a:p>
          <a:p>
            <a:r>
              <a:rPr lang="cs-CZ" sz="2400" dirty="0" smtClean="0"/>
              <a:t>     V = 0,75 . 0,75. 6</a:t>
            </a:r>
          </a:p>
          <a:p>
            <a:r>
              <a:rPr lang="cs-CZ" sz="2400" dirty="0" smtClean="0"/>
              <a:t>     V = 0,5625 .6</a:t>
            </a:r>
          </a:p>
          <a:p>
            <a:r>
              <a:rPr lang="cs-CZ" sz="2400" dirty="0" smtClean="0"/>
              <a:t>     </a:t>
            </a:r>
            <a:r>
              <a:rPr lang="cs-CZ" sz="2400" b="1" u="sng" dirty="0" smtClean="0"/>
              <a:t>V = 3,375 m</a:t>
            </a:r>
            <a:r>
              <a:rPr lang="cs-CZ" sz="2400" b="1" u="sng" baseline="30000" dirty="0" smtClean="0"/>
              <a:t>3</a:t>
            </a:r>
            <a:endParaRPr lang="cs-CZ" sz="2400" b="1" u="sng" dirty="0" smtClean="0"/>
          </a:p>
          <a:p>
            <a:endParaRPr lang="cs-CZ" u="sng" dirty="0"/>
          </a:p>
        </p:txBody>
      </p:sp>
      <p:sp>
        <p:nvSpPr>
          <p:cNvPr id="5" name="Krychle 4"/>
          <p:cNvSpPr/>
          <p:nvPr/>
        </p:nvSpPr>
        <p:spPr>
          <a:xfrm>
            <a:off x="971600" y="1196752"/>
            <a:ext cx="1216152" cy="2664296"/>
          </a:xfrm>
          <a:prstGeom prst="cub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959349" y="3833531"/>
            <a:ext cx="10567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a=0,75m 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016049" y="3628261"/>
            <a:ext cx="100380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a=0,75m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187752" y="1988840"/>
            <a:ext cx="1303562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v=2.(4.0,75)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v=2.3</a:t>
            </a:r>
          </a:p>
          <a:p>
            <a:r>
              <a:rPr lang="cs-CZ" u="sng" dirty="0" smtClean="0">
                <a:solidFill>
                  <a:srgbClr val="FF0000"/>
                </a:solidFill>
              </a:rPr>
              <a:t>v=6m</a:t>
            </a:r>
            <a:endParaRPr lang="cs-CZ" u="sng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491313" y="4331714"/>
            <a:ext cx="5473175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AutoNum type="alphaLcParenR" startAt="2"/>
            </a:pPr>
            <a:r>
              <a:rPr lang="cs-CZ" sz="2400" dirty="0" smtClean="0"/>
              <a:t>1 m</a:t>
            </a:r>
            <a:r>
              <a:rPr lang="cs-CZ" sz="2400" baseline="30000" dirty="0" smtClean="0"/>
              <a:t>3</a:t>
            </a:r>
            <a:r>
              <a:rPr lang="cs-CZ" sz="2400" dirty="0" smtClean="0"/>
              <a:t> ….. 2,2 t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     </a:t>
            </a:r>
            <a:r>
              <a:rPr lang="cs-CZ" sz="2400" u="sng" dirty="0" smtClean="0"/>
              <a:t> 3,375 m</a:t>
            </a:r>
            <a:r>
              <a:rPr lang="cs-CZ" sz="2400" u="sng" baseline="30000" dirty="0" smtClean="0"/>
              <a:t>3</a:t>
            </a:r>
            <a:r>
              <a:rPr lang="cs-CZ" sz="2400" u="sng" dirty="0" smtClean="0"/>
              <a:t> ….. </a:t>
            </a:r>
            <a:r>
              <a:rPr lang="cs-CZ" sz="2400" b="1" u="sng" dirty="0" smtClean="0"/>
              <a:t>x</a:t>
            </a:r>
            <a:endParaRPr lang="cs-CZ" sz="2400" b="1" dirty="0" smtClean="0"/>
          </a:p>
          <a:p>
            <a:r>
              <a:rPr lang="cs-CZ" sz="2400" dirty="0" smtClean="0"/>
              <a:t>       x = 3,375 .2,2</a:t>
            </a:r>
          </a:p>
          <a:p>
            <a:r>
              <a:rPr lang="cs-CZ" sz="2400" dirty="0" smtClean="0"/>
              <a:t>       </a:t>
            </a:r>
            <a:r>
              <a:rPr lang="cs-CZ" sz="2400" b="1" u="sng" dirty="0" smtClean="0"/>
              <a:t>x = 7,425 t</a:t>
            </a:r>
          </a:p>
          <a:p>
            <a:r>
              <a:rPr lang="cs-CZ" sz="2400" dirty="0" smtClean="0"/>
              <a:t>Objem pilíře je 3,375 m</a:t>
            </a:r>
            <a:r>
              <a:rPr lang="cs-CZ" sz="2400" baseline="30000" dirty="0" smtClean="0"/>
              <a:t>3</a:t>
            </a:r>
            <a:r>
              <a:rPr lang="cs-CZ" sz="2400" dirty="0" smtClean="0"/>
              <a:t> a hmotnost je 7,425 tun.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8602938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POUŽITÉ ZDROJE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Program Microsoft Office </a:t>
            </a:r>
            <a:r>
              <a:rPr lang="cs-CZ" dirty="0" smtClean="0"/>
              <a:t>2010,Klipart</a:t>
            </a:r>
            <a:endParaRPr lang="cs-CZ" dirty="0"/>
          </a:p>
          <a:p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156251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636</TotalTime>
  <Words>595</Words>
  <Application>Microsoft Office PowerPoint</Application>
  <PresentationFormat>Předvádění na obrazovce (4:3)</PresentationFormat>
  <Paragraphs>119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Motiv systému Office</vt:lpstr>
      <vt:lpstr>Prezentace aplikace PowerPoint</vt:lpstr>
      <vt:lpstr>ANOTACE</vt:lpstr>
      <vt:lpstr>Prezentace aplikace PowerPoint</vt:lpstr>
      <vt:lpstr>HRANOLY</vt:lpstr>
      <vt:lpstr>HRANOLY KOLEM NÁS</vt:lpstr>
      <vt:lpstr>POVRCH HRANOLU</vt:lpstr>
      <vt:lpstr>OBJEM HRANOLU</vt:lpstr>
      <vt:lpstr>1. úloha</vt:lpstr>
      <vt:lpstr>Řešení:</vt:lpstr>
      <vt:lpstr>Prezentace aplikace PowerPoint</vt:lpstr>
      <vt:lpstr>2. úloha</vt:lpstr>
      <vt:lpstr>Řešení:</vt:lpstr>
      <vt:lpstr>Prezentace aplikace PowerPoint</vt:lpstr>
      <vt:lpstr>3. úloha</vt:lpstr>
      <vt:lpstr>Řešení: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FUNKCE</dc:title>
  <dc:creator>profesor</dc:creator>
  <cp:lastModifiedBy>profesor</cp:lastModifiedBy>
  <cp:revision>71</cp:revision>
  <dcterms:created xsi:type="dcterms:W3CDTF">2013-03-05T19:40:32Z</dcterms:created>
  <dcterms:modified xsi:type="dcterms:W3CDTF">2013-12-13T08:30:26Z</dcterms:modified>
</cp:coreProperties>
</file>