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8" r:id="rId3"/>
    <p:sldId id="270" r:id="rId4"/>
    <p:sldId id="271" r:id="rId5"/>
    <p:sldId id="276" r:id="rId6"/>
    <p:sldId id="277" r:id="rId7"/>
    <p:sldId id="278" r:id="rId8"/>
    <p:sldId id="279" r:id="rId9"/>
    <p:sldId id="281" r:id="rId10"/>
    <p:sldId id="283" r:id="rId11"/>
    <p:sldId id="284" r:id="rId12"/>
    <p:sldId id="285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1E59F-2929-46FB-82DA-4738949BDBC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E7C83-8877-48BB-A00E-B6F242F0BC7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594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8133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900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990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7099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5822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044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5983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536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307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127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51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75E0A-4262-417A-86A9-EFB018A54784}" type="datetimeFigureOut">
              <a:rPr lang="cs-CZ" smtClean="0"/>
              <a:t>13.12.2013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F33B1-6ED5-47EE-89D8-C690D8AD5C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496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497783"/>
              </p:ext>
            </p:extLst>
          </p:nvPr>
        </p:nvGraphicFramePr>
        <p:xfrm>
          <a:off x="1403648" y="3573016"/>
          <a:ext cx="6522734" cy="16081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45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646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solidFill>
                            <a:srgbClr val="000000"/>
                          </a:solidFill>
                          <a:effectLst/>
                        </a:rPr>
                        <a:t>VY_32_INOVACE_1848_ZLOMKY_A_ČÍSELNÁ_OSA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Znázorňování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zlomků  na číselné ose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092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45638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2"/>
                </a:solidFill>
              </a:rPr>
              <a:t>Prezentace je určena žákům 7.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r>
              <a:rPr lang="cs-CZ" sz="3200" b="1" dirty="0" smtClean="0">
                <a:solidFill>
                  <a:schemeClr val="tx2"/>
                </a:solidFill>
              </a:rPr>
              <a:t>Je zaměřena na </a:t>
            </a:r>
            <a:r>
              <a:rPr lang="cs-CZ" b="1" dirty="0">
                <a:solidFill>
                  <a:schemeClr val="tx2"/>
                </a:solidFill>
              </a:rPr>
              <a:t>zopakování základních pojmů </a:t>
            </a:r>
            <a:r>
              <a:rPr lang="cs-CZ" b="1" dirty="0" smtClean="0">
                <a:solidFill>
                  <a:schemeClr val="tx2"/>
                </a:solidFill>
              </a:rPr>
              <a:t>a znázorňování </a:t>
            </a:r>
            <a:r>
              <a:rPr lang="cs-CZ" sz="3200" b="1" dirty="0" smtClean="0">
                <a:solidFill>
                  <a:schemeClr val="tx2"/>
                </a:solidFill>
              </a:rPr>
              <a:t>zlomků na číselné ose.</a:t>
            </a:r>
          </a:p>
          <a:p>
            <a:pPr marL="0" indent="0">
              <a:buNone/>
            </a:pP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042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</a:t>
            </a:r>
            <a:r>
              <a:rPr lang="cs-CZ" sz="3600" dirty="0" smtClean="0"/>
              <a:t>: 23. 10. 2013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600" b="1" dirty="0" smtClean="0"/>
              <a:t>Klíčová slova</a:t>
            </a:r>
            <a:r>
              <a:rPr lang="cs-CZ" sz="3600" dirty="0" smtClean="0"/>
              <a:t>: zlomek, čitatel, jmenovatel, číselná osa, délková jednotka, obrazy zlomků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011986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ZLOMKY</a:t>
            </a:r>
            <a:endParaRPr lang="cs-CZ" b="1" u="sng" dirty="0"/>
          </a:p>
        </p:txBody>
      </p:sp>
      <p:pic>
        <p:nvPicPr>
          <p:cNvPr id="1026" name="Picture 2" descr="C:\Users\profesor\AppData\Local\Microsoft\Windows\Temporary Internet Files\Content.IE5\N2JUKN2C\MP900422850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548680"/>
            <a:ext cx="309634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fesor\AppData\Local\Microsoft\Windows\Temporary Internet Files\Content.IE5\BTR1NB9L\MP9004025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628" y="4005064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fesor\AppData\Local\Microsoft\Windows\Temporary Internet Files\Content.IE5\N2JUKN2C\MP90041005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320384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fesor\AppData\Local\Microsoft\Windows\Temporary Internet Files\Content.IE5\N2JUKN2C\MP90044835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4" y="476672"/>
            <a:ext cx="3456384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fesor\AppData\Local\Microsoft\Windows\Temporary Internet Files\Content.IE5\3SO17SJN\MP90038487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93682"/>
            <a:ext cx="206997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fesor\AppData\Local\Microsoft\Windows\Temporary Internet Files\Content.IE5\EBJTG7ZE\MP9003826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631" y="1530896"/>
            <a:ext cx="2123728" cy="215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668344" y="4941168"/>
            <a:ext cx="1205880" cy="1224136"/>
          </a:xfrm>
          <a:prstGeom prst="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>
            <a:off x="8874224" y="4941168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4" idx="1"/>
            <a:endCxn id="4" idx="3"/>
          </p:cNvCxnSpPr>
          <p:nvPr/>
        </p:nvCxnSpPr>
        <p:spPr>
          <a:xfrm>
            <a:off x="7668344" y="5553236"/>
            <a:ext cx="120588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4" idx="0"/>
            <a:endCxn id="4" idx="2"/>
          </p:cNvCxnSpPr>
          <p:nvPr/>
        </p:nvCxnSpPr>
        <p:spPr>
          <a:xfrm>
            <a:off x="8271284" y="4941168"/>
            <a:ext cx="0" cy="12241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812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pojmy: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340768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60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6000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sz="6000" b="1" i="1" smtClean="0">
                              <a:latin typeface="Cambria Math"/>
                            </a:rPr>
                            <m:t>𝟕</m:t>
                          </m:r>
                        </m:den>
                      </m:f>
                    </m:oMath>
                  </m:oMathPara>
                </a14:m>
                <a:endParaRPr lang="cs-CZ" sz="60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340768"/>
                <a:ext cx="8229600" cy="4525963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1187624" y="1314119"/>
            <a:ext cx="10788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čitatel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62765" y="3140968"/>
            <a:ext cx="18137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jmenovatel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28184" y="2120653"/>
            <a:ext cx="2242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z</a:t>
            </a:r>
            <a:r>
              <a:rPr lang="cs-CZ" sz="2800" dirty="0" smtClean="0">
                <a:solidFill>
                  <a:srgbClr val="FF0000"/>
                </a:solidFill>
              </a:rPr>
              <a:t>lomková</a:t>
            </a:r>
            <a:r>
              <a:rPr lang="cs-CZ" sz="2800" dirty="0" smtClean="0">
                <a:solidFill>
                  <a:schemeClr val="tx2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čára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8" name="Přímá spojnice se šipkou 7"/>
          <p:cNvCxnSpPr>
            <a:stCxn id="4" idx="3"/>
          </p:cNvCxnSpPr>
          <p:nvPr/>
        </p:nvCxnSpPr>
        <p:spPr>
          <a:xfrm>
            <a:off x="2266445" y="1575729"/>
            <a:ext cx="1945515" cy="2616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3059832" y="2852936"/>
            <a:ext cx="1296144" cy="5496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788024" y="2382263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1187624" y="4077072"/>
            <a:ext cx="784887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Jmenovatel</a:t>
            </a:r>
            <a:r>
              <a:rPr lang="cs-CZ" sz="2000" dirty="0" smtClean="0"/>
              <a:t> – vyjadřuje na kolik stejných částí je celek rozdělen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(př. čokoláda je rozdělena na 24 dílků)</a:t>
            </a:r>
          </a:p>
          <a:p>
            <a:r>
              <a:rPr lang="cs-CZ" sz="2000" b="1" dirty="0" smtClean="0"/>
              <a:t>Čitatel</a:t>
            </a:r>
            <a:r>
              <a:rPr lang="cs-CZ" sz="2000" dirty="0" smtClean="0"/>
              <a:t> – udává, z kolika stejných částí se zlomek skládá,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počet dílků, o kterých hovoříme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             </a:t>
            </a:r>
            <a:r>
              <a:rPr lang="cs-CZ" sz="2000" dirty="0" smtClean="0"/>
              <a:t>(př. kolik dílků dívka ulomila kamarádce – 8 dílků čokolády)</a:t>
            </a:r>
          </a:p>
          <a:p>
            <a:r>
              <a:rPr lang="cs-CZ" sz="2000" b="1" dirty="0" smtClean="0"/>
              <a:t>Zlomková čára </a:t>
            </a:r>
            <a:r>
              <a:rPr lang="cs-CZ" sz="2000" dirty="0" smtClean="0"/>
              <a:t>– nahrazuje početní operaci dělení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521262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Obrázek 1" descr="MP900430829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593229"/>
            <a:ext cx="3004939" cy="209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 4"/>
          <p:cNvSpPr/>
          <p:nvPr/>
        </p:nvSpPr>
        <p:spPr>
          <a:xfrm>
            <a:off x="3894454" y="1823402"/>
            <a:ext cx="1216025" cy="117284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cs-CZ"/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4507489" y="1952624"/>
            <a:ext cx="17145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4076007" y="2409824"/>
            <a:ext cx="45656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 pole 2"/>
              <p:cNvSpPr txBox="1">
                <a:spLocks noChangeArrowheads="1"/>
              </p:cNvSpPr>
              <p:nvPr/>
            </p:nvSpPr>
            <p:spPr bwMode="auto">
              <a:xfrm>
                <a:off x="5436096" y="1535719"/>
                <a:ext cx="2952328" cy="220541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dirty="0">
                    <a:effectLst/>
                    <a:latin typeface="Calibri"/>
                    <a:ea typeface="Calibri"/>
                    <a:cs typeface="Times New Roman"/>
                  </a:rPr>
                  <a:t>9:00</a:t>
                </a:r>
              </a:p>
              <a:p>
                <a:pPr marL="285750" indent="-285750">
                  <a:lnSpc>
                    <a:spcPct val="115000"/>
                  </a:lnSpc>
                  <a:spcAft>
                    <a:spcPts val="1000"/>
                  </a:spcAft>
                  <a:buFontTx/>
                  <a:buChar char="-"/>
                </a:pPr>
                <a:r>
                  <a:rPr lang="cs-CZ" dirty="0" smtClean="0">
                    <a:effectLst/>
                    <a:latin typeface="Calibri"/>
                    <a:ea typeface="Calibri"/>
                    <a:cs typeface="Times New Roman"/>
                  </a:rPr>
                  <a:t>malá </a:t>
                </a:r>
                <a:r>
                  <a:rPr lang="cs-CZ" dirty="0">
                    <a:effectLst/>
                    <a:latin typeface="Calibri"/>
                    <a:ea typeface="Calibri"/>
                    <a:cs typeface="Times New Roman"/>
                  </a:rPr>
                  <a:t>a velká </a:t>
                </a:r>
                <a:r>
                  <a:rPr lang="cs-CZ" dirty="0" smtClean="0">
                    <a:effectLst/>
                    <a:latin typeface="Calibri"/>
                    <a:ea typeface="Calibri"/>
                    <a:cs typeface="Times New Roman"/>
                  </a:rPr>
                  <a:t>ručička 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dirty="0">
                    <a:latin typeface="Calibri"/>
                    <a:ea typeface="Calibri"/>
                    <a:cs typeface="Times New Roman"/>
                  </a:rPr>
                  <a:t> </a:t>
                </a:r>
                <a:r>
                  <a:rPr lang="cs-CZ" dirty="0" smtClean="0">
                    <a:latin typeface="Calibri"/>
                    <a:ea typeface="Calibri"/>
                    <a:cs typeface="Times New Roman"/>
                  </a:rPr>
                  <a:t>     </a:t>
                </a:r>
                <a:r>
                  <a:rPr lang="cs-CZ" dirty="0" smtClean="0">
                    <a:effectLst/>
                    <a:latin typeface="Calibri"/>
                    <a:ea typeface="Calibri"/>
                    <a:cs typeface="Times New Roman"/>
                  </a:rPr>
                  <a:t>na hodinách  </a:t>
                </a:r>
                <a:r>
                  <a:rPr lang="cs-CZ" dirty="0">
                    <a:effectLst/>
                    <a:latin typeface="Calibri"/>
                    <a:ea typeface="Calibri"/>
                    <a:cs typeface="Times New Roman"/>
                  </a:rPr>
                  <a:t>vymezují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dirty="0">
                    <a:effectLst/>
                    <a:latin typeface="Calibri"/>
                    <a:ea typeface="Calibri"/>
                    <a:cs typeface="Times New Roman"/>
                  </a:rPr>
                  <a:t> </a:t>
                </a:r>
                <a:r>
                  <a:rPr lang="cs-CZ" dirty="0" smtClean="0">
                    <a:effectLst/>
                    <a:latin typeface="Calibri"/>
                    <a:ea typeface="Calibri"/>
                    <a:cs typeface="Times New Roman"/>
                  </a:rPr>
                  <a:t>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cs-CZ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cs-CZ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>
                    <a:effectLst/>
                    <a:latin typeface="Calibri"/>
                    <a:ea typeface="Times New Roman"/>
                    <a:cs typeface="Times New Roman"/>
                  </a:rPr>
                  <a:t> ciferníku </a:t>
                </a:r>
                <a:r>
                  <a:rPr lang="cs-CZ" dirty="0" smtClean="0">
                    <a:effectLst/>
                    <a:latin typeface="Calibri"/>
                    <a:ea typeface="Times New Roman"/>
                    <a:cs typeface="Times New Roman"/>
                  </a:rPr>
                  <a:t>hodin</a:t>
                </a: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endParaRPr lang="cs-CZ" sz="1100" dirty="0"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8" name="Textové 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436096" y="1535719"/>
                <a:ext cx="2952328" cy="2205412"/>
              </a:xfrm>
              <a:prstGeom prst="rect">
                <a:avLst/>
              </a:prstGeom>
              <a:blipFill rotWithShape="1">
                <a:blip r:embed="rId3"/>
                <a:stretch>
                  <a:fillRect l="-1646"/>
                </a:stretch>
              </a:blip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 pole 2"/>
              <p:cNvSpPr txBox="1">
                <a:spLocks noChangeArrowheads="1"/>
              </p:cNvSpPr>
              <p:nvPr/>
            </p:nvSpPr>
            <p:spPr bwMode="auto">
              <a:xfrm>
                <a:off x="488189" y="4712033"/>
                <a:ext cx="8260275" cy="905889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1600" b="1" dirty="0">
                    <a:effectLst/>
                    <a:latin typeface="Calibri"/>
                    <a:ea typeface="Calibri"/>
                    <a:cs typeface="Times New Roman"/>
                  </a:rPr>
                  <a:t>1h = 60 min      </a:t>
                </a:r>
                <a:r>
                  <a:rPr lang="cs-CZ" sz="1600" b="1" dirty="0">
                    <a:latin typeface="Calibri"/>
                    <a:ea typeface="Calibri"/>
                    <a:cs typeface="Times New Roman"/>
                  </a:rPr>
                  <a:t> </a:t>
                </a:r>
                <a:r>
                  <a:rPr lang="cs-CZ" sz="1600" b="1" dirty="0" smtClean="0">
                    <a:latin typeface="Calibri"/>
                    <a:ea typeface="Calibri"/>
                    <a:cs typeface="Times New Roman"/>
                  </a:rPr>
                  <a:t>                             </a:t>
                </a:r>
                <a:r>
                  <a:rPr lang="cs-CZ" sz="1600" dirty="0" smtClean="0">
                    <a:effectLst/>
                    <a:latin typeface="Calibri"/>
                    <a:ea typeface="Times New Roman"/>
                    <a:cs typeface="Times New Roman"/>
                  </a:rPr>
                  <a:t>20 </a:t>
                </a:r>
                <a:r>
                  <a:rPr lang="cs-CZ" sz="1600" dirty="0">
                    <a:effectLst/>
                    <a:latin typeface="Calibri"/>
                    <a:ea typeface="Times New Roman"/>
                    <a:cs typeface="Times New Roman"/>
                  </a:rPr>
                  <a:t>min =                                                        15 min =</a:t>
                </a:r>
                <a:endParaRPr lang="cs-CZ" sz="1600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cs-CZ" sz="1600" dirty="0">
                    <a:effectLst/>
                    <a:latin typeface="Calibri"/>
                    <a:ea typeface="Times New Roman"/>
                    <a:cs typeface="Times New Roman"/>
                  </a:rPr>
                  <a:t>10 min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cs-CZ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10</m:t>
                        </m:r>
                      </m:num>
                      <m:den>
                        <m:r>
                          <a:rPr lang="cs-CZ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</m:t>
                        </m:r>
                      </m:den>
                    </m:f>
                  </m:oMath>
                </a14:m>
                <a:r>
                  <a:rPr lang="cs-CZ" sz="1600" dirty="0">
                    <a:effectLst/>
                    <a:latin typeface="Calibri"/>
                    <a:ea typeface="Times New Roman"/>
                    <a:cs typeface="Times New Roman"/>
                  </a:rPr>
                  <a:t> 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cs-CZ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num>
                      <m:den>
                        <m:r>
                          <a:rPr lang="cs-CZ" sz="16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1600" dirty="0">
                    <a:effectLst/>
                    <a:latin typeface="Calibri"/>
                    <a:ea typeface="Times New Roman"/>
                    <a:cs typeface="Times New Roman"/>
                  </a:rPr>
                  <a:t> h                         30 min =                                                         45 min =</a:t>
                </a:r>
                <a:endParaRPr lang="cs-CZ" sz="16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9" name="Textové 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8189" y="4712033"/>
                <a:ext cx="8260275" cy="905889"/>
              </a:xfrm>
              <a:prstGeom prst="rect">
                <a:avLst/>
              </a:prstGeom>
              <a:blipFill rotWithShape="1">
                <a:blip r:embed="rId4"/>
                <a:stretch>
                  <a:fillRect l="-295" b="-1325"/>
                </a:stretch>
              </a:blip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131581" y="457200"/>
            <a:ext cx="2714974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3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ZLOMKY</a:t>
            </a:r>
            <a:r>
              <a:rPr kumimoji="0" lang="cs-CZ" altLang="cs-CZ" sz="3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Calibri" pitchFamily="34" charset="0"/>
                <a:cs typeface="Times New Roman" pitchFamily="18" charset="0"/>
              </a:rPr>
              <a:t> A ČAS</a:t>
            </a:r>
            <a:endParaRPr kumimoji="0" lang="cs-CZ" altLang="cs-CZ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0" y="19526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966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libri"/>
                            <a:cs typeface="Times New Roman"/>
                          </a:rPr>
                          <m:t>0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libri"/>
                            <a:cs typeface="Times New Roman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dirty="0">
                    <a:ea typeface="Times New Roman"/>
                    <a:cs typeface="Times New Roman"/>
                  </a:rPr>
                  <a:t> = 0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Times New Roman"/>
                            <a:cs typeface="Times New Roman"/>
                          </a:rPr>
                          <m:t>0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Times New Roman"/>
                            <a:cs typeface="Times New Roman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>
                    <a:ea typeface="Times New Roman"/>
                    <a:cs typeface="Times New Roman"/>
                  </a:rPr>
                  <a:t> = 0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Times New Roman"/>
                            <a:cs typeface="Times New Roman"/>
                          </a:rPr>
                          <m:t>0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Times New Roman"/>
                            <a:cs typeface="Times New Roman"/>
                          </a:rPr>
                          <m:t>15</m:t>
                        </m:r>
                      </m:den>
                    </m:f>
                  </m:oMath>
                </a14:m>
                <a:r>
                  <a:rPr lang="cs-CZ" dirty="0">
                    <a:ea typeface="Times New Roman"/>
                    <a:cs typeface="Times New Roman"/>
                  </a:rPr>
                  <a:t> = 0     </a:t>
                </a:r>
                <a:r>
                  <a:rPr lang="cs-CZ" dirty="0">
                    <a:ea typeface="Times New Roman"/>
                    <a:cs typeface="Times New Roman"/>
                    <a:sym typeface="Wingdings"/>
                  </a:rPr>
                  <a:t></a:t>
                </a:r>
                <a:r>
                  <a:rPr lang="cs-CZ" dirty="0">
                    <a:ea typeface="Times New Roman"/>
                    <a:cs typeface="Times New Roman"/>
                  </a:rPr>
                  <a:t> Je-li </a:t>
                </a:r>
                <a:r>
                  <a:rPr lang="cs-CZ" u="sng" dirty="0">
                    <a:ea typeface="Times New Roman"/>
                    <a:cs typeface="Times New Roman"/>
                  </a:rPr>
                  <a:t>nula</a:t>
                </a:r>
                <a:r>
                  <a:rPr lang="cs-CZ" dirty="0">
                    <a:ea typeface="Times New Roman"/>
                    <a:cs typeface="Times New Roman"/>
                  </a:rPr>
                  <a:t> </a:t>
                </a:r>
                <a:r>
                  <a:rPr lang="cs-CZ" u="sng" dirty="0">
                    <a:ea typeface="Times New Roman"/>
                    <a:cs typeface="Times New Roman"/>
                  </a:rPr>
                  <a:t>v čitateli </a:t>
                </a:r>
                <a:r>
                  <a:rPr lang="cs-CZ" dirty="0">
                    <a:ea typeface="Times New Roman"/>
                    <a:cs typeface="Times New Roman"/>
                  </a:rPr>
                  <a:t>zlomku, rovná se zlomek nule</a:t>
                </a:r>
                <a:r>
                  <a:rPr lang="cs-CZ" dirty="0" smtClean="0">
                    <a:ea typeface="Times New Roman"/>
                    <a:cs typeface="Times New Roman"/>
                  </a:rPr>
                  <a:t>.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endParaRPr lang="cs-CZ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ea typeface="Calibri"/>
                            <a:cs typeface="Times New Roman"/>
                          </a:rPr>
                          <m:t>4</m:t>
                        </m:r>
                      </m:num>
                      <m:den>
                        <m:r>
                          <a:rPr lang="cs-CZ" i="1">
                            <a:latin typeface="Cambria Math"/>
                            <a:ea typeface="Calibri"/>
                            <a:cs typeface="Times New Roman"/>
                          </a:rPr>
                          <m:t>0</m:t>
                        </m:r>
                      </m:den>
                    </m:f>
                  </m:oMath>
                </a14:m>
                <a:r>
                  <a:rPr lang="cs-CZ" dirty="0">
                    <a:ea typeface="Times New Roman"/>
                    <a:cs typeface="Times New Roman"/>
                  </a:rPr>
                  <a:t>  </a:t>
                </a:r>
                <a:r>
                  <a:rPr lang="cs-CZ" dirty="0">
                    <a:ea typeface="Times New Roman"/>
                    <a:cs typeface="Times New Roman"/>
                    <a:sym typeface="Wingdings"/>
                  </a:rPr>
                  <a:t></a:t>
                </a:r>
                <a:r>
                  <a:rPr lang="cs-CZ" dirty="0">
                    <a:ea typeface="Times New Roman"/>
                    <a:cs typeface="Times New Roman"/>
                  </a:rPr>
                  <a:t> NELZE!!!! </a:t>
                </a:r>
                <a:endParaRPr lang="cs-CZ" dirty="0" smtClean="0">
                  <a:ea typeface="Times New Roman"/>
                  <a:cs typeface="Times New Roman"/>
                </a:endParaRP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cs-CZ" dirty="0" smtClean="0">
                    <a:ea typeface="Times New Roman"/>
                    <a:cs typeface="Times New Roman"/>
                  </a:rPr>
                  <a:t>JMENOVATEL </a:t>
                </a:r>
                <a:r>
                  <a:rPr lang="cs-CZ" dirty="0">
                    <a:ea typeface="Times New Roman"/>
                    <a:cs typeface="Times New Roman"/>
                  </a:rPr>
                  <a:t>NESMÍ BÝT NULA </a:t>
                </a:r>
                <a:r>
                  <a:rPr lang="cs-CZ" dirty="0" smtClean="0">
                    <a:ea typeface="Times New Roman"/>
                    <a:cs typeface="Times New Roman"/>
                    <a:sym typeface="Wingdings" panose="05000000000000000000" pitchFamily="2" charset="2"/>
                  </a:rPr>
                  <a:t></a:t>
                </a:r>
                <a:r>
                  <a:rPr lang="cs-CZ" dirty="0" smtClean="0">
                    <a:ea typeface="Times New Roman"/>
                    <a:cs typeface="Times New Roman"/>
                  </a:rPr>
                  <a:t> </a:t>
                </a:r>
                <a:r>
                  <a:rPr lang="cs-CZ" dirty="0">
                    <a:ea typeface="Times New Roman"/>
                    <a:cs typeface="Times New Roman"/>
                  </a:rPr>
                  <a:t>jmenovatel vyjadřuje, na kolik stejných </a:t>
                </a:r>
                <a:r>
                  <a:rPr lang="cs-CZ" dirty="0" smtClean="0">
                    <a:ea typeface="Times New Roman"/>
                    <a:cs typeface="Times New Roman"/>
                  </a:rPr>
                  <a:t>částí je celek rozdělen.</a:t>
                </a:r>
                <a:endParaRPr lang="cs-CZ" sz="2400" dirty="0">
                  <a:ea typeface="Calibri"/>
                  <a:cs typeface="Times New Roman"/>
                </a:endParaRP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7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2411760" y="620687"/>
            <a:ext cx="4415504" cy="8252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4400" b="1" u="sng" dirty="0">
                <a:ea typeface="Calibri"/>
                <a:cs typeface="Times New Roman"/>
              </a:rPr>
              <a:t>NULA VE ZLOMKU</a:t>
            </a:r>
            <a:endParaRPr lang="cs-CZ" sz="4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39125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ZNÁZORNĚNÍ ZLOMKŮ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ČÍSELNÉ OSE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 obrázku máme dřevěnou lištu = 1 celek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16538" y="2276872"/>
            <a:ext cx="7128792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16538" y="2780095"/>
            <a:ext cx="3564396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6538" y="3333324"/>
            <a:ext cx="1782198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16538" y="3845841"/>
            <a:ext cx="891099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916538" y="4421118"/>
            <a:ext cx="445549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916538" y="5517232"/>
            <a:ext cx="761590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899592" y="4781158"/>
            <a:ext cx="16946" cy="52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362087" y="4781158"/>
            <a:ext cx="0" cy="52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807637" y="4205881"/>
            <a:ext cx="0" cy="10953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698736" y="3693364"/>
            <a:ext cx="0" cy="16078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4480934" y="3140135"/>
            <a:ext cx="0" cy="21610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8028384" y="2636912"/>
            <a:ext cx="0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916538" y="55172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916538" y="53732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364225" y="535701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802466" y="53732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698736" y="5360137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470706" y="535701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8028384" y="5417903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765695" y="578414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138029" y="5784149"/>
                <a:ext cx="402674" cy="4392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1" smtClean="0">
                              <a:latin typeface="Cambria Math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8029" y="5784149"/>
                <a:ext cx="402674" cy="43922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679149" y="5784149"/>
                <a:ext cx="311303" cy="4392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149" y="5784149"/>
                <a:ext cx="311303" cy="4392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2546290" y="5790100"/>
                <a:ext cx="311303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290" y="5790100"/>
                <a:ext cx="311303" cy="4380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318260" y="5804592"/>
                <a:ext cx="311303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260" y="5804592"/>
                <a:ext cx="311303" cy="4380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ovéPole 40"/>
          <p:cNvSpPr txBox="1"/>
          <p:nvPr/>
        </p:nvSpPr>
        <p:spPr>
          <a:xfrm>
            <a:off x="7877541" y="58389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3142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200" b="1" dirty="0" smtClean="0"/>
              <a:t>Na kolik:</a:t>
            </a:r>
            <a:br>
              <a:rPr lang="cs-CZ" sz="3200" b="1" dirty="0" smtClean="0"/>
            </a:br>
            <a:r>
              <a:rPr lang="cs-CZ" sz="3200" b="1" dirty="0" smtClean="0"/>
              <a:t>a) polovin, b) čtvrtin, c) osmin, d) šestnáctin </a:t>
            </a:r>
            <a:br>
              <a:rPr lang="cs-CZ" sz="3200" b="1" dirty="0" smtClean="0"/>
            </a:br>
            <a:r>
              <a:rPr lang="cs-CZ" sz="3200" b="1" dirty="0" smtClean="0"/>
              <a:t>je možné dřevěnou lištu rozřezat?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2276872"/>
            <a:ext cx="7128792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16538" y="2780095"/>
            <a:ext cx="3564396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6538" y="3333324"/>
            <a:ext cx="1782198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16538" y="3845841"/>
            <a:ext cx="891099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916538" y="4421118"/>
            <a:ext cx="445549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916538" y="5517232"/>
            <a:ext cx="761590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899592" y="4781158"/>
            <a:ext cx="16946" cy="52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362087" y="4781158"/>
            <a:ext cx="0" cy="52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807637" y="4205881"/>
            <a:ext cx="0" cy="10953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698736" y="3693364"/>
            <a:ext cx="0" cy="16078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4480934" y="3140135"/>
            <a:ext cx="0" cy="21610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8028384" y="2636912"/>
            <a:ext cx="0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916538" y="55172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916538" y="53732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364225" y="535701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802466" y="53732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698736" y="5360137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470706" y="535701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8028384" y="5417903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765695" y="578414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138029" y="5784149"/>
                <a:ext cx="402674" cy="4392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1" smtClean="0">
                              <a:latin typeface="Cambria Math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8029" y="5784149"/>
                <a:ext cx="402674" cy="43922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679149" y="5784149"/>
                <a:ext cx="311303" cy="4392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149" y="5784149"/>
                <a:ext cx="311303" cy="43928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2546290" y="5790100"/>
                <a:ext cx="311303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290" y="5790100"/>
                <a:ext cx="311303" cy="43800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318260" y="5804592"/>
                <a:ext cx="311303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260" y="5804592"/>
                <a:ext cx="311303" cy="4380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ovéPole 40"/>
          <p:cNvSpPr txBox="1"/>
          <p:nvPr/>
        </p:nvSpPr>
        <p:spPr>
          <a:xfrm>
            <a:off x="7877541" y="58389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5103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 fontScale="90000"/>
              </a:bodyPr>
              <a:lstStyle/>
              <a:p>
                <a:r>
                  <a:rPr lang="cs-CZ" sz="3200" b="1" dirty="0" smtClean="0"/>
                  <a:t>Pokuste se na číselnou osu vyznačit obrazy zlomků: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3200" b="1" i="1" smtClean="0"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3200" b="1" i="0" smtClean="0">
                        <a:latin typeface="Cambria Math"/>
                      </a:rPr>
                      <m:t> ,</m:t>
                    </m:r>
                  </m:oMath>
                </a14:m>
                <a:r>
                  <a:rPr lang="cs-CZ" sz="3200" b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latin typeface="Cambria Math"/>
                          </a:rPr>
                          <m:t>𝟑</m:t>
                        </m:r>
                      </m:num>
                      <m:den>
                        <m:r>
                          <a:rPr lang="cs-CZ" sz="3200" b="1" i="1" smtClean="0"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r>
                  <a:rPr lang="cs-CZ" sz="3200" b="1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cs-CZ" sz="3200" b="1" i="1"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3200" b="1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3200" b="1" i="1" smtClean="0"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r>
                  <a:rPr lang="cs-CZ" sz="3200" b="1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latin typeface="Cambria Math"/>
                          </a:rPr>
                          <m:t>𝟏𝟏</m:t>
                        </m:r>
                      </m:num>
                      <m:den>
                        <m:r>
                          <a:rPr lang="cs-CZ" sz="3200" b="1" i="1" smtClean="0">
                            <a:latin typeface="Cambria Math"/>
                          </a:rPr>
                          <m:t>𝟏𝟔</m:t>
                        </m:r>
                      </m:den>
                    </m:f>
                    <m:r>
                      <a:rPr lang="cs-CZ" sz="3200" b="1" i="1" smtClean="0">
                        <a:latin typeface="Cambria Math"/>
                      </a:rPr>
                      <m:t>,</m:t>
                    </m:r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 smtClean="0">
                            <a:latin typeface="Cambria Math"/>
                          </a:rPr>
                          <m:t>𝟎</m:t>
                        </m:r>
                      </m:num>
                      <m:den>
                        <m:r>
                          <a:rPr lang="cs-CZ" sz="3200" b="1" i="1">
                            <a:latin typeface="Cambria Math"/>
                          </a:rPr>
                          <m:t>𝟒</m:t>
                        </m:r>
                      </m:den>
                    </m:f>
                    <m:r>
                      <a:rPr lang="cs-CZ" sz="3200" b="1" i="0" smtClean="0">
                        <a:latin typeface="Cambria Math"/>
                      </a:rPr>
                      <m:t>. </m:t>
                    </m:r>
                  </m:oMath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1">
                <a:blip r:embed="rId2"/>
                <a:stretch>
                  <a:fillRect t="-6383" r="-963" b="-85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4763" y="1667269"/>
            <a:ext cx="8229600" cy="413732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99592" y="2276872"/>
            <a:ext cx="7128792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16538" y="2780095"/>
            <a:ext cx="3564396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16538" y="3333324"/>
            <a:ext cx="1782198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16538" y="3845841"/>
            <a:ext cx="891099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916538" y="4421118"/>
            <a:ext cx="445549" cy="36004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916538" y="5517232"/>
            <a:ext cx="761590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899592" y="4781158"/>
            <a:ext cx="16946" cy="52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1362087" y="4781158"/>
            <a:ext cx="0" cy="52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807637" y="4205881"/>
            <a:ext cx="0" cy="10953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698736" y="3693364"/>
            <a:ext cx="0" cy="16078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4480934" y="3140135"/>
            <a:ext cx="0" cy="21610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>
            <a:off x="8028384" y="2636912"/>
            <a:ext cx="0" cy="26642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916538" y="551723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916538" y="53732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364225" y="535701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1802466" y="53732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698736" y="5360137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4470706" y="5357014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8028384" y="5417903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765695" y="578414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ovéPole 36"/>
              <p:cNvSpPr txBox="1"/>
              <p:nvPr/>
            </p:nvSpPr>
            <p:spPr>
              <a:xfrm>
                <a:off x="1138029" y="5784149"/>
                <a:ext cx="402674" cy="4392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1" smtClean="0">
                              <a:latin typeface="Cambria Math"/>
                            </a:rPr>
                            <m:t>𝟏𝟔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7" name="TextovéPole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8029" y="5784149"/>
                <a:ext cx="402674" cy="43922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1679149" y="5784149"/>
                <a:ext cx="311303" cy="43928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149" y="5784149"/>
                <a:ext cx="311303" cy="4392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2546290" y="5790100"/>
                <a:ext cx="311303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6290" y="5790100"/>
                <a:ext cx="311303" cy="43800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4318260" y="5804592"/>
                <a:ext cx="311303" cy="4380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12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1200" b="1" i="0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1200" b="1" i="0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8260" y="5804592"/>
                <a:ext cx="311303" cy="43800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ovéPole 40"/>
          <p:cNvSpPr txBox="1"/>
          <p:nvPr/>
        </p:nvSpPr>
        <p:spPr>
          <a:xfrm>
            <a:off x="7877541" y="58389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5103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>
              <a:xfrm>
                <a:off x="493204" y="764704"/>
                <a:ext cx="8229600" cy="1143000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2000" b="1" dirty="0" smtClean="0"/>
                  <a:t>Narýsujte si do sešitů číselnou osu tak, aby délková jednotka (vzdálenost mezi 0 a 1) byla 10 cm. Vyznačte na číselné ose zlomky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𝟏𝟎</m:t>
                        </m:r>
                      </m:den>
                    </m:f>
                    <m:r>
                      <a:rPr lang="cs-CZ" sz="1800" b="1" i="0" smtClean="0">
                        <a:latin typeface="Cambria Math"/>
                      </a:rPr>
                      <m:t> ,</m:t>
                    </m:r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 smtClean="0"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sz="1800" b="1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 smtClean="0"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sz="1800" b="1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 smtClean="0">
                            <a:latin typeface="Cambria Math"/>
                          </a:rPr>
                          <m:t>𝟏𝟏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r>
                  <a:rPr lang="cs-CZ" sz="1800" b="1" dirty="0" smtClean="0"/>
                  <a:t> .</a:t>
                </a:r>
                <a:endParaRPr lang="cs-CZ" sz="1800" b="1" dirty="0"/>
              </a:p>
            </p:txBody>
          </p:sp>
        </mc:Choice>
        <mc:Fallback xmlns=""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93204" y="764704"/>
                <a:ext cx="8229600" cy="1143000"/>
              </a:xfrm>
              <a:blipFill rotWithShape="1">
                <a:blip r:embed="rId2"/>
                <a:stretch>
                  <a:fillRect l="-8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>
            <a:off x="1259632" y="3789040"/>
            <a:ext cx="6696744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1259632" y="363637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6837794" y="363637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1259632" y="357301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067944" y="363637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835696" y="3621329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2339752" y="360902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2915816" y="359207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491880" y="3581877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146532" y="405741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08309" y="40481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269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Nakreslete postupně takové tři číselné osy, abyste mohli snadno vyznačit:</a:t>
            </a:r>
            <a:endParaRPr lang="cs-CZ" sz="3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600200"/>
                <a:ext cx="8229600" cy="4925144"/>
              </a:xfrm>
            </p:spPr>
            <p:txBody>
              <a:bodyPr/>
              <a:lstStyle/>
              <a:p>
                <a:pPr marL="514350" indent="-514350">
                  <a:buFont typeface="+mj-lt"/>
                  <a:buAutoNum type="arabicPeriod"/>
                </a:pPr>
                <a:r>
                  <a:rPr lang="cs-CZ" dirty="0" smtClean="0"/>
                  <a:t>na první z nich zlomky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/>
                  <a:t> ,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cs-CZ" dirty="0"/>
                  <a:t>n</a:t>
                </a:r>
                <a:r>
                  <a:rPr lang="cs-CZ" dirty="0" smtClean="0"/>
                  <a:t>a druhou z nich zlomky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8 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endParaRPr lang="cs-CZ" dirty="0" smtClean="0"/>
              </a:p>
              <a:p>
                <a:pPr marL="514350" indent="-514350">
                  <a:buFont typeface="+mj-lt"/>
                  <a:buAutoNum type="arabicPeriod"/>
                </a:pPr>
                <a:r>
                  <a:rPr lang="cs-CZ" dirty="0"/>
                  <a:t>n</a:t>
                </a:r>
                <a:r>
                  <a:rPr lang="cs-CZ" dirty="0" smtClean="0"/>
                  <a:t>a třetí z nich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14</m:t>
                        </m:r>
                      </m:den>
                    </m:f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14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14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0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14</m:t>
                        </m:r>
                      </m:den>
                    </m:f>
                  </m:oMath>
                </a14:m>
                <a:r>
                  <a:rPr lang="cs-CZ" dirty="0" smtClean="0"/>
                  <a:t> 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  <m:r>
                          <a:rPr lang="cs-CZ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14</m:t>
                        </m:r>
                      </m:den>
                    </m:f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7</m:t>
                        </m:r>
                      </m:den>
                    </m:f>
                  </m:oMath>
                </a14:m>
                <a:r>
                  <a:rPr lang="cs-CZ" dirty="0" smtClean="0"/>
                  <a:t> .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pPr marL="0" indent="0">
                  <a:buNone/>
                </a:pPr>
                <a:r>
                  <a:rPr lang="cs-CZ" dirty="0" smtClean="0"/>
                  <a:t>Pokuste se jednotlivé zlomky zakreslit </a:t>
                </a:r>
              </a:p>
              <a:p>
                <a:pPr marL="0" indent="0">
                  <a:buNone/>
                </a:pPr>
                <a:r>
                  <a:rPr lang="cs-CZ" dirty="0" smtClean="0"/>
                  <a:t>také pomocí kresby tabulek čokolád.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600200"/>
                <a:ext cx="8229600" cy="4925144"/>
              </a:xfrm>
              <a:blipFill rotWithShape="1">
                <a:blip r:embed="rId2"/>
                <a:stretch>
                  <a:fillRect l="-19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profesor\AppData\Local\Microsoft\Windows\Temporary Internet Files\Content.IE5\3SO17SJN\MP9004483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8366">
            <a:off x="6557080" y="3766668"/>
            <a:ext cx="2280445" cy="15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7409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Program Microsoft Office </a:t>
            </a:r>
            <a:r>
              <a:rPr lang="cs-CZ" dirty="0" smtClean="0"/>
              <a:t>2010,Klipart</a:t>
            </a:r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562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</TotalTime>
  <Words>517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Prezentace aplikace PowerPoint</vt:lpstr>
      <vt:lpstr>ZLOMKY</vt:lpstr>
      <vt:lpstr>Základní pojmy:</vt:lpstr>
      <vt:lpstr>Prezentace aplikace PowerPoint</vt:lpstr>
      <vt:lpstr>Prezentace aplikace PowerPoint</vt:lpstr>
      <vt:lpstr>ZNÁZORNĚNÍ ZLOMKŮ  NA ČÍSELNÉ OSE</vt:lpstr>
      <vt:lpstr>Na kolik: a) polovin, b) čtvrtin, c) osmin, d) šestnáctin  je možné dřevěnou lištu rozřezat?</vt:lpstr>
      <vt:lpstr>Pokuste se na číselnou osu vyznačit obrazy zlomků: 3/4  , 3/8 , 2/4 , 8/8 , 11/16,0/4. </vt:lpstr>
      <vt:lpstr>Narýsujte si do sešitů číselnou osu tak, aby délková jednotka (vzdálenost mezi 0 a 1) byla 10 cm. Vyznačte na číselné ose zlomky 1/10  ,8/10 , 5/10 , 11/10 .</vt:lpstr>
      <vt:lpstr>Nakreslete postupně takové tři číselné osy, abyste mohli snadno vyznačit: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FUNKCE</dc:title>
  <dc:creator>profesor</dc:creator>
  <cp:lastModifiedBy>profesor</cp:lastModifiedBy>
  <cp:revision>96</cp:revision>
  <dcterms:created xsi:type="dcterms:W3CDTF">2013-03-05T19:40:32Z</dcterms:created>
  <dcterms:modified xsi:type="dcterms:W3CDTF">2013-12-13T09:15:11Z</dcterms:modified>
</cp:coreProperties>
</file>