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3" r:id="rId4"/>
    <p:sldId id="264" r:id="rId5"/>
    <p:sldId id="265" r:id="rId6"/>
    <p:sldId id="267" r:id="rId7"/>
    <p:sldId id="260" r:id="rId8"/>
    <p:sldId id="262" r:id="rId9"/>
    <p:sldId id="269" r:id="rId10"/>
    <p:sldId id="259" r:id="rId11"/>
    <p:sldId id="261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D8843F-C555-45E1-BC5C-294C4F0E9747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3608B9-FFAF-41FC-AFC4-402CF25204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22ECBA-C256-4FEF-9B7E-F48BB06CE33F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31B889-D3FA-4B33-8C0A-B97E5662A6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B61277-D4C1-4B1E-B6F8-A25D8B170D41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90EDC9-E660-4C67-8F5F-3D8297D07F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535E38-007D-4664-B255-3A61C38A634C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2D9956-F672-43D9-8959-7453CDBEB6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AEB7CC-4120-492B-8BF5-E1BAF6A43192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DCD1E5-0C8A-4E61-8064-DE31115E35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990379-3BCA-4821-BCBA-3586F099C372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7319-000D-407F-B61F-F858A55EA5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FC06C0-EA1B-4DB7-9A9A-E40F41FB9502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1428E-747B-46CD-9011-1F58D83D19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A69DCE-2708-4BD7-B243-1FA0B369A44A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EB031C-AAE6-48B5-AF11-1CF0FC4C4F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61A2EF-A991-483D-BC55-0A9E50746E17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03DCBC-0AFC-485E-AAC0-DC2F0B5C42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9433C-8FF3-4305-BD46-D01D4776DEE1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3905E7-F39A-4C8B-9506-731229BE54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6DE1C-1FF5-47AF-A31E-886EE6B6F3CA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12BA23-02F6-4D96-8DB7-8132F775A2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F1ABEAA-F61D-4ED1-B7FF-5A7ED8F2E0D5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E58BF80-8A47-499F-B68D-E48A16638A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1/17/Dates_on_date_palm.jpg/220px-Dates_on_date_palm.jpg" TargetMode="External"/><Relationship Id="rId13" Type="http://schemas.openxmlformats.org/officeDocument/2006/relationships/hyperlink" Target="http://recepty.mraveniste.cz/pcs/pcs_ingredience/kokos-kokosove-recepty.jpg" TargetMode="External"/><Relationship Id="rId3" Type="http://schemas.openxmlformats.org/officeDocument/2006/relationships/hyperlink" Target="http://upload.wikimedia.org/wikipedia/commons/thumb/4/43/Ambersweet_oranges.jpg/235px-Ambersweet_oranges.jpg" TargetMode="External"/><Relationship Id="rId7" Type="http://schemas.openxmlformats.org/officeDocument/2006/relationships/hyperlink" Target="http://upload.wikimedia.org/wikipedia/commons/thumb/c/cb/Pineapple_and_cross_section.jpg/220px-Pineapple_and_cross_section.jpg" TargetMode="External"/><Relationship Id="rId12" Type="http://schemas.openxmlformats.org/officeDocument/2006/relationships/hyperlink" Target="http://upload.wikimedia.org/wikipedia/commons/thumb/6/68/Bilberries.jpg/258px-Bilberries.jpg" TargetMode="External"/><Relationship Id="rId2" Type="http://schemas.openxmlformats.org/officeDocument/2006/relationships/hyperlink" Target="http://cs.wikipedia.org/wiki/Soubor:Lemo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4/46/Musa-sp3.1.jpg/220px-Musa-sp3.1.jpg" TargetMode="External"/><Relationship Id="rId11" Type="http://schemas.openxmlformats.org/officeDocument/2006/relationships/hyperlink" Target="http://upload.wikimedia.org/wikipedia/commons/thumb/1/1f/Stachelbeeren.jpg/250px-Stachelbeeren.jpg" TargetMode="External"/><Relationship Id="rId5" Type="http://schemas.openxmlformats.org/officeDocument/2006/relationships/hyperlink" Target="http://upload.wikimedia.org/wikipedia/commons/thumb/b/bf/Pomelos_-_Grapefruits.jpg/258px-Pomelos_-_Grapefruits.jpg" TargetMode="External"/><Relationship Id="rId10" Type="http://schemas.openxmlformats.org/officeDocument/2006/relationships/hyperlink" Target="http://upload.wikimedia.org/wikipedia/commons/thumb/d/d5/Ribes_alpinum_-_berries_(aka).jpg/258px-Ribes_alpinum_-_berries_(aka).jpg" TargetMode="External"/><Relationship Id="rId4" Type="http://schemas.openxmlformats.org/officeDocument/2006/relationships/hyperlink" Target="http://upload.wikimedia.org/wikipedia/commons/thumb/c/ce/Madarines_white_bg.jpg/250px-Madarines_white_bg.jpg" TargetMode="External"/><Relationship Id="rId9" Type="http://schemas.openxmlformats.org/officeDocument/2006/relationships/hyperlink" Target="http://upload.wikimedia.org/wikipedia/commons/thumb/0/04/Fig.jpg/120px-Fig.jpg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f/f9/Apricots.jpg/258px-Apricots.jpg" TargetMode="External"/><Relationship Id="rId13" Type="http://schemas.openxmlformats.org/officeDocument/2006/relationships/hyperlink" Target="http://i.idnes.cz/08/023/gal/MAF216a3b_arasidy.jpg" TargetMode="External"/><Relationship Id="rId3" Type="http://schemas.openxmlformats.org/officeDocument/2006/relationships/hyperlink" Target="http://upload.wikimedia.org/wikipedia/commons/thumb/c/c1/Fuji_apple.jpg/220px-Fuji_apple.jpg" TargetMode="External"/><Relationship Id="rId7" Type="http://schemas.openxmlformats.org/officeDocument/2006/relationships/hyperlink" Target="http://upload.wikimedia.org/wikipedia/commons/thumb/a/a4/Vineyard_peaches_de.jpg/220px-Vineyard_peaches_de.jpg" TargetMode="External"/><Relationship Id="rId12" Type="http://schemas.openxmlformats.org/officeDocument/2006/relationships/hyperlink" Target="http://upload.wikimedia.org/wikipedia/commons/thumb/f/fe/Juglans_regia_Echte_Walnu%C3%9Ffrucht_1.JPG/450px-Juglans_regia_Echte_Walnu%C3%9Ffrucht_1.JPG" TargetMode="External"/><Relationship Id="rId2" Type="http://schemas.openxmlformats.org/officeDocument/2006/relationships/hyperlink" Target="http://upload.wikimedia.org/wikipedia/commons/thumb/b/b8/Kiwi_(Actinidia_chinensis)_1_Luc_Viatour.jpg/220px-Kiwi_(Actinidia_chinensis)_1_Luc_Viatou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1/1f/Traverse_cherries.jpg/220px-Traverse_cherries.jpg" TargetMode="External"/><Relationship Id="rId11" Type="http://schemas.openxmlformats.org/officeDocument/2006/relationships/hyperlink" Target="http://upload.wikimedia.org/wikipedia/commons/thumb/5/55/Fragaria_Fruit_Close-up.jpg/220px-Fragaria_Fruit_Close-up.jpg" TargetMode="External"/><Relationship Id="rId5" Type="http://schemas.openxmlformats.org/officeDocument/2006/relationships/hyperlink" Target="http://upload.wikimedia.org/wikipedia/commons/thumb/0/04/Slivo%C5%88_%C5%A1vestka,_plum.jpg/258px-Slivo%C5%88_%C5%A1vestka,_plum.jpg" TargetMode="External"/><Relationship Id="rId10" Type="http://schemas.openxmlformats.org/officeDocument/2006/relationships/hyperlink" Target="http://upload.wikimedia.org/wikipedia/commons/thumb/7/7d/Malina.jpg/258px-Malina.jpg" TargetMode="External"/><Relationship Id="rId4" Type="http://schemas.openxmlformats.org/officeDocument/2006/relationships/hyperlink" Target="http://upload.wikimedia.org/wikipedia/commons/thumb/c/cf/Pears.jpg/220px-Pears.jpg" TargetMode="External"/><Relationship Id="rId9" Type="http://schemas.openxmlformats.org/officeDocument/2006/relationships/hyperlink" Target="http://upload.wikimedia.org/wikipedia/commons/thumb/d/d1/Blackberries_on_bush.jpg/258px-Blackberries_on_bush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25" y="642938"/>
            <a:ext cx="6096000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85813" y="2598738"/>
          <a:ext cx="7572375" cy="1901192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VY_32_INOVACE_106_Ovoce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ovoce</a:t>
            </a:r>
            <a:endParaRPr lang="cs-CZ" sz="6000" b="1" dirty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4400" smtClean="0">
                <a:latin typeface="Arial" charset="0"/>
                <a:cs typeface="Arial" charset="0"/>
              </a:rPr>
              <a:t>Žáci se seznámí s různými </a:t>
            </a:r>
            <a:r>
              <a:rPr lang="cs-CZ" sz="4400" smtClean="0">
                <a:solidFill>
                  <a:srgbClr val="FF0000"/>
                </a:solidFill>
                <a:latin typeface="Arial" charset="0"/>
                <a:cs typeface="Arial" charset="0"/>
              </a:rPr>
              <a:t>druhy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400" smtClean="0">
                <a:latin typeface="Arial" charset="0"/>
                <a:cs typeface="Arial" charset="0"/>
              </a:rPr>
              <a:t>ovoce. Dozví se o </a:t>
            </a:r>
            <a:r>
              <a:rPr lang="cs-CZ" sz="4400" smtClean="0">
                <a:solidFill>
                  <a:srgbClr val="FF0000"/>
                </a:solidFill>
                <a:latin typeface="Arial" charset="0"/>
                <a:cs typeface="Arial" charset="0"/>
              </a:rPr>
              <a:t>významu</a:t>
            </a:r>
            <a:r>
              <a:rPr lang="cs-CZ" sz="4400" smtClean="0">
                <a:latin typeface="Arial" charset="0"/>
                <a:cs typeface="Arial" charset="0"/>
              </a:rPr>
              <a:t> ovoce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400" smtClean="0">
                <a:latin typeface="Arial" charset="0"/>
                <a:cs typeface="Arial" charset="0"/>
              </a:rPr>
              <a:t>a jeho </a:t>
            </a:r>
            <a:r>
              <a:rPr lang="cs-CZ" sz="4400" smtClean="0">
                <a:solidFill>
                  <a:srgbClr val="FF0000"/>
                </a:solidFill>
                <a:latin typeface="Arial" charset="0"/>
                <a:cs typeface="Arial" charset="0"/>
              </a:rPr>
              <a:t>uchovávání</a:t>
            </a:r>
            <a:r>
              <a:rPr lang="cs-CZ" sz="4400" smtClean="0">
                <a:latin typeface="Arial" charset="0"/>
                <a:cs typeface="Arial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214290"/>
            <a:ext cx="7400948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Význam ovoce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071563"/>
            <a:ext cx="9215437" cy="5303837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 ovoce obsahuje 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VITAMÍNY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(především    </a:t>
            </a: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    vitamín C, B, A)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nedostatek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vitamínů způsobuje </a:t>
            </a:r>
            <a:r>
              <a:rPr lang="cs-CZ" sz="36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únavu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, </a:t>
            </a:r>
          </a:p>
          <a:p>
            <a:pPr marL="514350" indent="-51435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36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nechutenství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, lidé jsou </a:t>
            </a:r>
            <a:r>
              <a:rPr lang="cs-CZ" sz="36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častěji nemocní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 marL="514350" indent="-51435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někteří lidé mohou být na různé druhy ovoce alergičtí</a:t>
            </a:r>
          </a:p>
          <a:p>
            <a:pPr marL="514350" indent="-51435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důležité je jíst ovoce 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ZRALÉ, SYROVÉ,</a:t>
            </a:r>
          </a:p>
          <a:p>
            <a:pPr marL="514350" indent="-51435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ČISTĚ UMYTÉ</a:t>
            </a:r>
          </a:p>
          <a:p>
            <a:pPr marL="514350" indent="-51435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z="3600" dirty="0" smtClean="0"/>
          </a:p>
          <a:p>
            <a:pPr marL="514350" indent="-514350" eaLnBrk="1" fontAlgn="auto" hangingPunct="1">
              <a:spcAft>
                <a:spcPts val="0"/>
              </a:spcAft>
              <a:buFont typeface="Wingdings 2"/>
              <a:buAutoNum type="alphaUcPeriod"/>
              <a:defRPr/>
            </a:pP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UCHOVÁVÁNÍ OVOCE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4946650"/>
          </a:xfrm>
        </p:spPr>
        <p:txBody>
          <a:bodyPr/>
          <a:lstStyle/>
          <a:p>
            <a:pPr eaLnBrk="1" hangingPunct="1">
              <a:buFont typeface="Wingdings" pitchFamily="2" charset="2"/>
              <a:buChar char="v"/>
            </a:pPr>
            <a:r>
              <a:rPr lang="cs-CZ" sz="4000" dirty="0" smtClean="0">
                <a:latin typeface="Arial" charset="0"/>
                <a:cs typeface="Arial" charset="0"/>
              </a:rPr>
              <a:t> v bedýnkách </a:t>
            </a:r>
            <a:r>
              <a:rPr lang="cs-CZ" sz="4000" b="1" i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ve sklepech </a:t>
            </a:r>
            <a:r>
              <a:rPr lang="cs-CZ" sz="4000" b="1" i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                           </a:t>
            </a:r>
            <a:r>
              <a:rPr lang="cs-CZ" sz="4000" dirty="0" smtClean="0">
                <a:latin typeface="Arial" charset="0"/>
                <a:cs typeface="Arial" charset="0"/>
              </a:rPr>
              <a:t>se správnou </a:t>
            </a:r>
            <a:r>
              <a:rPr lang="cs-CZ" sz="4000" dirty="0" smtClean="0">
                <a:latin typeface="Arial" charset="0"/>
                <a:cs typeface="Arial" charset="0"/>
              </a:rPr>
              <a:t>teplotou a vlhkostí vzduchu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dirty="0" smtClean="0">
                <a:latin typeface="Arial" charset="0"/>
                <a:cs typeface="Arial" charset="0"/>
              </a:rPr>
              <a:t> plody </a:t>
            </a:r>
            <a:r>
              <a:rPr lang="cs-CZ" sz="4000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kompotujeme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 moštujeme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000" dirty="0" smtClean="0">
                <a:latin typeface="Arial" charset="0"/>
                <a:cs typeface="Arial" charset="0"/>
              </a:rPr>
              <a:t> vaříme z nich </a:t>
            </a:r>
            <a:r>
              <a:rPr lang="cs-CZ" sz="4000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povidla</a:t>
            </a:r>
            <a:endParaRPr lang="cs-CZ" sz="4000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v"/>
            </a:pPr>
            <a:r>
              <a:rPr lang="cs-CZ" sz="4000" dirty="0" smtClean="0">
                <a:latin typeface="Arial" charset="0"/>
                <a:cs typeface="Arial" charset="0"/>
              </a:rPr>
              <a:t> děláme </a:t>
            </a:r>
            <a:r>
              <a:rPr lang="cs-CZ" sz="4000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džemy</a:t>
            </a:r>
            <a:r>
              <a:rPr lang="cs-CZ" sz="4000" dirty="0" smtClean="0">
                <a:latin typeface="Arial" charset="0"/>
                <a:cs typeface="Arial" charset="0"/>
              </a:rPr>
              <a:t> a </a:t>
            </a:r>
            <a:r>
              <a:rPr lang="cs-CZ" sz="4000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marmelády</a:t>
            </a:r>
            <a:endParaRPr lang="cs-CZ" sz="40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ovoce</a:t>
            </a:r>
            <a:endParaRPr lang="cs-CZ" sz="6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85750" y="1143000"/>
            <a:ext cx="2095500" cy="1323975"/>
          </a:xfrm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1750" y="1143000"/>
            <a:ext cx="2095500" cy="319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43250" y="4786313"/>
            <a:ext cx="245745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6313" y="1143000"/>
            <a:ext cx="2095500" cy="279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48500" y="1143000"/>
            <a:ext cx="2095500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15063" y="4429125"/>
            <a:ext cx="245745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3000375"/>
            <a:ext cx="245745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14375" y="2500313"/>
            <a:ext cx="1143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Jablka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785813" y="6286500"/>
            <a:ext cx="10747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Ořech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000375" y="4286250"/>
            <a:ext cx="1230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Hrušky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286375" y="3929063"/>
            <a:ext cx="11938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Třešně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7500938" y="3929063"/>
            <a:ext cx="14017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Broskve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714750" y="6396038"/>
            <a:ext cx="1349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Švestky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6715125" y="6215063"/>
            <a:ext cx="1450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Meruňky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8" y="571500"/>
            <a:ext cx="245745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125" y="571500"/>
            <a:ext cx="245745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38" y="4071938"/>
            <a:ext cx="20955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86500" y="642938"/>
            <a:ext cx="2457450" cy="239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57563" y="2928938"/>
            <a:ext cx="2381250" cy="317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86500" y="3786188"/>
            <a:ext cx="245745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85813" y="3000375"/>
            <a:ext cx="1603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Ostružiny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29063" y="2214563"/>
            <a:ext cx="11414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Maliny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7072313" y="3000375"/>
            <a:ext cx="10048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Rybíz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000125" y="5786438"/>
            <a:ext cx="12620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Jahoda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929063" y="6072188"/>
            <a:ext cx="1347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Angrešt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858000" y="5643563"/>
            <a:ext cx="14176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Borůvky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Dovážené ovoce</a:t>
            </a:r>
            <a:endParaRPr lang="cs-CZ" sz="6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500813" y="4500563"/>
            <a:ext cx="2095500" cy="1476375"/>
          </a:xfrm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9000" y="2571750"/>
            <a:ext cx="2238375" cy="252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00" y="1928813"/>
            <a:ext cx="2381250" cy="159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313" y="2143125"/>
            <a:ext cx="245745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286000" y="1143000"/>
            <a:ext cx="37306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B050"/>
                </a:solidFill>
                <a:cs typeface="Arial" charset="0"/>
              </a:rPr>
              <a:t>Citrusové plody</a:t>
            </a:r>
            <a:r>
              <a:rPr lang="cs-CZ">
                <a:latin typeface="Franklin Gothic Book"/>
              </a:rPr>
              <a:t>.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71500" y="5429250"/>
            <a:ext cx="18430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Grapefruity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571875" y="5072063"/>
            <a:ext cx="1844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Pomeranče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572250" y="3500438"/>
            <a:ext cx="18954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Mandarinky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7072313" y="6000750"/>
            <a:ext cx="12620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Citrony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5" y="428625"/>
            <a:ext cx="2095500" cy="279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88" y="1214438"/>
            <a:ext cx="2095500" cy="176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15063" y="928688"/>
            <a:ext cx="2095500" cy="305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5813" y="5786438"/>
            <a:ext cx="1143000" cy="88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7188" y="3786188"/>
            <a:ext cx="20955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85813" y="0"/>
            <a:ext cx="12969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Banány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571875" y="714375"/>
            <a:ext cx="12969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Ananas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715125" y="428625"/>
            <a:ext cx="9382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Datle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000125" y="3286125"/>
            <a:ext cx="815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Kiwi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143000" y="5357813"/>
            <a:ext cx="6286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Fík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786563" y="4214813"/>
            <a:ext cx="1125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Kokos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2428875" y="6072188"/>
            <a:ext cx="43037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Podzemnice olejná - arašídy</a:t>
            </a:r>
          </a:p>
        </p:txBody>
      </p:sp>
      <p:pic>
        <p:nvPicPr>
          <p:cNvPr id="17424" name="Picture 1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29375" y="4714875"/>
            <a:ext cx="1828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29000" y="3571875"/>
            <a:ext cx="1885950" cy="2419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4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4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otázky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143000"/>
            <a:ext cx="8686800" cy="5715000"/>
          </a:xfrm>
        </p:spPr>
        <p:txBody>
          <a:bodyPr/>
          <a:lstStyle/>
          <a:p>
            <a:pPr marL="609600" indent="-609600" eaLnBrk="1" hangingPunct="1">
              <a:buFont typeface="Franklin Gothic Medium" pitchFamily="34" charset="0"/>
              <a:buAutoNum type="arabicPeriod"/>
            </a:pPr>
            <a:r>
              <a:rPr lang="cs-CZ" sz="4000" smtClean="0">
                <a:latin typeface="Arial" charset="0"/>
                <a:cs typeface="Arial" charset="0"/>
              </a:rPr>
              <a:t>Co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obsahuje</a:t>
            </a:r>
            <a:r>
              <a:rPr lang="cs-CZ" sz="4000" smtClean="0">
                <a:latin typeface="Arial" charset="0"/>
                <a:cs typeface="Arial" charset="0"/>
              </a:rPr>
              <a:t> ovoce?</a:t>
            </a:r>
          </a:p>
          <a:p>
            <a:pPr marL="609600" indent="-609600" eaLnBrk="1" hangingPunct="1">
              <a:buFont typeface="Franklin Gothic Medium" pitchFamily="34" charset="0"/>
              <a:buAutoNum type="arabicPeriod"/>
            </a:pPr>
            <a:r>
              <a:rPr lang="cs-CZ" sz="4000" smtClean="0">
                <a:latin typeface="Arial" charset="0"/>
                <a:cs typeface="Arial" charset="0"/>
              </a:rPr>
              <a:t>Co způsobuje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nedostatek</a:t>
            </a:r>
            <a:r>
              <a:rPr lang="cs-CZ" sz="4000" smtClean="0">
                <a:latin typeface="Arial" charset="0"/>
                <a:cs typeface="Arial" charset="0"/>
              </a:rPr>
              <a:t> vitamínů?</a:t>
            </a:r>
          </a:p>
          <a:p>
            <a:pPr marL="609600" indent="-609600" eaLnBrk="1" hangingPunct="1">
              <a:buFont typeface="Franklin Gothic Medium" pitchFamily="34" charset="0"/>
              <a:buAutoNum type="arabicPeriod"/>
            </a:pPr>
            <a:r>
              <a:rPr lang="cs-CZ" sz="4000" smtClean="0">
                <a:latin typeface="Arial" charset="0"/>
                <a:cs typeface="Arial" charset="0"/>
              </a:rPr>
              <a:t>Jaké máme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jíst</a:t>
            </a:r>
            <a:r>
              <a:rPr lang="cs-CZ" sz="4000" smtClean="0">
                <a:solidFill>
                  <a:srgbClr val="FF0000"/>
                </a:solidFill>
                <a:latin typeface="Arial" charset="0"/>
                <a:cs typeface="Arial" charset="0"/>
              </a:rPr>
              <a:t> </a:t>
            </a:r>
            <a:r>
              <a:rPr lang="cs-CZ" sz="4000" smtClean="0">
                <a:latin typeface="Arial" charset="0"/>
                <a:cs typeface="Arial" charset="0"/>
              </a:rPr>
              <a:t>ovoce?</a:t>
            </a:r>
          </a:p>
          <a:p>
            <a:pPr marL="609600" indent="-609600" eaLnBrk="1" hangingPunct="1">
              <a:buFont typeface="Franklin Gothic Medium" pitchFamily="34" charset="0"/>
              <a:buAutoNum type="arabicPeriod"/>
            </a:pPr>
            <a:r>
              <a:rPr lang="cs-CZ" sz="4000" smtClean="0">
                <a:latin typeface="Arial" charset="0"/>
                <a:cs typeface="Arial" charset="0"/>
              </a:rPr>
              <a:t>Jak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uchováváme</a:t>
            </a:r>
            <a:r>
              <a:rPr lang="cs-CZ" sz="4000" smtClean="0">
                <a:solidFill>
                  <a:srgbClr val="FF0000"/>
                </a:solidFill>
                <a:latin typeface="Arial" charset="0"/>
                <a:cs typeface="Arial" charset="0"/>
              </a:rPr>
              <a:t> </a:t>
            </a:r>
            <a:r>
              <a:rPr lang="cs-CZ" sz="4000" smtClean="0">
                <a:latin typeface="Arial" charset="0"/>
                <a:cs typeface="Arial" charset="0"/>
              </a:rPr>
              <a:t>ovoce?</a:t>
            </a:r>
          </a:p>
          <a:p>
            <a:pPr marL="609600" indent="-609600" eaLnBrk="1" hangingPunct="1">
              <a:buFont typeface="Franklin Gothic Medium" pitchFamily="34" charset="0"/>
              <a:buAutoNum type="arabicPeriod"/>
            </a:pPr>
            <a:r>
              <a:rPr lang="cs-CZ" sz="4000" smtClean="0">
                <a:latin typeface="Arial" charset="0"/>
                <a:cs typeface="Arial" charset="0"/>
              </a:rPr>
              <a:t>Které druhy ovoce pěstujeme </a:t>
            </a:r>
          </a:p>
          <a:p>
            <a:pPr marL="609600" indent="-609600" eaLnBrk="1" hangingPunct="1">
              <a:buFont typeface="Wingdings 2" pitchFamily="18" charset="2"/>
              <a:buNone/>
            </a:pP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    u nás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  <a:endParaRPr lang="cs-CZ" sz="3600" smtClean="0"/>
          </a:p>
          <a:p>
            <a:pPr marL="609600" indent="-609600" eaLnBrk="1" hangingPunct="1">
              <a:buFont typeface="Franklin Gothic Medium" pitchFamily="34" charset="0"/>
              <a:buNone/>
            </a:pPr>
            <a:r>
              <a:rPr lang="cs-CZ" smtClean="0">
                <a:solidFill>
                  <a:schemeClr val="accent1"/>
                </a:solidFill>
                <a:latin typeface="Arial" charset="0"/>
                <a:cs typeface="Arial" charset="0"/>
              </a:rPr>
              <a:t>6</a:t>
            </a:r>
            <a:r>
              <a:rPr lang="cs-CZ" sz="4000" smtClean="0">
                <a:latin typeface="Arial" charset="0"/>
                <a:cs typeface="Arial" charset="0"/>
              </a:rPr>
              <a:t>. Které druhy ovoce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dovážíme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marL="609600" indent="-609600" eaLnBrk="1" hangingPunct="1">
              <a:buFont typeface="Franklin Gothic Medium" pitchFamily="34" charset="0"/>
              <a:buNone/>
            </a:pPr>
            <a:endParaRPr lang="cs-CZ" smtClean="0"/>
          </a:p>
          <a:p>
            <a:pPr marL="609600" indent="-609600" eaLnBrk="1" hangingPunct="1">
              <a:buFont typeface="Franklin Gothic Medium" pitchFamily="34" charset="0"/>
              <a:buChar char="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214290"/>
            <a:ext cx="8758238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60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4438"/>
            <a:ext cx="8686800" cy="5357812"/>
          </a:xfrm>
        </p:spPr>
        <p:txBody>
          <a:bodyPr/>
          <a:lstStyle/>
          <a:p>
            <a:pPr eaLnBrk="1" hangingPunct="1"/>
            <a:r>
              <a:rPr lang="cs-CZ" sz="1500" smtClean="0">
                <a:hlinkClick r:id="rId2"/>
              </a:rPr>
              <a:t>http://cs.wikipedia.org/wiki/Soubor:Lemon.jpg</a:t>
            </a:r>
            <a:endParaRPr lang="cs-CZ" sz="1500" smtClean="0"/>
          </a:p>
          <a:p>
            <a:pPr eaLnBrk="1" hangingPunct="1"/>
            <a:r>
              <a:rPr lang="cs-CZ" sz="1500" smtClean="0">
                <a:hlinkClick r:id="rId3"/>
              </a:rPr>
              <a:t>http://upload.wikimedia.org/wikipedia/commons/thumb/4/43/Ambersweet_oranges.jpg/235px-Ambersweet_oranges.jpg</a:t>
            </a:r>
            <a:endParaRPr lang="cs-CZ" sz="1500" smtClean="0"/>
          </a:p>
          <a:p>
            <a:pPr eaLnBrk="1" hangingPunct="1"/>
            <a:r>
              <a:rPr lang="cs-CZ" sz="1500" smtClean="0">
                <a:hlinkClick r:id="rId4"/>
              </a:rPr>
              <a:t>http://upload.wikimedia.org/wikipedia/commons/thumb/c/ce/Madarines_white_bg.jpg/250px-Madarines_white_bg.jpg</a:t>
            </a:r>
            <a:endParaRPr lang="cs-CZ" sz="1500" smtClean="0"/>
          </a:p>
          <a:p>
            <a:pPr eaLnBrk="1" hangingPunct="1"/>
            <a:r>
              <a:rPr lang="cs-CZ" sz="1500" smtClean="0">
                <a:hlinkClick r:id="rId5"/>
              </a:rPr>
              <a:t>http://upload.wikimedia.org/wikipedia/commons/thumb/b/bf/Pomelos_-_Grapefruits.jpg/258px-Pomelos_-_Grapefruits.jpg</a:t>
            </a:r>
            <a:endParaRPr lang="cs-CZ" sz="1500" smtClean="0"/>
          </a:p>
          <a:p>
            <a:pPr eaLnBrk="1" hangingPunct="1"/>
            <a:r>
              <a:rPr lang="cs-CZ" sz="1500" smtClean="0">
                <a:hlinkClick r:id="rId6"/>
              </a:rPr>
              <a:t>http://upload.wikimedia.org/wikipedia/commons/thumb/4/46/Musa-sp3.1.jpg/220px-Musa-sp3.1.jpg</a:t>
            </a:r>
            <a:endParaRPr lang="cs-CZ" sz="1500" smtClean="0"/>
          </a:p>
          <a:p>
            <a:pPr eaLnBrk="1" hangingPunct="1"/>
            <a:r>
              <a:rPr lang="cs-CZ" sz="1500" smtClean="0">
                <a:hlinkClick r:id="rId7"/>
              </a:rPr>
              <a:t>http://upload.wikimedia.org/wikipedia/commons/thumb/c/cb/Pineapple_and_cross_section.jpg/220px-Pineapple_and_cross_section.jpg</a:t>
            </a:r>
            <a:endParaRPr lang="cs-CZ" sz="1500" smtClean="0"/>
          </a:p>
          <a:p>
            <a:pPr eaLnBrk="1" hangingPunct="1"/>
            <a:r>
              <a:rPr lang="cs-CZ" sz="1500" smtClean="0">
                <a:hlinkClick r:id="rId8"/>
              </a:rPr>
              <a:t>http://upload.wikimedia.org/wikipedia/commons/thumb/1/17/Dates_on_date_palm.jpg/220px-Dates_on_date_palm.jpg</a:t>
            </a:r>
            <a:endParaRPr lang="cs-CZ" sz="1500" smtClean="0"/>
          </a:p>
          <a:p>
            <a:pPr eaLnBrk="1" hangingPunct="1"/>
            <a:r>
              <a:rPr lang="cs-CZ" sz="1500" smtClean="0">
                <a:hlinkClick r:id="rId9"/>
              </a:rPr>
              <a:t>http://upload.wikimedia.org/wikipedia/commons/thumb/0/04/Fig.jpg/120px-Fig.jpg</a:t>
            </a:r>
            <a:endParaRPr lang="cs-CZ" sz="1500" smtClean="0"/>
          </a:p>
          <a:p>
            <a:pPr eaLnBrk="1" hangingPunct="1"/>
            <a:r>
              <a:rPr lang="cs-CZ" sz="1500" smtClean="0">
                <a:hlinkClick r:id="rId10"/>
              </a:rPr>
              <a:t>http://upload.wikimedia.org/wikipedia/commons/thumb/d/d5/Ribes_alpinum_-_berries_%28aka%29.jpg/258px-Ribes_alpinum_-_berries_%28aka%29.jpg</a:t>
            </a:r>
            <a:endParaRPr lang="cs-CZ" sz="1500" smtClean="0"/>
          </a:p>
          <a:p>
            <a:pPr eaLnBrk="1" hangingPunct="1"/>
            <a:r>
              <a:rPr lang="cs-CZ" sz="1500" smtClean="0">
                <a:hlinkClick r:id="rId11"/>
              </a:rPr>
              <a:t>http://upload.wikimedia.org/wikipedia/commons/thumb/1/1f/Stachelbeeren.jpg/250px-Stachelbeeren.jpg</a:t>
            </a:r>
            <a:endParaRPr lang="cs-CZ" sz="1500" smtClean="0"/>
          </a:p>
          <a:p>
            <a:pPr eaLnBrk="1" hangingPunct="1"/>
            <a:r>
              <a:rPr lang="cs-CZ" sz="1500" smtClean="0">
                <a:hlinkClick r:id="rId12"/>
              </a:rPr>
              <a:t>http://upload.wikimedia.org/wikipedia/commons/thumb/6/68/Bilberries.jpg/258px-Bilberries.jpg</a:t>
            </a:r>
            <a:endParaRPr lang="cs-CZ" sz="1500" smtClean="0"/>
          </a:p>
          <a:p>
            <a:pPr eaLnBrk="1" hangingPunct="1"/>
            <a:r>
              <a:rPr lang="cs-CZ" sz="1500" smtClean="0">
                <a:hlinkClick r:id="rId13"/>
              </a:rPr>
              <a:t>http://recepty.mraveniste.cz/pcs/pcs_ingredience/kokos-kokosove-recepty.jpg</a:t>
            </a:r>
            <a:endParaRPr lang="cs-CZ" sz="1500" smtClean="0"/>
          </a:p>
          <a:p>
            <a:pPr eaLnBrk="1" hangingPunct="1"/>
            <a:endParaRPr lang="cs-CZ" sz="1500" smtClean="0"/>
          </a:p>
          <a:p>
            <a:pPr eaLnBrk="1" hangingPunct="1"/>
            <a:endParaRPr lang="cs-CZ" sz="1500" smtClean="0"/>
          </a:p>
          <a:p>
            <a:pPr eaLnBrk="1" hangingPunct="1"/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571625"/>
            <a:ext cx="8686800" cy="5072063"/>
          </a:xfrm>
        </p:spPr>
        <p:txBody>
          <a:bodyPr/>
          <a:lstStyle/>
          <a:p>
            <a:pPr eaLnBrk="1" hangingPunct="1"/>
            <a:r>
              <a:rPr lang="cs-CZ" sz="1400" smtClean="0">
                <a:hlinkClick r:id="rId2"/>
              </a:rPr>
              <a:t>http://upload.wikimedia.org/wikipedia/commons/thumb/b/b8/Kiwi_%28Actinidia_chinensis%29_1_Luc_Viatour.jpg/220px-Kiwi_%28Actinidia_chinensis%29_1_Luc_Viatour.jpg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3"/>
              </a:rPr>
              <a:t>http://upload.wikimedia.org/wikipedia/commons/thumb/c/c1/Fuji_apple.jpg/220px-Fuji_apple.jpg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4"/>
              </a:rPr>
              <a:t>http://upload.wikimedia.org/wikipedia/commons/thumb/c/cf/Pears.jpg/220px-Pears.jpg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5"/>
              </a:rPr>
              <a:t>http://upload.wikimedia.org/wikipedia/commons/thumb/0/04/Slivo%C5%88_%C5%A1vestka%2C_plum.jpg/258px-Slivo%C5%88_%C5%A1vestka%2C_plum.jpg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6"/>
              </a:rPr>
              <a:t>http://upload.wikimedia.org/wikipedia/commons/thumb/1/1f/Traverse_cherries.jpg/220px-Traverse_cherries.jpg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7"/>
              </a:rPr>
              <a:t>http://upload.wikimedia.org/wikipedia/commons/thumb/a/a4/Vineyard_peaches_de.jpg/220px-Vineyard_peaches_de.jpg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8"/>
              </a:rPr>
              <a:t>http://upload.wikimedia.org/wikipedia/commons/thumb/f/f9/Apricots.jpg/258px-Apricots.jpg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9"/>
              </a:rPr>
              <a:t>http://upload.wikimedia.org/wikipedia/commons/thumb/d/d1/Blackberries_on_bush.jpg/258px-Blackberries_on_bush.jpg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0"/>
              </a:rPr>
              <a:t>http://upload.wikimedia.org/wikipedia/commons/thumb/7/7d/Malina.jpg/258px-Malina.jpg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1"/>
              </a:rPr>
              <a:t>http://upload.wikimedia.org/wikipedia/commons/thumb/5/55/Fragaria_Fruit_Close-up.jpg/220px-Fragaria_Fruit_Close-up.jpg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2"/>
              </a:rPr>
              <a:t>http://upload.wikimedia.org/wikipedia/commons/thumb/f/fe/Juglans_regia_Echte_Walnu%C3%9Ffrucht_1.JPG/450px-Juglans_regia_Echte_Walnu%C3%9Ffrucht_1.JPG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3"/>
              </a:rPr>
              <a:t>http://i.idnes.cz/08/023/gal/MAF216a3b_arasidy.jpg</a:t>
            </a:r>
            <a:endParaRPr lang="cs-CZ" sz="1400" smtClean="0"/>
          </a:p>
          <a:p>
            <a:pPr eaLnBrk="1" hangingPunct="1"/>
            <a:endParaRPr lang="cs-CZ" sz="1400" smtClean="0"/>
          </a:p>
          <a:p>
            <a:pPr eaLnBrk="1" hangingPunct="1">
              <a:buFont typeface="Wingdings 2" pitchFamily="18" charset="2"/>
              <a:buNone/>
            </a:pPr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177</TotalTime>
  <Words>287</Words>
  <Application>Microsoft Office PowerPoint</Application>
  <PresentationFormat>Předvádění na obrazovce (4:3)</PresentationFormat>
  <Paragraphs>84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ovoce</vt:lpstr>
      <vt:lpstr>Význam ovoce</vt:lpstr>
      <vt:lpstr>UCHOVÁVÁNÍ OVOCE</vt:lpstr>
      <vt:lpstr>ovoce</vt:lpstr>
      <vt:lpstr>Snímek 6</vt:lpstr>
      <vt:lpstr>Dovážené ovoce</vt:lpstr>
      <vt:lpstr>Snímek 8</vt:lpstr>
      <vt:lpstr>otázky</vt:lpstr>
      <vt:lpstr>Použité zdroje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Dum</cp:lastModifiedBy>
  <cp:revision>27</cp:revision>
  <dcterms:created xsi:type="dcterms:W3CDTF">2012-01-01T17:03:56Z</dcterms:created>
  <dcterms:modified xsi:type="dcterms:W3CDTF">2012-03-22T16:25:20Z</dcterms:modified>
</cp:coreProperties>
</file>