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68" r:id="rId3"/>
    <p:sldId id="270" r:id="rId4"/>
    <p:sldId id="275" r:id="rId5"/>
    <p:sldId id="271" r:id="rId6"/>
    <p:sldId id="272" r:id="rId7"/>
    <p:sldId id="273" r:id="rId8"/>
    <p:sldId id="274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5968" autoAdjust="0"/>
  </p:normalViewPr>
  <p:slideViewPr>
    <p:cSldViewPr>
      <p:cViewPr>
        <p:scale>
          <a:sx n="90" d="100"/>
          <a:sy n="90" d="100"/>
        </p:scale>
        <p:origin x="-588" y="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8481036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VY_32_INOVACE_1853_STŘEDOVÁ_SOUMĚRNOST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Sestrojování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obrazu rovinného obrazce ve středové souměrnosti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4563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zopakování základních pojmů a sestrojování obrazů jednoduchých rovinných obrazců ve středové souměrnosti.</a:t>
            </a:r>
          </a:p>
          <a:p>
            <a:pPr marL="0" indent="0">
              <a:buNone/>
            </a:pP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26. 11.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středová souměrnost, střed souměrnosti, souměrně sdružené body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profesor\AppData\Local\Microsoft\Windows\Temporary Internet Files\Content.IE5\H2AQIMLH\MP9004466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764191"/>
            <a:ext cx="372455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profesor\AppData\Local\Microsoft\Windows\Temporary Internet Files\Content.IE5\H2AQIMLH\MP9004466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679842" y="3626581"/>
            <a:ext cx="372455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rdce 3"/>
          <p:cNvSpPr/>
          <p:nvPr/>
        </p:nvSpPr>
        <p:spPr>
          <a:xfrm rot="18882950">
            <a:off x="5770984" y="1319466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 rot="7948696">
            <a:off x="6417556" y="1966036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 rot="1556363">
            <a:off x="7674639" y="3780510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 rot="12582937">
            <a:off x="7258788" y="4572654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442392" y="4367881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 rot="21411588">
            <a:off x="1115616" y="5005631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26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42983" y="1628800"/>
            <a:ext cx="7236469" cy="34778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1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Středová </a:t>
            </a:r>
          </a:p>
          <a:p>
            <a:pPr algn="ctr"/>
            <a:r>
              <a:rPr lang="cs-CZ" sz="11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souměrnost</a:t>
            </a:r>
            <a:endParaRPr lang="cs-CZ" sz="11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31674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268760"/>
                <a:ext cx="8229600" cy="4525963"/>
              </a:xfrm>
            </p:spPr>
            <p:txBody>
              <a:bodyPr>
                <a:normAutofit/>
              </a:bodyPr>
              <a:lstStyle/>
              <a:p>
                <a:r>
                  <a:rPr lang="cs-CZ" sz="2800" b="1" dirty="0" smtClean="0"/>
                  <a:t>Středová souměrnost je určena bodem S – středem souměrnosti.</a:t>
                </a:r>
              </a:p>
              <a:p>
                <a:r>
                  <a:rPr lang="cs-CZ" sz="2800" b="1" dirty="0" smtClean="0"/>
                  <a:t>Body souměrně sdružené podle středu S leží:</a:t>
                </a:r>
              </a:p>
              <a:p>
                <a:pPr marL="0" indent="0">
                  <a:buNone/>
                </a:pPr>
                <a:r>
                  <a:rPr lang="cs-CZ" sz="2800" b="1" dirty="0"/>
                  <a:t> </a:t>
                </a:r>
                <a:r>
                  <a:rPr lang="cs-CZ" sz="2800" b="1" dirty="0" smtClean="0"/>
                  <a:t>1/ na téže přímce procházející bodem S</a:t>
                </a:r>
              </a:p>
              <a:p>
                <a:pPr marL="0" indent="0">
                  <a:buNone/>
                </a:pPr>
                <a:r>
                  <a:rPr lang="cs-CZ" sz="2800" b="1" dirty="0"/>
                  <a:t> </a:t>
                </a:r>
                <a:r>
                  <a:rPr lang="cs-CZ" sz="2800" b="1" dirty="0" smtClean="0"/>
                  <a:t>2/ ve stejné vzdálenosti od středu souměrnosti S</a:t>
                </a:r>
              </a:p>
              <a:p>
                <a:pPr marL="0" indent="0">
                  <a:buNone/>
                </a:pPr>
                <a:r>
                  <a:rPr lang="cs-CZ" sz="2800" b="1" dirty="0"/>
                  <a:t> </a:t>
                </a:r>
                <a:r>
                  <a:rPr lang="cs-CZ" sz="2800" b="1" dirty="0" smtClean="0"/>
                  <a:t>3/ na opačných polopřímkách s počátkem S.</a:t>
                </a:r>
              </a:p>
              <a:p>
                <a:r>
                  <a:rPr lang="cs-CZ" sz="2800" b="1" dirty="0" smtClean="0"/>
                  <a:t>Zapisujeme </a:t>
                </a:r>
                <a:r>
                  <a:rPr lang="cs-CZ" sz="2800" b="1" i="1" dirty="0" smtClean="0"/>
                  <a:t>S </a:t>
                </a:r>
                <a:r>
                  <a:rPr lang="cs-CZ" sz="2800" b="1" dirty="0" smtClean="0"/>
                  <a:t>(S).</a:t>
                </a:r>
              </a:p>
              <a:p>
                <a:r>
                  <a:rPr lang="cs-CZ" sz="2800" b="1" dirty="0" smtClean="0"/>
                  <a:t>Sestrojte obraz libovolného trojúhelníku ABC ve středové souměrnosti se středem S, S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ea typeface="Cambria Math"/>
                      </a:rPr>
                      <m:t>∉∆ </m:t>
                    </m:r>
                    <m:r>
                      <a:rPr lang="cs-CZ" sz="2800" b="1" i="0" smtClean="0">
                        <a:latin typeface="Cambria Math"/>
                        <a:ea typeface="Cambria Math"/>
                      </a:rPr>
                      <m:t>𝐀𝐁𝐂</m:t>
                    </m:r>
                  </m:oMath>
                </a14:m>
                <a:r>
                  <a:rPr lang="cs-CZ" sz="2800" b="1" dirty="0" smtClean="0"/>
                  <a:t>.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268760"/>
                <a:ext cx="8229600" cy="4525963"/>
              </a:xfrm>
              <a:blipFill rotWithShape="1">
                <a:blip r:embed="rId2"/>
                <a:stretch>
                  <a:fillRect l="-1333" t="-1211" r="-296" b="-20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6512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rot="5400000">
            <a:off x="1331640" y="764704"/>
            <a:ext cx="2066528" cy="2210544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00774" y="2903792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82919" y="69269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51534" y="46738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24862" y="208291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70094" y="245224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277693" y="859470"/>
            <a:ext cx="5904656" cy="5112568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3138723" y="854153"/>
            <a:ext cx="300082" cy="4248472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277693" y="2178259"/>
            <a:ext cx="5544616" cy="698928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Pravoúhlý trojúhelník 17"/>
          <p:cNvSpPr/>
          <p:nvPr/>
        </p:nvSpPr>
        <p:spPr>
          <a:xfrm rot="16200000">
            <a:off x="3268132" y="2310482"/>
            <a:ext cx="2066528" cy="2210544"/>
          </a:xfrm>
          <a:prstGeom prst="rtTriangl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 flipH="1">
            <a:off x="5406668" y="426435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C´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32341" y="445279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B´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00725" y="1986835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A´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054388" y="5764614"/>
                <a:ext cx="27537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S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: 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𝐴𝐵𝐶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→ ∆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´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´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𝐶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4388" y="5764614"/>
                <a:ext cx="2753703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031940" y="6237312"/>
                <a:ext cx="20991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𝐴𝐵𝐶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≅ ∆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´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´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𝐶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1940" y="6237312"/>
                <a:ext cx="2099164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0645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  <p:bldP spid="9" grpId="0"/>
      <p:bldP spid="10" grpId="0"/>
      <p:bldP spid="18" grpId="0" animBg="1"/>
      <p:bldP spid="19" grpId="0"/>
      <p:bldP spid="20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Sestrojte obraz rovinného obrazce ve středové souměrnosti se středem S: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803889" y="1772816"/>
            <a:ext cx="2736304" cy="2080248"/>
          </a:xfrm>
          <a:prstGeom prst="trapezoi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50907" y="385306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39766" y="3904727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 = 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39766" y="148478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68787" y="148478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3540193" y="3853064"/>
            <a:ext cx="4704215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345769" y="1772816"/>
            <a:ext cx="5159397" cy="489654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540193" y="3843303"/>
            <a:ext cx="743775" cy="30146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Lichoběžník 16"/>
          <p:cNvSpPr/>
          <p:nvPr/>
        </p:nvSpPr>
        <p:spPr>
          <a:xfrm rot="10800000">
            <a:off x="3540193" y="3843303"/>
            <a:ext cx="2736304" cy="2080248"/>
          </a:xfrm>
          <a:prstGeom prst="trapezoid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544004" y="3904997"/>
            <a:ext cx="545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B´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84998" y="3853064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A´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84546" y="5723964"/>
            <a:ext cx="394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D´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99637" y="5768922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C´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824256" y="6158892"/>
                <a:ext cx="23695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i="1" dirty="0" smtClean="0"/>
                  <a:t>S </a:t>
                </a:r>
                <a:r>
                  <a:rPr lang="cs-CZ" dirty="0" smtClean="0"/>
                  <a:t>(S): ABCD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→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A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´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B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´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C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´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D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4256" y="6158892"/>
                <a:ext cx="2369559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205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732240" y="6093296"/>
                <a:ext cx="17764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ABCD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≅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A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´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B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´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C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´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D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´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40" y="6093296"/>
                <a:ext cx="1776448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2740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912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/>
      <p:bldP spid="7" grpId="0"/>
      <p:bldP spid="8" grpId="0"/>
      <p:bldP spid="17" grpId="0" animBg="1"/>
      <p:bldP spid="18" grpId="0"/>
      <p:bldP spid="19" grpId="0"/>
      <p:bldP spid="20" grpId="0"/>
      <p:bldP spid="21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 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1399</TotalTime>
  <Words>224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Sestrojte obraz rovinného obrazce ve středové souměrnosti se středem S: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148</cp:revision>
  <dcterms:created xsi:type="dcterms:W3CDTF">2013-03-05T19:40:32Z</dcterms:created>
  <dcterms:modified xsi:type="dcterms:W3CDTF">2013-11-27T08:41:17Z</dcterms:modified>
</cp:coreProperties>
</file>