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70" r:id="rId2"/>
    <p:sldId id="271" r:id="rId3"/>
    <p:sldId id="265" r:id="rId4"/>
    <p:sldId id="266" r:id="rId5"/>
    <p:sldId id="267" r:id="rId6"/>
    <p:sldId id="268" r:id="rId7"/>
    <p:sldId id="269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5FC080-E101-4828-8D9D-CC76082FF216}" type="datetimeFigureOut">
              <a:rPr lang="cs-CZ" smtClean="0"/>
              <a:t>27. 12. 2013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DB21FA-D1E1-4A8F-9718-1D32ED8ECC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99014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9213" y="877888"/>
            <a:ext cx="4219575" cy="3165475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061076" y="4350404"/>
            <a:ext cx="4741368" cy="3512958"/>
          </a:xfrm>
        </p:spPr>
        <p:txBody>
          <a:bodyPr/>
          <a:lstStyle/>
          <a:p>
            <a:endParaRPr lang="cs-CZ" sz="2100">
              <a:solidFill>
                <a:srgbClr val="000000"/>
              </a:solidFill>
              <a:latin typeface="Thorndale" pitchFamily="18"/>
              <a:ea typeface="Arial Unicode MS" pitchFamily="2"/>
              <a:cs typeface="Tahoma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3403476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9213" y="877888"/>
            <a:ext cx="4219575" cy="3165475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061076" y="4350404"/>
            <a:ext cx="4741368" cy="3512958"/>
          </a:xfrm>
        </p:spPr>
        <p:txBody>
          <a:bodyPr/>
          <a:lstStyle/>
          <a:p>
            <a:endParaRPr lang="cs-CZ" sz="2100">
              <a:solidFill>
                <a:srgbClr val="000000"/>
              </a:solidFill>
              <a:latin typeface="Thorndale" pitchFamily="18"/>
              <a:ea typeface="Arial Unicode MS" pitchFamily="2"/>
              <a:cs typeface="Tahoma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11923047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9213" y="877888"/>
            <a:ext cx="4219575" cy="3165475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061076" y="4350404"/>
            <a:ext cx="4741368" cy="3512958"/>
          </a:xfrm>
        </p:spPr>
        <p:txBody>
          <a:bodyPr/>
          <a:lstStyle/>
          <a:p>
            <a:endParaRPr lang="cs-CZ" sz="2100">
              <a:solidFill>
                <a:srgbClr val="000000"/>
              </a:solidFill>
              <a:latin typeface="Thorndale" pitchFamily="18"/>
              <a:ea typeface="Arial Unicode MS" pitchFamily="2"/>
              <a:cs typeface="Tahoma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0691317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9213" y="877888"/>
            <a:ext cx="4219575" cy="3165475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061076" y="4350404"/>
            <a:ext cx="4741368" cy="3512958"/>
          </a:xfrm>
        </p:spPr>
        <p:txBody>
          <a:bodyPr/>
          <a:lstStyle/>
          <a:p>
            <a:endParaRPr lang="cs-CZ" sz="2100">
              <a:solidFill>
                <a:srgbClr val="000000"/>
              </a:solidFill>
              <a:latin typeface="Thorndale" pitchFamily="18"/>
              <a:ea typeface="Arial Unicode MS" pitchFamily="2"/>
              <a:cs typeface="Tahoma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38879932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9213" y="877888"/>
            <a:ext cx="4219575" cy="3165475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061076" y="4350404"/>
            <a:ext cx="4741368" cy="3512958"/>
          </a:xfrm>
        </p:spPr>
        <p:txBody>
          <a:bodyPr/>
          <a:lstStyle/>
          <a:p>
            <a:endParaRPr lang="cs-CZ" sz="2100">
              <a:solidFill>
                <a:srgbClr val="000000"/>
              </a:solidFill>
              <a:latin typeface="Thorndale" pitchFamily="18"/>
              <a:ea typeface="Arial Unicode MS" pitchFamily="2"/>
              <a:cs typeface="Tahoma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1074433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C4062-1565-40B7-8802-9DDB78F14F9D}" type="datetimeFigureOut">
              <a:rPr lang="cs-CZ" smtClean="0"/>
              <a:t>27. 12. 2013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F6DBB23-8534-4A5B-8D0E-BBA39614BF5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C4062-1565-40B7-8802-9DDB78F14F9D}" type="datetimeFigureOut">
              <a:rPr lang="cs-CZ" smtClean="0"/>
              <a:t>27. 12. 2013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F6DBB23-8534-4A5B-8D0E-BBA39614BF5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C4062-1565-40B7-8802-9DDB78F14F9D}" type="datetimeFigureOut">
              <a:rPr lang="cs-CZ" smtClean="0"/>
              <a:t>27. 12. 2013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F6DBB23-8534-4A5B-8D0E-BBA39614BF5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FDEC4062-1565-40B7-8802-9DDB78F14F9D}" type="datetimeFigureOut">
              <a:rPr lang="cs-CZ" smtClean="0"/>
              <a:t>27. 12. 2013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DBB23-8534-4A5B-8D0E-BBA39614BF5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C4062-1565-40B7-8802-9DDB78F14F9D}" type="datetimeFigureOut">
              <a:rPr lang="cs-CZ" smtClean="0"/>
              <a:t>27. 12. 2013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F6DBB23-8534-4A5B-8D0E-BBA39614BF51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C4062-1565-40B7-8802-9DDB78F14F9D}" type="datetimeFigureOut">
              <a:rPr lang="cs-CZ" smtClean="0"/>
              <a:t>27. 12. 2013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F6DBB23-8534-4A5B-8D0E-BBA39614BF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C4062-1565-40B7-8802-9DDB78F14F9D}" type="datetimeFigureOut">
              <a:rPr lang="cs-CZ" smtClean="0"/>
              <a:t>27. 12. 2013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F6DBB23-8534-4A5B-8D0E-BBA39614BF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F6DBB23-8534-4A5B-8D0E-BBA39614BF51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C4062-1565-40B7-8802-9DDB78F14F9D}" type="datetimeFigureOut">
              <a:rPr lang="cs-CZ" smtClean="0"/>
              <a:t>27. 12. 2013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F6DBB23-8534-4A5B-8D0E-BBA39614BF5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FDEC4062-1565-40B7-8802-9DDB78F14F9D}" type="datetimeFigureOut">
              <a:rPr lang="cs-CZ" smtClean="0"/>
              <a:t>27. 12. 2013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C4062-1565-40B7-8802-9DDB78F14F9D}" type="datetimeFigureOut">
              <a:rPr lang="cs-CZ" smtClean="0"/>
              <a:t>27. 12. 2013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DBB23-8534-4A5B-8D0E-BBA39614BF5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F6DBB23-8534-4A5B-8D0E-BBA39614BF5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C4062-1565-40B7-8802-9DDB78F14F9D}" type="datetimeFigureOut">
              <a:rPr lang="cs-CZ" smtClean="0"/>
              <a:t>27. 12. 2013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FDEC4062-1565-40B7-8802-9DDB78F14F9D}" type="datetimeFigureOut">
              <a:rPr lang="cs-CZ" smtClean="0"/>
              <a:t>27. 12. 2013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F6DBB23-8534-4A5B-8D0E-BBA39614BF51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088" y="2447131"/>
            <a:ext cx="7489825" cy="646331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Ekologická nika</a:t>
            </a:r>
            <a:endParaRPr lang="cs-CZ" sz="36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45586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 smtClean="0"/>
              <a:t>Autor RNDr. Markéta Drábková 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868144" y="4642643"/>
            <a:ext cx="23757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15. 10. 2013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2529292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0903148"/>
              </p:ext>
            </p:extLst>
          </p:nvPr>
        </p:nvGraphicFramePr>
        <p:xfrm>
          <a:off x="1475656" y="908720"/>
          <a:ext cx="6696744" cy="4387236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CZ.1.07/1.5.00/34.0702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VY_32_INOVACE_BIO.kvinta.5o_ekologická</a:t>
                      </a:r>
                      <a:r>
                        <a:rPr lang="cs-CZ" sz="1100" baseline="0" dirty="0" smtClean="0">
                          <a:effectLst/>
                        </a:rPr>
                        <a:t> nika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42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RNDr.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Markéta Drábková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Ekologická nika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Tematická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Ekologie a ochrana ŽP pro SŠ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316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SŠ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list/Anotace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obsahuje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stručný výklad  podle  učebnice Úvod do moderní ekologie ,  proložený náměty pro samostatnou práci žáků, délka 10minut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2183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/>
              <a:t>Ekologická nika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sz="quarter" idx="1"/>
          </p:nvPr>
        </p:nvSpPr>
        <p:spPr/>
        <p:txBody>
          <a:bodyPr/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5pPr>
            <a:lvl6pPr marL="2592000" marR="0" lvl="5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6pPr>
            <a:lvl7pPr marL="3024000" marR="0" lvl="6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9pPr>
          </a:lstStyle>
          <a:p>
            <a:pPr lvl="0"/>
            <a:r>
              <a:rPr lang="cs-CZ" dirty="0" smtClean="0"/>
              <a:t>Souhrn </a:t>
            </a:r>
            <a:r>
              <a:rPr lang="cs-CZ" dirty="0"/>
              <a:t>podmínek, které ovlivňují úspěšnost přežití </a:t>
            </a:r>
            <a:r>
              <a:rPr lang="cs-CZ" dirty="0" smtClean="0"/>
              <a:t>a </a:t>
            </a:r>
            <a:r>
              <a:rPr lang="cs-CZ" dirty="0"/>
              <a:t>rozmnožování</a:t>
            </a:r>
          </a:p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r>
              <a:rPr lang="cs-CZ" dirty="0"/>
              <a:t>Role, která plyne ze specifického způsobu </a:t>
            </a:r>
            <a:r>
              <a:rPr lang="cs-CZ"/>
              <a:t>využívání </a:t>
            </a:r>
            <a:r>
              <a:rPr lang="cs-CZ" smtClean="0"/>
              <a:t>prostředí </a:t>
            </a:r>
            <a:r>
              <a:rPr lang="cs-CZ" dirty="0"/>
              <a:t>(např. predátor)</a:t>
            </a:r>
          </a:p>
        </p:txBody>
      </p:sp>
    </p:spTree>
    <p:extLst>
      <p:ext uri="{BB962C8B-B14F-4D97-AF65-F5344CB8AC3E}">
        <p14:creationId xmlns:p14="http://schemas.microsoft.com/office/powerpoint/2010/main" val="2006444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sz="4900"/>
              <a:t>Ekologická nika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sz="quarter" idx="1"/>
          </p:nvPr>
        </p:nvSpPr>
        <p:spPr/>
        <p:txBody>
          <a:bodyPr/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5pPr>
            <a:lvl6pPr marL="2592000" marR="0" lvl="5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6pPr>
            <a:lvl7pPr marL="3024000" marR="0" lvl="6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9pPr>
          </a:lstStyle>
          <a:p>
            <a:pPr lvl="0"/>
            <a:r>
              <a:rPr lang="cs-CZ" sz="2500" dirty="0"/>
              <a:t>Optimum - nejlépe zaručuje </a:t>
            </a:r>
            <a:r>
              <a:rPr lang="cs-CZ" sz="2500" dirty="0" smtClean="0"/>
              <a:t>přežití</a:t>
            </a:r>
          </a:p>
          <a:p>
            <a:pPr lvl="0"/>
            <a:endParaRPr lang="cs-CZ" sz="2500" dirty="0"/>
          </a:p>
          <a:p>
            <a:pPr lvl="0"/>
            <a:r>
              <a:rPr lang="cs-CZ" sz="2500" dirty="0"/>
              <a:t>Extrém – limitní podmínky, rozhodují o </a:t>
            </a:r>
            <a:r>
              <a:rPr lang="cs-CZ" sz="2500" dirty="0" smtClean="0"/>
              <a:t>přežívání</a:t>
            </a:r>
          </a:p>
          <a:p>
            <a:pPr lvl="0"/>
            <a:endParaRPr lang="cs-CZ" sz="2500" dirty="0"/>
          </a:p>
          <a:p>
            <a:pPr lvl="0"/>
            <a:r>
              <a:rPr lang="cs-CZ" sz="2500" dirty="0"/>
              <a:t>Ekologická valence – rozmezí </a:t>
            </a:r>
            <a:r>
              <a:rPr lang="cs-CZ" sz="2500" dirty="0" smtClean="0"/>
              <a:t>extrémů</a:t>
            </a:r>
          </a:p>
          <a:p>
            <a:pPr lvl="0"/>
            <a:endParaRPr lang="cs-CZ" sz="2500" dirty="0"/>
          </a:p>
          <a:p>
            <a:pPr lvl="0"/>
            <a:r>
              <a:rPr lang="cs-CZ" sz="2500" dirty="0" err="1" smtClean="0"/>
              <a:t>Euryekní</a:t>
            </a:r>
            <a:r>
              <a:rPr lang="cs-CZ" sz="2500" dirty="0" smtClean="0"/>
              <a:t> - široká </a:t>
            </a:r>
            <a:r>
              <a:rPr lang="cs-CZ" sz="2500" dirty="0"/>
              <a:t>valence</a:t>
            </a:r>
          </a:p>
          <a:p>
            <a:pPr lvl="0"/>
            <a:r>
              <a:rPr lang="cs-CZ" sz="2500" dirty="0" err="1"/>
              <a:t>Stenoekní</a:t>
            </a:r>
            <a:r>
              <a:rPr lang="cs-CZ" sz="2500" dirty="0"/>
              <a:t> </a:t>
            </a:r>
            <a:r>
              <a:rPr lang="cs-CZ" sz="2500" dirty="0" smtClean="0"/>
              <a:t>– úzká valence – mohou být bioindikátory</a:t>
            </a:r>
          </a:p>
          <a:p>
            <a:pPr lvl="0"/>
            <a:endParaRPr lang="cs-CZ" sz="2500" dirty="0"/>
          </a:p>
          <a:p>
            <a:pPr lvl="0"/>
            <a:r>
              <a:rPr lang="cs-CZ" sz="2500" dirty="0" smtClean="0">
                <a:solidFill>
                  <a:srgbClr val="FF0000"/>
                </a:solidFill>
              </a:rPr>
              <a:t>Znáš nějaký bioindikátor?</a:t>
            </a:r>
            <a:endParaRPr lang="cs-CZ" sz="2500" dirty="0">
              <a:solidFill>
                <a:srgbClr val="FF0000"/>
              </a:solidFill>
            </a:endParaRPr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2985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/>
              <a:t>Odlišnost ekologických nik druhů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sz="quarter" idx="1"/>
          </p:nvPr>
        </p:nvSpPr>
        <p:spPr/>
        <p:txBody>
          <a:bodyPr/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5pPr>
            <a:lvl6pPr marL="2592000" marR="0" lvl="5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6pPr>
            <a:lvl7pPr marL="3024000" marR="0" lvl="6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9pPr>
          </a:lstStyle>
          <a:p>
            <a:pPr lvl="0"/>
            <a:r>
              <a:rPr lang="cs-CZ" dirty="0" smtClean="0"/>
              <a:t>Odlišný </a:t>
            </a:r>
            <a:r>
              <a:rPr lang="cs-CZ" dirty="0"/>
              <a:t>vývoj během </a:t>
            </a:r>
            <a:r>
              <a:rPr lang="cs-CZ" dirty="0" smtClean="0"/>
              <a:t>evoluce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Jiné </a:t>
            </a:r>
            <a:r>
              <a:rPr lang="cs-CZ" dirty="0" smtClean="0"/>
              <a:t>prostředí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Mezidruhová konkurence</a:t>
            </a:r>
          </a:p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0547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/>
              <a:t>Geologické rozšíření organismů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sz="quarter" idx="1"/>
          </p:nvPr>
        </p:nvSpPr>
        <p:spPr/>
        <p:txBody>
          <a:bodyPr/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5pPr>
            <a:lvl6pPr marL="2592000" marR="0" lvl="5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6pPr>
            <a:lvl7pPr marL="3024000" marR="0" lvl="6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9pPr>
          </a:lstStyle>
          <a:p>
            <a:pPr marL="108000" lvl="0" indent="0">
              <a:buNone/>
            </a:pPr>
            <a:r>
              <a:rPr lang="cs-CZ" dirty="0" smtClean="0"/>
              <a:t>Škála rozšíření</a:t>
            </a:r>
          </a:p>
          <a:p>
            <a:pPr lvl="0"/>
            <a:r>
              <a:rPr lang="cs-CZ" dirty="0" smtClean="0"/>
              <a:t>Kosmopolitní </a:t>
            </a:r>
            <a:r>
              <a:rPr lang="cs-CZ" dirty="0"/>
              <a:t>…....................................</a:t>
            </a:r>
            <a:r>
              <a:rPr lang="cs-CZ" dirty="0" smtClean="0"/>
              <a:t>endemitní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Rozhoduje schopnost </a:t>
            </a:r>
            <a:r>
              <a:rPr lang="cs-CZ" dirty="0"/>
              <a:t>šíření, bariéry ( hranice kontinentů, vysoká pohoří, pouště), ostrov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Na zemi rozlišeny </a:t>
            </a:r>
          </a:p>
          <a:p>
            <a:pPr lvl="0"/>
            <a:r>
              <a:rPr lang="cs-CZ" dirty="0" smtClean="0"/>
              <a:t>Zoogeografické </a:t>
            </a:r>
            <a:r>
              <a:rPr lang="cs-CZ" dirty="0"/>
              <a:t>oblasti – palearktická , nearktická, neotropická, etiopská, orientální, australská</a:t>
            </a:r>
          </a:p>
          <a:p>
            <a:pPr lvl="0"/>
            <a:r>
              <a:rPr lang="cs-CZ" dirty="0" smtClean="0">
                <a:solidFill>
                  <a:srgbClr val="FF0000"/>
                </a:solidFill>
              </a:rPr>
              <a:t>Znáš typické zástupce jednotlivých oblastí?</a:t>
            </a:r>
          </a:p>
          <a:p>
            <a:pPr lvl="0"/>
            <a:r>
              <a:rPr lang="cs-CZ" dirty="0" smtClean="0">
                <a:solidFill>
                  <a:srgbClr val="FF0000"/>
                </a:solidFill>
              </a:rPr>
              <a:t>Najdi </a:t>
            </a:r>
            <a:r>
              <a:rPr lang="cs-CZ" dirty="0">
                <a:solidFill>
                  <a:srgbClr val="FF0000"/>
                </a:solidFill>
              </a:rPr>
              <a:t>f</a:t>
            </a:r>
            <a:r>
              <a:rPr lang="cs-CZ" dirty="0" smtClean="0">
                <a:solidFill>
                  <a:srgbClr val="FF0000"/>
                </a:solidFill>
              </a:rPr>
              <a:t>ytogeografické členění, shodují se?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2264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/>
              <a:t>Přizpůsobení prostředí a přirozený výběr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5pPr>
            <a:lvl6pPr marL="2592000" marR="0" lvl="5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6pPr>
            <a:lvl7pPr marL="3024000" marR="0" lvl="6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000000"/>
                </a:solidFill>
                <a:latin typeface="Albany" pitchFamily="34"/>
                <a:ea typeface="Arial Unicode MS" pitchFamily="2"/>
                <a:cs typeface="Tahoma" pitchFamily="2"/>
              </a:defRPr>
            </a:lvl9pPr>
          </a:lstStyle>
          <a:p>
            <a:pPr lvl="0"/>
            <a:r>
              <a:rPr lang="cs-CZ" b="1" dirty="0"/>
              <a:t>Adaptace</a:t>
            </a:r>
            <a:r>
              <a:rPr lang="cs-CZ" dirty="0"/>
              <a:t> – vznik postupným přizpůsobením </a:t>
            </a:r>
            <a:r>
              <a:rPr lang="cs-CZ" dirty="0" smtClean="0"/>
              <a:t>prostředí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Přirozený výběr – evoluční mechanismus</a:t>
            </a:r>
          </a:p>
          <a:p>
            <a:pPr lvl="0"/>
            <a:r>
              <a:rPr lang="cs-CZ" sz="2000" dirty="0" smtClean="0"/>
              <a:t>Určitá </a:t>
            </a:r>
            <a:r>
              <a:rPr lang="cs-CZ" sz="2000" dirty="0"/>
              <a:t>vlastnost umožňuje lepší přežití a rozmnožení, šíří se </a:t>
            </a:r>
            <a:r>
              <a:rPr lang="cs-CZ" sz="2000" dirty="0" smtClean="0"/>
              <a:t>populací</a:t>
            </a:r>
          </a:p>
          <a:p>
            <a:pPr lvl="0"/>
            <a:endParaRPr lang="cs-CZ" sz="2000" dirty="0"/>
          </a:p>
          <a:p>
            <a:pPr lvl="0"/>
            <a:r>
              <a:rPr lang="cs-CZ" dirty="0" smtClean="0"/>
              <a:t>Někdy působí i </a:t>
            </a:r>
            <a:r>
              <a:rPr lang="cs-CZ" dirty="0"/>
              <a:t>zcela náhodně – např. </a:t>
            </a:r>
            <a:r>
              <a:rPr lang="cs-CZ" dirty="0" smtClean="0"/>
              <a:t>katastrofa</a:t>
            </a:r>
          </a:p>
          <a:p>
            <a:pPr lvl="0"/>
            <a:endParaRPr lang="cs-CZ" dirty="0"/>
          </a:p>
          <a:p>
            <a:pPr lvl="0"/>
            <a:r>
              <a:rPr lang="cs-CZ" b="1" dirty="0"/>
              <a:t>Preadaptace</a:t>
            </a:r>
            <a:r>
              <a:rPr lang="cs-CZ" dirty="0"/>
              <a:t> - vlastnost, která původně sloužila k jinému účelu ( např. </a:t>
            </a:r>
            <a:r>
              <a:rPr lang="cs-CZ" dirty="0" smtClean="0"/>
              <a:t>peří  </a:t>
            </a:r>
            <a:r>
              <a:rPr lang="cs-CZ" dirty="0"/>
              <a:t>sloužilo k termoregulaci )</a:t>
            </a:r>
          </a:p>
          <a:p>
            <a:pPr lvl="0"/>
            <a:endParaRPr lang="cs-CZ" dirty="0"/>
          </a:p>
          <a:p>
            <a:pPr lvl="0"/>
            <a:r>
              <a:rPr lang="cs-CZ" i="1" dirty="0"/>
              <a:t>Tvrdý výběr</a:t>
            </a: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dirty="0"/>
              <a:t>vlastnost , která rozhoduje o </a:t>
            </a:r>
            <a:r>
              <a:rPr lang="cs-CZ" dirty="0" smtClean="0"/>
              <a:t>přežití, nemám = zahynu</a:t>
            </a:r>
            <a:endParaRPr lang="cs-CZ" dirty="0"/>
          </a:p>
          <a:p>
            <a:pPr lvl="0"/>
            <a:r>
              <a:rPr lang="cs-CZ" i="1" dirty="0"/>
              <a:t>Měkký výběr</a:t>
            </a:r>
            <a:r>
              <a:rPr lang="cs-CZ" dirty="0"/>
              <a:t> – pouze rozdílná schopnost přežívání</a:t>
            </a:r>
          </a:p>
        </p:txBody>
      </p:sp>
    </p:spTree>
    <p:extLst>
      <p:ext uri="{BB962C8B-B14F-4D97-AF65-F5344CB8AC3E}">
        <p14:creationId xmlns:p14="http://schemas.microsoft.com/office/powerpoint/2010/main" val="3386976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STORCH, David; MIHULKA, Stanislav. </a:t>
            </a:r>
            <a:r>
              <a:rPr lang="cs-CZ" i="1" dirty="0"/>
              <a:t>Úvod do současné ekologie</a:t>
            </a:r>
            <a:r>
              <a:rPr lang="cs-CZ" dirty="0"/>
              <a:t>. Praha: Portál, 2000, ISBN 80-7178-462-1.</a:t>
            </a:r>
          </a:p>
        </p:txBody>
      </p:sp>
    </p:spTree>
    <p:extLst>
      <p:ext uri="{BB962C8B-B14F-4D97-AF65-F5344CB8AC3E}">
        <p14:creationId xmlns:p14="http://schemas.microsoft.com/office/powerpoint/2010/main" val="3693314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</TotalTime>
  <Words>305</Words>
  <Application>Microsoft Office PowerPoint</Application>
  <PresentationFormat>Předvádění na obrazovce (4:3)</PresentationFormat>
  <Paragraphs>73</Paragraphs>
  <Slides>8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11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20" baseType="lpstr">
      <vt:lpstr>Arial Unicode MS</vt:lpstr>
      <vt:lpstr>Albany</vt:lpstr>
      <vt:lpstr>Arial</vt:lpstr>
      <vt:lpstr>Calibri</vt:lpstr>
      <vt:lpstr>Georgia</vt:lpstr>
      <vt:lpstr>StarSymbol</vt:lpstr>
      <vt:lpstr>Tahoma</vt:lpstr>
      <vt:lpstr>Thorndale</vt:lpstr>
      <vt:lpstr>Times New Roman</vt:lpstr>
      <vt:lpstr>Wingdings</vt:lpstr>
      <vt:lpstr>Wingdings 2</vt:lpstr>
      <vt:lpstr>Administrativní</vt:lpstr>
      <vt:lpstr>Prezentace aplikace PowerPoint</vt:lpstr>
      <vt:lpstr>Prezentace aplikace PowerPoint</vt:lpstr>
      <vt:lpstr>Ekologická nika</vt:lpstr>
      <vt:lpstr>Ekologická nika</vt:lpstr>
      <vt:lpstr>Odlišnost ekologických nik druhů</vt:lpstr>
      <vt:lpstr>Geologické rozšíření organismů</vt:lpstr>
      <vt:lpstr>Přizpůsobení prostředí a přirozený výběr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Petra</cp:lastModifiedBy>
  <cp:revision>6</cp:revision>
  <dcterms:created xsi:type="dcterms:W3CDTF">2013-12-13T11:42:21Z</dcterms:created>
  <dcterms:modified xsi:type="dcterms:W3CDTF">2013-12-27T15:01:23Z</dcterms:modified>
</cp:coreProperties>
</file>