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70" r:id="rId4"/>
    <p:sldId id="298" r:id="rId5"/>
    <p:sldId id="297" r:id="rId6"/>
    <p:sldId id="300" r:id="rId7"/>
    <p:sldId id="301" r:id="rId8"/>
    <p:sldId id="302" r:id="rId9"/>
    <p:sldId id="303" r:id="rId10"/>
    <p:sldId id="304" r:id="rId11"/>
    <p:sldId id="305" r:id="rId12"/>
    <p:sldId id="306" r:id="rId13"/>
    <p:sldId id="296" r:id="rId14"/>
    <p:sldId id="307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85968" autoAdjust="0"/>
  </p:normalViewPr>
  <p:slideViewPr>
    <p:cSldViewPr>
      <p:cViewPr>
        <p:scale>
          <a:sx n="90" d="100"/>
          <a:sy n="90" d="100"/>
        </p:scale>
        <p:origin x="-144" y="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26.png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7678256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VY_32_INOVACE_1860_POČETNÍ_OPERACE_SE_ZLOMKY_III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.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Sčítání a odčítání zlomků, převrácená čísla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4563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b="1" dirty="0">
                <a:solidFill>
                  <a:schemeClr val="tx2"/>
                </a:solidFill>
              </a:rPr>
              <a:t>Je zaměřena na </a:t>
            </a:r>
            <a:r>
              <a:rPr lang="cs-CZ" b="1" dirty="0" smtClean="0">
                <a:solidFill>
                  <a:schemeClr val="tx2"/>
                </a:solidFill>
              </a:rPr>
              <a:t>procvičení sčítání a odčítání zlomků, řešení jednoduchých slovních úloh    a vyvození pojmu převrácené číslo (zlomek).</a:t>
            </a: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</a:t>
            </a:r>
            <a:r>
              <a:rPr lang="cs-CZ" sz="3600" dirty="0" smtClean="0"/>
              <a:t>13. </a:t>
            </a:r>
            <a:r>
              <a:rPr lang="cs-CZ" sz="3600" dirty="0" smtClean="0"/>
              <a:t>12. 2013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zlomek</a:t>
            </a:r>
            <a:r>
              <a:rPr lang="cs-CZ" sz="3600" dirty="0" smtClean="0"/>
              <a:t>, </a:t>
            </a:r>
            <a:r>
              <a:rPr lang="cs-CZ" sz="3600" dirty="0" smtClean="0"/>
              <a:t>odčítání zlomků, sčítání </a:t>
            </a:r>
            <a:r>
              <a:rPr lang="cs-CZ" sz="3600" dirty="0" smtClean="0"/>
              <a:t>zlomků, převrácený zlomek, převrácené číslo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ŠIFROVÁNÍ: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Vyřešte následujících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deset příkladů. </a:t>
            </a:r>
          </a:p>
          <a:p>
            <a:pPr marL="0" indent="0">
              <a:buNone/>
            </a:pPr>
            <a:r>
              <a:rPr lang="cs-CZ" dirty="0" smtClean="0"/>
              <a:t>2)  V šifrovací tabulce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vyberte příslušné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písmeno. </a:t>
            </a:r>
          </a:p>
          <a:p>
            <a:pPr marL="0" indent="0">
              <a:buNone/>
            </a:pPr>
            <a:r>
              <a:rPr lang="cs-CZ" dirty="0" smtClean="0"/>
              <a:t>3)  Z příslušných písmen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 daném pořadí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sestavte heslo.</a:t>
            </a:r>
            <a:endParaRPr lang="cs-CZ" dirty="0"/>
          </a:p>
        </p:txBody>
      </p:sp>
      <p:pic>
        <p:nvPicPr>
          <p:cNvPr id="1026" name="Picture 2" descr="C:\Users\profesor\AppData\Local\Microsoft\Windows\Temporary Internet Files\Content.IE5\7Y2TZ8FG\MP9004312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84784"/>
            <a:ext cx="3849440" cy="455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475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ŠIFROVÁNÍ: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012261927"/>
                  </p:ext>
                </p:extLst>
              </p:nvPr>
            </p:nvGraphicFramePr>
            <p:xfrm>
              <a:off x="467544" y="1268760"/>
              <a:ext cx="8229600" cy="1042601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874440"/>
                    <a:gridCol w="954360"/>
                    <a:gridCol w="914400"/>
                    <a:gridCol w="914400"/>
                    <a:gridCol w="914400"/>
                    <a:gridCol w="914400"/>
                    <a:gridCol w="914400"/>
                    <a:gridCol w="914400"/>
                    <a:gridCol w="914400"/>
                  </a:tblGrid>
                  <a:tr h="43204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Á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C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E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H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N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O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R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U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V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0,7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𝟕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𝟏𝟖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𝟓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</m:t>
                                    </m:r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𝟏𝟑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</m:t>
                                    </m:r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𝟏𝟏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𝟐𝟎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</m:t>
                                    </m:r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0,9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𝟕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𝟖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𝟐𝟓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𝟐𝟒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012261927"/>
                  </p:ext>
                </p:extLst>
              </p:nvPr>
            </p:nvGraphicFramePr>
            <p:xfrm>
              <a:off x="467544" y="1268760"/>
              <a:ext cx="8229600" cy="1042601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874440"/>
                    <a:gridCol w="954360"/>
                    <a:gridCol w="914400"/>
                    <a:gridCol w="914400"/>
                    <a:gridCol w="914400"/>
                    <a:gridCol w="914400"/>
                    <a:gridCol w="914400"/>
                    <a:gridCol w="914400"/>
                    <a:gridCol w="914400"/>
                  </a:tblGrid>
                  <a:tr h="43204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Á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C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E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H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N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O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R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U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V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</a:tr>
                  <a:tr h="61055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0,7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91720" t="-76000" r="-668790" b="-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200667" t="-76000" r="-600000" b="-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300667" t="-76000" r="-500000" b="-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400667" t="-76000" r="-400000" b="-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00667" t="-76000" r="-300000" b="-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0,9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00667" t="-76000" r="-100000" b="-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00667" t="-76000" b="-1000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521959" y="2769517"/>
                <a:ext cx="3545983" cy="38281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 </m:t>
                    </m:r>
                  </m:oMath>
                </a14:m>
                <a:endParaRPr lang="cs-CZ" sz="2000" dirty="0" smtClean="0"/>
              </a:p>
              <a:p>
                <a:pPr/>
                <a:endParaRPr lang="cs-CZ" sz="2000" dirty="0" smtClean="0"/>
              </a:p>
              <a:p>
                <a:pPr/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2000" b="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 </a:t>
                </a:r>
              </a:p>
              <a:p>
                <a:pPr/>
                <a:endParaRPr lang="cs-CZ" sz="2000" dirty="0"/>
              </a:p>
              <a:p>
                <a:pPr/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den>
                    </m:f>
                    <m:r>
                      <a:rPr lang="cs-CZ" sz="2000" b="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000" dirty="0" smtClean="0"/>
                  <a:t> </a:t>
                </a:r>
              </a:p>
              <a:p>
                <a:pPr/>
                <a:endParaRPr lang="cs-CZ" sz="2000" dirty="0"/>
              </a:p>
              <a:p>
                <a:pPr/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000" b="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000" dirty="0" smtClean="0"/>
                  <a:t> </a:t>
                </a:r>
              </a:p>
              <a:p>
                <a:pPr/>
                <a:endParaRPr lang="cs-CZ" sz="2000" dirty="0"/>
              </a:p>
              <a:p>
                <a:pPr/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2000" b="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pPr/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959" y="2769517"/>
                <a:ext cx="3545983" cy="38281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4603201" y="2769517"/>
                <a:ext cx="771365" cy="35541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2000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 smtClean="0"/>
                  <a:t>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2000" b="1" i="1">
                        <a:latin typeface="Cambria Math"/>
                      </a:rPr>
                      <m:t>  </m:t>
                    </m:r>
                  </m:oMath>
                </a14:m>
                <a:endParaRPr lang="cs-CZ" sz="2000" b="1" dirty="0"/>
              </a:p>
              <a:p>
                <a:endParaRPr lang="cs-CZ" sz="2000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dirty="0" smtClean="0"/>
                  <a:t> 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</a:p>
              <a:p>
                <a:endParaRPr lang="cs-CZ" sz="2000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000" dirty="0" smtClean="0"/>
                  <a:t> 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</a:p>
              <a:p>
                <a:endParaRPr lang="cs-CZ" sz="2000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𝟗</m:t>
                        </m:r>
                      </m:den>
                    </m:f>
                    <m:r>
                      <a:rPr lang="cs-CZ" sz="2000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 smtClean="0"/>
                  <a:t>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</a:p>
              <a:p>
                <a:endParaRPr lang="cs-CZ" sz="2000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000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 smtClean="0"/>
                  <a:t>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3201" y="2769517"/>
                <a:ext cx="771365" cy="3554114"/>
              </a:xfrm>
              <a:prstGeom prst="rect">
                <a:avLst/>
              </a:prstGeom>
              <a:blipFill rotWithShape="1">
                <a:blip r:embed="rId4"/>
                <a:stretch>
                  <a:fillRect b="-3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0902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544345443"/>
                  </p:ext>
                </p:extLst>
              </p:nvPr>
            </p:nvGraphicFramePr>
            <p:xfrm>
              <a:off x="467544" y="1268760"/>
              <a:ext cx="8229600" cy="1042601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874440"/>
                    <a:gridCol w="954360"/>
                    <a:gridCol w="914400"/>
                    <a:gridCol w="914400"/>
                    <a:gridCol w="914400"/>
                    <a:gridCol w="914400"/>
                    <a:gridCol w="914400"/>
                    <a:gridCol w="914400"/>
                    <a:gridCol w="914400"/>
                  </a:tblGrid>
                  <a:tr h="43204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Á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C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E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H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N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O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R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U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V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0,7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𝟕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𝟏𝟖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𝟓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</m:t>
                                    </m:r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𝟏𝟑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</m:t>
                                    </m:r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𝟏𝟏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𝟐𝟎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𝟏</m:t>
                                    </m:r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0,9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𝟕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𝟖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𝟐𝟓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𝟐𝟒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544345443"/>
                  </p:ext>
                </p:extLst>
              </p:nvPr>
            </p:nvGraphicFramePr>
            <p:xfrm>
              <a:off x="467544" y="1268760"/>
              <a:ext cx="8229600" cy="1042601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874440"/>
                    <a:gridCol w="954360"/>
                    <a:gridCol w="914400"/>
                    <a:gridCol w="914400"/>
                    <a:gridCol w="914400"/>
                    <a:gridCol w="914400"/>
                    <a:gridCol w="914400"/>
                    <a:gridCol w="914400"/>
                    <a:gridCol w="914400"/>
                  </a:tblGrid>
                  <a:tr h="43204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Á</a:t>
                          </a: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C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E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H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N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O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R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U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V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</a:tr>
                  <a:tr h="61055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0,7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91720" t="-76000" r="-668790" b="-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200667" t="-76000" r="-600000" b="-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300667" t="-76000" r="-500000" b="-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400667" t="-76000" r="-400000" b="-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00667" t="-76000" r="-300000" b="-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0,9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FF0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00667" t="-76000" r="-100000" b="-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800667" t="-76000" b="-1000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521960" y="2780928"/>
                <a:ext cx="3545983" cy="38281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000" dirty="0" smtClean="0"/>
                  <a:t> 		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H</a:t>
                </a:r>
                <a:endParaRPr lang="cs-CZ" sz="2000" dirty="0" smtClean="0"/>
              </a:p>
              <a:p>
                <a:pPr/>
                <a:endParaRPr lang="cs-CZ" sz="2000" dirty="0" smtClean="0"/>
              </a:p>
              <a:p>
                <a:pPr/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2000" b="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/>
                  <a:t> 		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U</a:t>
                </a:r>
                <a:endParaRPr lang="cs-CZ" sz="2000" dirty="0" smtClean="0"/>
              </a:p>
              <a:p>
                <a:pPr/>
                <a:endParaRPr lang="cs-CZ" sz="2000" dirty="0"/>
              </a:p>
              <a:p>
                <a:pPr/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den>
                    </m:f>
                    <m:r>
                      <a:rPr lang="cs-CZ" sz="2000" b="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000" dirty="0" smtClean="0"/>
                  <a:t> 		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R</a:t>
                </a:r>
                <a:endParaRPr lang="cs-CZ" sz="2000" dirty="0" smtClean="0"/>
              </a:p>
              <a:p>
                <a:pPr/>
                <a:endParaRPr lang="cs-CZ" sz="2000" dirty="0"/>
              </a:p>
              <a:p>
                <a:pPr/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sz="2000" b="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000" dirty="0" smtClean="0"/>
                  <a:t>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		Á</a:t>
                </a:r>
                <a:endParaRPr lang="cs-CZ" sz="2000" dirty="0" smtClean="0"/>
              </a:p>
              <a:p>
                <a:pPr/>
                <a:endParaRPr lang="cs-CZ" sz="2000" dirty="0"/>
              </a:p>
              <a:p>
                <a:pPr/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2000" b="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sz="2000" dirty="0" smtClean="0"/>
                  <a:t>		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V</a:t>
                </a:r>
                <a:endParaRPr lang="cs-CZ" sz="2000" dirty="0" smtClean="0"/>
              </a:p>
              <a:p>
                <a:pPr/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960" y="2780928"/>
                <a:ext cx="3545983" cy="38281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4603201" y="2769517"/>
                <a:ext cx="3857231" cy="35541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2000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 smtClean="0"/>
                  <a:t>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000" b="1" dirty="0" smtClean="0"/>
                  <a:t>  		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Á</a:t>
                </a:r>
                <a:endParaRPr lang="cs-CZ" sz="2000" b="1" dirty="0"/>
              </a:p>
              <a:p>
                <a:endParaRPr lang="cs-CZ" sz="2000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dirty="0" smtClean="0"/>
                  <a:t> 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 smtClean="0"/>
                  <a:t>		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N</a:t>
                </a:r>
                <a:endParaRPr lang="cs-CZ" sz="2000" dirty="0"/>
              </a:p>
              <a:p>
                <a:endParaRPr lang="cs-CZ" sz="2000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000" dirty="0" smtClean="0"/>
                  <a:t> 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 smtClean="0"/>
                  <a:t>		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O</a:t>
                </a:r>
                <a:endParaRPr lang="cs-CZ" sz="2000" dirty="0"/>
              </a:p>
              <a:p>
                <a:endParaRPr lang="cs-CZ" sz="2000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𝟗</m:t>
                        </m:r>
                      </m:den>
                    </m:f>
                    <m:r>
                      <a:rPr lang="cs-CZ" sz="2000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 smtClean="0"/>
                  <a:t>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000" dirty="0"/>
                  <a:t> </a:t>
                </a:r>
                <a:r>
                  <a:rPr lang="cs-CZ" sz="2000" dirty="0" smtClean="0"/>
                  <a:t>		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C</a:t>
                </a:r>
                <a:endParaRPr lang="cs-CZ" sz="2000" dirty="0"/>
              </a:p>
              <a:p>
                <a:endParaRPr lang="cs-CZ" sz="2000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000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000" dirty="0" smtClean="0"/>
                  <a:t>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000" dirty="0" smtClean="0"/>
                  <a:t>		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E</a:t>
                </a:r>
                <a:endParaRPr lang="cs-CZ" sz="20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3201" y="2769517"/>
                <a:ext cx="3857231" cy="3554114"/>
              </a:xfrm>
              <a:prstGeom prst="rect">
                <a:avLst/>
              </a:prstGeom>
              <a:blipFill rotWithShape="1">
                <a:blip r:embed="rId4"/>
                <a:stretch>
                  <a:fillRect b="-3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08504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HURÁ VÁNOCE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C:\Users\profesor\AppData\Local\Microsoft\Windows\Temporary Internet Files\Content.IE5\N2JUKN2C\MP9003137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40" y="4221088"/>
            <a:ext cx="509776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ofesor\AppData\Local\Microsoft\Windows\Temporary Internet Files\Content.IE5\BU9ZMZEO\MP90021615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5458"/>
            <a:ext cx="2438400" cy="472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ofesor\AppData\Local\Microsoft\Windows\Temporary Internet Files\Content.IE5\GSO6NNAJ\MP9004000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520" y="1844824"/>
            <a:ext cx="2958832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rofesor\AppData\Local\Microsoft\Windows\Temporary Internet Files\Content.IE5\VEEUHD9X\MP9003995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736"/>
            <a:ext cx="2496312" cy="249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2115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POČÍTEJTE SE ZÁVORKAMI: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)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+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) =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)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profesor\AppData\Local\Microsoft\Windows\Temporary Internet Files\Content.IE5\VEEUHD9X\MP9003995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05064"/>
            <a:ext cx="206426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3657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ŘEŠTE SLOVNÍ ÚLOHY: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cs-CZ" sz="2400" dirty="0" smtClean="0"/>
                  <a:t>Ondra dostal k svátku oříškovou čokoládu. 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Katce dal polovinu, sám snědl třetinu. 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Jakou část čokolády mohl nabídnout 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Davidovi?</a:t>
                </a:r>
              </a:p>
              <a:p>
                <a:r>
                  <a:rPr lang="cs-CZ" sz="2400" dirty="0" smtClean="0"/>
                  <a:t>Maminka koupila 2kg mandarinek. 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Bára s Tomášem jich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snědli. 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Kolik kg mandarinek zůstalo?</a:t>
                </a:r>
              </a:p>
              <a:p>
                <a:r>
                  <a:rPr lang="cs-CZ" sz="2400" dirty="0" smtClean="0"/>
                  <a:t>Při oslavě dědečkových narozenin 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dostal Martin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400" dirty="0" smtClean="0"/>
                  <a:t> dortu a Michal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16</m:t>
                        </m:r>
                      </m:den>
                    </m:f>
                  </m:oMath>
                </a14:m>
                <a:r>
                  <a:rPr lang="cs-CZ" sz="2400" dirty="0" smtClean="0"/>
                  <a:t> dortu .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Kdo  snědl více dortu?</a:t>
                </a:r>
                <a:endParaRPr lang="cs-CZ" sz="24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963" t="-18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8" descr="C:\Users\profesor\AppData\Local\Microsoft\Windows\Temporary Internet Files\Content.IE5\BU9ZMZEO\MP90021615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5458"/>
            <a:ext cx="2438400" cy="4727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0209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POZORUJ DVOJICE ZLOMKŮ: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2386608" cy="4525963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b="0" i="0" smtClean="0">
                        <a:latin typeface="Cambria Math"/>
                      </a:rPr>
                      <m:t>;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2386608" cy="452596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1979712" y="1909610"/>
            <a:ext cx="6768753" cy="136815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063896" y="2409020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 uvedených dvojicích zlomků je zaměněn čitatel se jmenovatelem.</a:t>
            </a:r>
            <a:endParaRPr lang="cs-CZ" b="1" dirty="0"/>
          </a:p>
        </p:txBody>
      </p:sp>
      <p:sp>
        <p:nvSpPr>
          <p:cNvPr id="8" name="Šipka dolů 7"/>
          <p:cNvSpPr/>
          <p:nvPr/>
        </p:nvSpPr>
        <p:spPr>
          <a:xfrm>
            <a:off x="4984032" y="3370627"/>
            <a:ext cx="736876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56226" y="4725144"/>
            <a:ext cx="4392488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460573" y="4982289"/>
            <a:ext cx="37837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ZLOMKY NAVZÁJEM PŘEVRÁCENÉ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136142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čísla navzájem převrácená: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 fontAlgn="t">
                  <a:buNone/>
                </a:pPr>
                <a:r>
                  <a:rPr lang="cs-CZ" b="1" dirty="0" smtClean="0"/>
                  <a:t>0,7	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 marL="0" indent="0" fontAlgn="t">
                  <a:buNone/>
                </a:pPr>
                <a:endParaRPr lang="cs-CZ" dirty="0"/>
              </a:p>
              <a:p>
                <a:pPr marL="0" indent="0" fontAlgn="t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/>
                        </m:ctrlPr>
                      </m:fPr>
                      <m:num>
                        <m:r>
                          <a:rPr lang="cs-CZ" b="1" i="1"/>
                          <m:t>𝟓</m:t>
                        </m:r>
                      </m:num>
                      <m:den>
                        <m:r>
                          <a:rPr lang="cs-CZ" b="1" i="1"/>
                          <m:t>𝟏𝟐</m:t>
                        </m:r>
                      </m:den>
                    </m:f>
                    <m:r>
                      <a:rPr lang="cs-CZ" b="1" i="1" smtClean="0"/>
                      <m:t>	</m:t>
                    </m:r>
                  </m:oMath>
                </a14:m>
                <a:r>
                  <a:rPr lang="cs-CZ" dirty="0" smtClean="0"/>
                  <a:t>	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𝟐𝟎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𝟏𝟏</m:t>
                        </m:r>
                      </m:den>
                    </m:f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				</a:t>
                </a:r>
              </a:p>
              <a:p>
                <a:pPr marL="0" indent="0" fontAlgn="t">
                  <a:buNone/>
                </a:pPr>
                <a:endParaRPr lang="cs-CZ" dirty="0"/>
              </a:p>
              <a:p>
                <a:pPr marL="0" indent="0" fontAlgn="t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/>
                        </m:ctrlPr>
                      </m:fPr>
                      <m:num>
                        <m:r>
                          <a:rPr lang="cs-CZ" b="1" i="1"/>
                          <m:t>𝟏𝟏</m:t>
                        </m:r>
                      </m:num>
                      <m:den>
                        <m:r>
                          <a:rPr lang="cs-CZ" b="1" i="1"/>
                          <m:t>𝟐𝟎</m:t>
                        </m:r>
                      </m:den>
                    </m:f>
                  </m:oMath>
                </a14:m>
                <a:r>
                  <a:rPr lang="cs-CZ" dirty="0" smtClean="0"/>
                  <a:t>	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endParaRPr lang="cs-CZ" dirty="0"/>
              </a:p>
              <a:p>
                <a:pPr marL="0" indent="0" fontAlgn="t">
                  <a:buNone/>
                </a:pPr>
                <a:endParaRPr lang="cs-CZ" dirty="0"/>
              </a:p>
              <a:p>
                <a:pPr marL="0" indent="0" fontAlgn="t">
                  <a:buNone/>
                </a:pPr>
                <a:r>
                  <a:rPr lang="cs-CZ" b="1" dirty="0" smtClean="0"/>
                  <a:t>9				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704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1115616" y="1916832"/>
            <a:ext cx="3024336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043608" y="3212976"/>
            <a:ext cx="3096344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899592" y="1916832"/>
            <a:ext cx="3240360" cy="3600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115616" y="3212976"/>
            <a:ext cx="2952328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9" descr="C:\Users\profesor\AppData\Local\Microsoft\Windows\Temporary Internet Files\Content.IE5\GSO6NNAJ\MP9004000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33056"/>
            <a:ext cx="295883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2455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URČETE PŘEVRÁCENÁ ČÍSLA: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		9		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/>
                  <a:t>		  0,5		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C00000"/>
                    </a:solidFill>
                  </a:rPr>
                  <a:t>		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C00000"/>
                    </a:solidFill>
                  </a:rPr>
                  <a:t>		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=12	  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i="1">
                            <a:solidFill>
                              <a:srgbClr val="C00000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 = 2</a:t>
                </a:r>
                <a:endParaRPr lang="cs-CZ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4" descr="C:\Users\profesor\AppData\Local\Microsoft\Windows\Temporary Internet Files\Content.IE5\N2JUKN2C\MP90031379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509120"/>
            <a:ext cx="4730432" cy="201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374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buch 2 3"/>
          <p:cNvSpPr/>
          <p:nvPr/>
        </p:nvSpPr>
        <p:spPr>
          <a:xfrm>
            <a:off x="3131840" y="2564904"/>
            <a:ext cx="2664296" cy="1944216"/>
          </a:xfrm>
          <a:prstGeom prst="irregularSeal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141726" y="2968631"/>
                <a:ext cx="564577" cy="112947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dirty="0" smtClean="0">
                              <a:latin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sz="3600" b="1" i="1" dirty="0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1726" y="2968631"/>
                <a:ext cx="564577" cy="11294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6cípá hvězda 6"/>
          <p:cNvSpPr/>
          <p:nvPr/>
        </p:nvSpPr>
        <p:spPr>
          <a:xfrm>
            <a:off x="1480579" y="4888577"/>
            <a:ext cx="1624058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3790764" y="260648"/>
            <a:ext cx="1501316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6cípá hvězda 8"/>
          <p:cNvSpPr/>
          <p:nvPr/>
        </p:nvSpPr>
        <p:spPr>
          <a:xfrm>
            <a:off x="6819955" y="1771654"/>
            <a:ext cx="1640477" cy="1442192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6276572" y="4708542"/>
            <a:ext cx="1607796" cy="1418456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6789364" y="5017115"/>
                <a:ext cx="582211" cy="8013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:r>
                  <a:rPr lang="cs-CZ" sz="3200" b="1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dirty="0" smtClean="0"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89364" y="5017115"/>
                <a:ext cx="582211" cy="801310"/>
              </a:xfrm>
              <a:prstGeom prst="rect">
                <a:avLst/>
              </a:prstGeom>
              <a:blipFill rotWithShape="1">
                <a:blip r:embed="rId3"/>
                <a:stretch>
                  <a:fillRect l="-27368" b="-129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4221672" y="558502"/>
                <a:ext cx="1281287" cy="8086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:r>
                  <a:rPr lang="cs-CZ" sz="3200" b="1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200" b="1" i="1" dirty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1672" y="558502"/>
                <a:ext cx="1281287" cy="808619"/>
              </a:xfrm>
              <a:prstGeom prst="rect">
                <a:avLst/>
              </a:prstGeom>
              <a:blipFill rotWithShape="1">
                <a:blip r:embed="rId4"/>
                <a:stretch>
                  <a:fillRect l="-12381" b="-128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1961427" y="5196926"/>
                <a:ext cx="662361" cy="8017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:r>
                  <a:rPr lang="cs-CZ" sz="3200" b="1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dirty="0" smtClean="0"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1427" y="5196926"/>
                <a:ext cx="662361" cy="801758"/>
              </a:xfrm>
              <a:prstGeom prst="rect">
                <a:avLst/>
              </a:prstGeom>
              <a:blipFill rotWithShape="1">
                <a:blip r:embed="rId5"/>
                <a:stretch>
                  <a:fillRect l="-24074" b="-129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7309012" y="2017574"/>
                <a:ext cx="662361" cy="8036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:r>
                  <a:rPr lang="cs-CZ" sz="3200" b="1" dirty="0" smtClean="0"/>
                  <a:t>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dirty="0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9012" y="2017574"/>
                <a:ext cx="662361" cy="803682"/>
              </a:xfrm>
              <a:prstGeom prst="rect">
                <a:avLst/>
              </a:prstGeom>
              <a:blipFill rotWithShape="1">
                <a:blip r:embed="rId6"/>
                <a:stretch>
                  <a:fillRect l="-23853"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Šipka nahoru 15"/>
          <p:cNvSpPr/>
          <p:nvPr/>
        </p:nvSpPr>
        <p:spPr>
          <a:xfrm>
            <a:off x="4221672" y="1780816"/>
            <a:ext cx="484632" cy="78408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 rot="17889688">
            <a:off x="2434053" y="2520215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nahoru 17"/>
          <p:cNvSpPr/>
          <p:nvPr/>
        </p:nvSpPr>
        <p:spPr>
          <a:xfrm rot="13703046">
            <a:off x="2957061" y="4383470"/>
            <a:ext cx="484632" cy="80526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nahoru 18"/>
          <p:cNvSpPr/>
          <p:nvPr/>
        </p:nvSpPr>
        <p:spPr>
          <a:xfrm rot="7372856">
            <a:off x="5439509" y="4017816"/>
            <a:ext cx="484632" cy="124167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nahoru 19"/>
          <p:cNvSpPr/>
          <p:nvPr/>
        </p:nvSpPr>
        <p:spPr>
          <a:xfrm rot="3512383">
            <a:off x="6092444" y="2588871"/>
            <a:ext cx="484632" cy="84109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6cípá hvězda 21"/>
          <p:cNvSpPr/>
          <p:nvPr/>
        </p:nvSpPr>
        <p:spPr>
          <a:xfrm>
            <a:off x="693416" y="1577718"/>
            <a:ext cx="1574327" cy="1431701"/>
          </a:xfrm>
          <a:prstGeom prst="star6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ovéPole 22"/>
              <p:cNvSpPr txBox="1"/>
              <p:nvPr/>
            </p:nvSpPr>
            <p:spPr>
              <a:xfrm>
                <a:off x="1112874" y="1893167"/>
                <a:ext cx="735409" cy="8013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:r>
                  <a:rPr lang="cs-CZ" sz="3200" b="1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dirty="0" smtClean="0"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endParaRPr lang="cs-CZ" sz="3200" b="1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2874" y="1893167"/>
                <a:ext cx="735409" cy="801373"/>
              </a:xfrm>
              <a:prstGeom prst="rect">
                <a:avLst/>
              </a:prstGeom>
              <a:blipFill rotWithShape="1">
                <a:blip r:embed="rId7"/>
                <a:stretch>
                  <a:fillRect l="-21667" b="-129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454529" y="260648"/>
            <a:ext cx="85819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VYPOČÍTEJTE: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12551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 animBg="1"/>
      <p:bldP spid="8" grpId="0" animBg="1"/>
      <p:bldP spid="9" grpId="0" animBg="1"/>
      <p:bldP spid="10" grpId="0" animBg="1"/>
      <p:bldP spid="12" grpId="0"/>
      <p:bldP spid="13" grpId="0"/>
      <p:bldP spid="14" grpId="0"/>
      <p:bldP spid="15" grpId="0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rofesor\AppData\Local\Microsoft\Windows\Temporary Internet Files\Content.IE5\6ZB289N0\MP90040014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3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MS900116611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39952" y="36450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83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48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 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1847</TotalTime>
  <Words>586</Words>
  <Application>Microsoft Office PowerPoint</Application>
  <PresentationFormat>Předvádění na obrazovce (4:3)</PresentationFormat>
  <Paragraphs>148</Paragraphs>
  <Slides>15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Prezentace aplikace PowerPoint</vt:lpstr>
      <vt:lpstr>ŠIFROVÁNÍ:</vt:lpstr>
      <vt:lpstr>ŠIFROVÁNÍ:</vt:lpstr>
      <vt:lpstr>ŘEŠENÍ:</vt:lpstr>
      <vt:lpstr>HURÁ VÁNOCE</vt:lpstr>
      <vt:lpstr>POČÍTEJTE SE ZÁVORKAMI:</vt:lpstr>
      <vt:lpstr>ŘEŠTE SLOVNÍ ÚLOHY:</vt:lpstr>
      <vt:lpstr>POZORUJ DVOJICE ZLOMKŮ:</vt:lpstr>
      <vt:lpstr>Najdi čísla navzájem převrácená:</vt:lpstr>
      <vt:lpstr>URČETE PŘEVRÁCENÁ ČÍSLA: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187</cp:revision>
  <dcterms:created xsi:type="dcterms:W3CDTF">2013-03-05T19:40:32Z</dcterms:created>
  <dcterms:modified xsi:type="dcterms:W3CDTF">2013-12-13T20:13:48Z</dcterms:modified>
</cp:coreProperties>
</file>