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0E224A-22A6-4FD7-94F1-CF88F08D2F2D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851AF-0DA0-4EB0-AB4D-1BF1E2588A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5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769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7639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972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73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943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880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14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28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05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288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161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8597E-527F-4902-90F3-F3B769C019DB}" type="datetimeFigureOut">
              <a:rPr lang="cs-CZ" smtClean="0"/>
              <a:t>27. 12. 2013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F49E8-B5D4-453B-BB03-22D43DBA04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50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632848" cy="4536504"/>
          </a:xfrm>
        </p:spPr>
        <p:txBody>
          <a:bodyPr>
            <a:normAutofit fontScale="62500" lnSpcReduction="20000"/>
          </a:bodyPr>
          <a:lstStyle/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ŠKOLA</a:t>
            </a:r>
            <a:r>
              <a:rPr lang="cs-CZ" b="1" dirty="0" smtClean="0">
                <a:solidFill>
                  <a:srgbClr val="006699"/>
                </a:solidFill>
              </a:rPr>
              <a:t>:</a:t>
            </a:r>
            <a:r>
              <a:rPr lang="cs-CZ" b="1" dirty="0">
                <a:solidFill>
                  <a:srgbClr val="006699"/>
                </a:solidFill>
              </a:rPr>
              <a:t>	Gymnázium, Tanvald, Školní 305, </a:t>
            </a:r>
            <a:r>
              <a:rPr lang="cs-CZ" b="1" dirty="0" smtClean="0">
                <a:solidFill>
                  <a:srgbClr val="006699"/>
                </a:solidFill>
              </a:rPr>
              <a:t>příspěvková</a:t>
            </a:r>
            <a:r>
              <a:rPr lang="cs-CZ" b="1" dirty="0">
                <a:solidFill>
                  <a:srgbClr val="006699"/>
                </a:solidFill>
              </a:rPr>
              <a:t>	organizace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ČÍSLO PROJEKTU:	CZ.1.07/1.5.00/34.0434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ČÍSLO ŠABLONY:	III/2 Inovace a zkvalitnění výuky prostřednictvím 		ICT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AUTOR: 		Kateřina Bendová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TEMATICKÁ OBLAST: </a:t>
            </a:r>
            <a:r>
              <a:rPr lang="cs-CZ" b="1" dirty="0" smtClean="0">
                <a:solidFill>
                  <a:srgbClr val="006699"/>
                </a:solidFill>
              </a:rPr>
              <a:t>Chemie, kvinta, 1.ročník</a:t>
            </a: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NÁZEV </a:t>
            </a:r>
            <a:r>
              <a:rPr lang="cs-CZ" b="1" dirty="0" err="1">
                <a:solidFill>
                  <a:srgbClr val="006699"/>
                </a:solidFill>
              </a:rPr>
              <a:t>DUMu</a:t>
            </a:r>
            <a:r>
              <a:rPr lang="cs-CZ" b="1" dirty="0">
                <a:solidFill>
                  <a:srgbClr val="006699"/>
                </a:solidFill>
              </a:rPr>
              <a:t>:	</a:t>
            </a:r>
            <a:r>
              <a:rPr lang="cs-CZ" b="1" dirty="0" smtClean="0">
                <a:solidFill>
                  <a:srgbClr val="006699"/>
                </a:solidFill>
              </a:rPr>
              <a:t>Obecná chemie - základní pojmy </a:t>
            </a: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POŘADOVÉ ČÍSLO </a:t>
            </a:r>
            <a:r>
              <a:rPr lang="cs-CZ" b="1" dirty="0" err="1">
                <a:solidFill>
                  <a:srgbClr val="006699"/>
                </a:solidFill>
              </a:rPr>
              <a:t>DUMu</a:t>
            </a:r>
            <a:r>
              <a:rPr lang="cs-CZ" b="1" dirty="0">
                <a:solidFill>
                  <a:srgbClr val="006699"/>
                </a:solidFill>
              </a:rPr>
              <a:t>: </a:t>
            </a:r>
            <a:r>
              <a:rPr lang="cs-CZ" b="1" dirty="0" smtClean="0">
                <a:solidFill>
                  <a:srgbClr val="006699"/>
                </a:solidFill>
              </a:rPr>
              <a:t>01</a:t>
            </a: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KÓD </a:t>
            </a:r>
            <a:r>
              <a:rPr lang="cs-CZ" b="1" dirty="0" err="1">
                <a:solidFill>
                  <a:srgbClr val="006699"/>
                </a:solidFill>
              </a:rPr>
              <a:t>DUMu</a:t>
            </a:r>
            <a:r>
              <a:rPr lang="cs-CZ" b="1" dirty="0">
                <a:solidFill>
                  <a:srgbClr val="006699"/>
                </a:solidFill>
              </a:rPr>
              <a:t>: 	</a:t>
            </a:r>
            <a:r>
              <a:rPr lang="cs-CZ" b="1" dirty="0" smtClean="0">
                <a:solidFill>
                  <a:srgbClr val="006699"/>
                </a:solidFill>
              </a:rPr>
              <a:t>KB_CHEMIE_01</a:t>
            </a: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DATUM TVORBY: 	</a:t>
            </a:r>
            <a:r>
              <a:rPr lang="cs-CZ" b="1" dirty="0" smtClean="0">
                <a:solidFill>
                  <a:srgbClr val="006699"/>
                </a:solidFill>
              </a:rPr>
              <a:t>1.8.2013</a:t>
            </a: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ANOTACE (ROČNÍK): Prezentace je určena pro žáky </a:t>
            </a:r>
            <a:r>
              <a:rPr lang="cs-CZ" b="1" dirty="0" smtClean="0">
                <a:solidFill>
                  <a:srgbClr val="006699"/>
                </a:solidFill>
              </a:rPr>
              <a:t>1. </a:t>
            </a:r>
            <a:r>
              <a:rPr lang="cs-CZ" b="1" dirty="0">
                <a:solidFill>
                  <a:srgbClr val="006699"/>
                </a:solidFill>
              </a:rPr>
              <a:t>ročníku </a:t>
            </a:r>
            <a:r>
              <a:rPr lang="cs-CZ" b="1" dirty="0" smtClean="0">
                <a:solidFill>
                  <a:srgbClr val="006699"/>
                </a:solidFill>
              </a:rPr>
              <a:t>gymnázia </a:t>
            </a:r>
            <a:r>
              <a:rPr lang="cs-CZ" b="1" dirty="0">
                <a:solidFill>
                  <a:srgbClr val="006699"/>
                </a:solidFill>
              </a:rPr>
              <a:t>nebo </a:t>
            </a:r>
            <a:r>
              <a:rPr lang="cs-CZ" b="1" dirty="0" smtClean="0">
                <a:solidFill>
                  <a:srgbClr val="006699"/>
                </a:solidFill>
              </a:rPr>
              <a:t>kvinty </a:t>
            </a:r>
            <a:r>
              <a:rPr lang="cs-CZ" b="1" dirty="0">
                <a:solidFill>
                  <a:srgbClr val="006699"/>
                </a:solidFill>
              </a:rPr>
              <a:t>víceletých gymnázií. Seznamuje se základními </a:t>
            </a:r>
            <a:r>
              <a:rPr lang="cs-CZ" b="1" dirty="0" smtClean="0">
                <a:solidFill>
                  <a:srgbClr val="006699"/>
                </a:solidFill>
              </a:rPr>
              <a:t>chemickými pojmy a jejich použitím. </a:t>
            </a:r>
            <a:r>
              <a:rPr lang="cs-CZ" b="1" dirty="0">
                <a:solidFill>
                  <a:srgbClr val="006699"/>
                </a:solidFill>
              </a:rPr>
              <a:t>Může sloužit i jako zápis do sešitu.</a:t>
            </a: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cs-CZ" b="1" dirty="0">
              <a:solidFill>
                <a:srgbClr val="006699"/>
              </a:solidFill>
            </a:endParaRPr>
          </a:p>
          <a:p>
            <a:pPr algn="l">
              <a:lnSpc>
                <a:spcPct val="80000"/>
              </a:lnSpc>
              <a:spcBef>
                <a:spcPts val="3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cs-CZ" b="1" dirty="0">
                <a:solidFill>
                  <a:srgbClr val="006699"/>
                </a:solidFill>
              </a:rPr>
              <a:t>METODICKÝ POKYN</a:t>
            </a:r>
            <a:r>
              <a:rPr lang="cs-CZ" b="1" dirty="0" smtClean="0">
                <a:solidFill>
                  <a:srgbClr val="006699"/>
                </a:solidFill>
              </a:rPr>
              <a:t>: Žáci mohou používat periodický systém prvků.</a:t>
            </a:r>
            <a:endParaRPr lang="cs-CZ" b="1" dirty="0">
              <a:solidFill>
                <a:srgbClr val="006699"/>
              </a:solidFill>
            </a:endParaRP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4870450" cy="119062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92373"/>
            <a:ext cx="1111493" cy="815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495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chemické pojmy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ATOM – je nejmenší částice chemické látky.</a:t>
            </a:r>
          </a:p>
          <a:p>
            <a:r>
              <a:rPr lang="cs-CZ" dirty="0" smtClean="0"/>
              <a:t>Zapisuje se značkou (symbolem) prvku.</a:t>
            </a:r>
          </a:p>
          <a:p>
            <a:r>
              <a:rPr lang="cs-CZ" dirty="0" smtClean="0"/>
              <a:t>Má dvě části: </a:t>
            </a:r>
            <a:r>
              <a:rPr lang="cs-CZ" dirty="0" smtClean="0">
                <a:solidFill>
                  <a:srgbClr val="FF0000"/>
                </a:solidFill>
              </a:rPr>
              <a:t>jádro a elektronový obal.</a:t>
            </a: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V jádře jsou částice: </a:t>
            </a:r>
            <a:r>
              <a:rPr lang="cs-CZ" dirty="0" smtClean="0"/>
              <a:t>PROTONY a NEUTRONY.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 elektronovém obalu  jsou </a:t>
            </a:r>
            <a:r>
              <a:rPr lang="cs-CZ" dirty="0" smtClean="0"/>
              <a:t>ELEKTRONY.</a:t>
            </a:r>
          </a:p>
          <a:p>
            <a:r>
              <a:rPr lang="cs-CZ" dirty="0" smtClean="0"/>
              <a:t>Je charakterizován čísly: </a:t>
            </a:r>
            <a:r>
              <a:rPr lang="cs-CZ" dirty="0" smtClean="0">
                <a:solidFill>
                  <a:srgbClr val="FF0000"/>
                </a:solidFill>
              </a:rPr>
              <a:t>PROTONOVÝM a NUKLEONOVÝM (HMOTNOSTNÍM)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286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PROTONOVÉ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symbol </a:t>
            </a:r>
            <a:r>
              <a:rPr lang="cs-CZ" dirty="0" smtClean="0">
                <a:solidFill>
                  <a:srgbClr val="00B050"/>
                </a:solidFill>
              </a:rPr>
              <a:t>Z</a:t>
            </a:r>
            <a:r>
              <a:rPr lang="cs-CZ" dirty="0" smtClean="0"/>
              <a:t>.</a:t>
            </a:r>
          </a:p>
          <a:p>
            <a:r>
              <a:rPr lang="cs-CZ" dirty="0" smtClean="0"/>
              <a:t>Píše se jako dolní index vlevo u symbolu prvku.</a:t>
            </a:r>
          </a:p>
          <a:p>
            <a:r>
              <a:rPr lang="cs-CZ" dirty="0" smtClean="0"/>
              <a:t>Udává počet </a:t>
            </a:r>
            <a:r>
              <a:rPr lang="cs-CZ" dirty="0" smtClean="0">
                <a:solidFill>
                  <a:srgbClr val="FF0000"/>
                </a:solidFill>
              </a:rPr>
              <a:t>protonů</a:t>
            </a:r>
            <a:r>
              <a:rPr lang="cs-CZ" dirty="0" smtClean="0"/>
              <a:t> v jádře atomu, ale i počet </a:t>
            </a:r>
            <a:r>
              <a:rPr lang="cs-CZ" dirty="0" smtClean="0">
                <a:solidFill>
                  <a:srgbClr val="FF0000"/>
                </a:solidFill>
              </a:rPr>
              <a:t>elektronů</a:t>
            </a:r>
            <a:r>
              <a:rPr lang="cs-CZ" dirty="0" smtClean="0"/>
              <a:t> v obalu (POČET OBOU ČÁSTIC JE STEJNÝ → ATOM JE ELEKTRONEUTRÁLNÍ).</a:t>
            </a:r>
          </a:p>
          <a:p>
            <a:r>
              <a:rPr lang="cs-CZ" dirty="0" smtClean="0"/>
              <a:t>Udává pořadí prvku v periodickém systému.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3684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Elementární částice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PROTON</a:t>
                </a:r>
                <a:r>
                  <a:rPr lang="cs-CZ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p</m:t>
                        </m:r>
                      </m:e>
                      <m:sup>
                        <m:r>
                          <a:rPr lang="cs-CZ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Calibri" pitchFamily="34" charset="0"/>
                  </a:rPr>
                  <a:t>, nese jednotkový kladný náboj, má hmotnost 1,672 </a:t>
                </a:r>
                <a14:m>
                  <m:oMath xmlns:m="http://schemas.openxmlformats.org/officeDocument/2006/math">
                    <m:r>
                      <a:rPr lang="cs-CZ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−27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Calibri" pitchFamily="34" charset="0"/>
                  </a:rPr>
                  <a:t>kg.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  <a:latin typeface="Calibri" pitchFamily="34" charset="0"/>
                  </a:rPr>
                  <a:t>NEUTRON </a:t>
                </a:r>
                <a:r>
                  <a:rPr lang="cs-CZ" dirty="0" smtClean="0">
                    <a:latin typeface="Calibri" pitchFamily="34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n</m:t>
                        </m:r>
                      </m:e>
                      <m:sup>
                        <m:r>
                          <a:rPr lang="cs-CZ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tx1"/>
                    </a:solidFill>
                    <a:latin typeface="Calibri" pitchFamily="34" charset="0"/>
                  </a:rPr>
                  <a:t>, je elektroneutrální částice, má hmotnost 1,674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dirty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dirty="0">
                            <a:latin typeface="Cambria Math"/>
                          </a:rPr>
                          <m:t>−27</m:t>
                        </m:r>
                      </m:sup>
                    </m:sSup>
                  </m:oMath>
                </a14:m>
                <a:r>
                  <a:rPr lang="cs-CZ" dirty="0" smtClean="0">
                    <a:latin typeface="Calibri" pitchFamily="34" charset="0"/>
                  </a:rPr>
                  <a:t>kg.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  <a:latin typeface="Calibri" pitchFamily="34" charset="0"/>
                  </a:rPr>
                  <a:t>NUKLEONY </a:t>
                </a:r>
                <a:r>
                  <a:rPr lang="cs-CZ" dirty="0" smtClean="0">
                    <a:latin typeface="Calibri" pitchFamily="34" charset="0"/>
                  </a:rPr>
                  <a:t>= protony + neutrony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  <a:latin typeface="Calibri" pitchFamily="34" charset="0"/>
                  </a:rPr>
                  <a:t>ELEKTRON</a:t>
                </a:r>
                <a:r>
                  <a:rPr lang="cs-CZ" dirty="0" smtClean="0">
                    <a:latin typeface="Calibri" pitchFamily="34" charset="0"/>
                  </a:rPr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e</m:t>
                        </m:r>
                      </m:e>
                      <m:sup>
                        <m:r>
                          <a:rPr lang="cs-CZ" b="0" i="0" smtClean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cs-CZ" b="0" i="0" smtClean="0">
                        <a:latin typeface="Cambria Math"/>
                      </a:rPr>
                      <m:t>, </m:t>
                    </m:r>
                  </m:oMath>
                </a14:m>
                <a:r>
                  <a:rPr lang="cs-CZ" dirty="0" smtClean="0">
                    <a:latin typeface="Calibri" pitchFamily="34" charset="0"/>
                  </a:rPr>
                  <a:t>nese jednotkový záporný náboj, má hmotnost 9,109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∙</m:t>
                    </m:r>
                  </m:oMath>
                </a14:m>
                <a:r>
                  <a:rPr lang="cs-CZ" dirty="0" smtClean="0">
                    <a:latin typeface="Calibri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0" dirty="0" smtClean="0">
                            <a:latin typeface="Cambria Math"/>
                          </a:rPr>
                          <m:t>−31</m:t>
                        </m:r>
                      </m:sup>
                    </m:sSup>
                  </m:oMath>
                </a14:m>
                <a:r>
                  <a:rPr lang="cs-CZ" dirty="0" smtClean="0">
                    <a:latin typeface="Calibri" pitchFamily="34" charset="0"/>
                  </a:rPr>
                  <a:t>kg, je asi 1840krát lehčí než proton nebo neutron. </a:t>
                </a:r>
                <a:endParaRPr lang="cs-CZ" dirty="0"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 r="-12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3542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HMOTNOSTNÍ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symbol </a:t>
            </a:r>
            <a:r>
              <a:rPr lang="cs-CZ" dirty="0" smtClean="0">
                <a:solidFill>
                  <a:srgbClr val="00B050"/>
                </a:solidFill>
              </a:rPr>
              <a:t>A</a:t>
            </a:r>
            <a:r>
              <a:rPr lang="cs-CZ" dirty="0" smtClean="0"/>
              <a:t>.</a:t>
            </a:r>
          </a:p>
          <a:p>
            <a:r>
              <a:rPr lang="cs-CZ" dirty="0" smtClean="0"/>
              <a:t>Píše se jako horní index vlevo u symbolu prvku.</a:t>
            </a:r>
          </a:p>
          <a:p>
            <a:r>
              <a:rPr lang="cs-CZ" dirty="0" smtClean="0"/>
              <a:t>Udává počet </a:t>
            </a:r>
            <a:r>
              <a:rPr lang="cs-CZ" dirty="0" smtClean="0">
                <a:solidFill>
                  <a:srgbClr val="FF0000"/>
                </a:solidFill>
              </a:rPr>
              <a:t>nukleonů</a:t>
            </a:r>
            <a:r>
              <a:rPr lang="cs-CZ" dirty="0" smtClean="0"/>
              <a:t> (protony a neutrony sečtené dohromady).</a:t>
            </a:r>
          </a:p>
          <a:p>
            <a:r>
              <a:rPr lang="cs-CZ" dirty="0" smtClean="0"/>
              <a:t>Nukleony tvoří asi 99% hmotnosti atomu.</a:t>
            </a:r>
          </a:p>
          <a:p>
            <a:r>
              <a:rPr lang="cs-CZ" dirty="0" smtClean="0"/>
              <a:t>Počet neutronů = A - Z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300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88640"/>
                <a:ext cx="8579296" cy="6264696"/>
              </a:xfrm>
            </p:spPr>
            <p:txBody>
              <a:bodyPr>
                <a:normAutofit/>
              </a:bodyPr>
              <a:lstStyle/>
              <a:p>
                <a:pPr marL="3657600" lvl="8" indent="0">
                  <a:buNone/>
                </a:pPr>
                <a:endParaRPr lang="cs-CZ" sz="9600" i="1" dirty="0" smtClean="0">
                  <a:latin typeface="Cambria Math"/>
                </a:endParaRPr>
              </a:p>
              <a:p>
                <a:pPr marL="3657600" lvl="8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cs-CZ" sz="9600" i="1" smtClean="0"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cs-CZ" sz="9600" b="0" i="1" smtClean="0">
                              <a:latin typeface="Cambria Math"/>
                            </a:rPr>
                            <m:t>𝑍</m:t>
                          </m:r>
                        </m:sub>
                        <m:sup>
                          <m:r>
                            <a:rPr lang="cs-CZ" sz="9600" b="0" i="1" smtClean="0">
                              <a:latin typeface="Cambria Math"/>
                            </a:rPr>
                            <m:t>𝐴</m:t>
                          </m:r>
                        </m:sup>
                        <m:e>
                          <m:r>
                            <a:rPr lang="cs-CZ" sz="9600" b="0" i="1" smtClean="0">
                              <a:latin typeface="Cambria Math"/>
                            </a:rPr>
                            <m:t>𝑀</m:t>
                          </m:r>
                          <m:r>
                            <a:rPr lang="cs-CZ" sz="9600" b="0" i="1" smtClean="0">
                              <a:latin typeface="Cambria Math"/>
                            </a:rPr>
                            <m:t> </m:t>
                          </m:r>
                        </m:e>
                      </m:sPre>
                      <m:r>
                        <a:rPr lang="cs-CZ" sz="96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9600" dirty="0" smtClean="0"/>
              </a:p>
              <a:p>
                <a:pPr marL="3657600" lvl="8" indent="0">
                  <a:buNone/>
                </a:pPr>
                <a:endParaRPr lang="cs-CZ" sz="9600" dirty="0" smtClean="0"/>
              </a:p>
              <a:p>
                <a:pPr marL="3657600" lvl="8" indent="0">
                  <a:buNone/>
                </a:pPr>
                <a:endParaRPr lang="cs-CZ" sz="9600" dirty="0" smtClean="0"/>
              </a:p>
              <a:p>
                <a:pPr marL="3657600" lvl="8" indent="0">
                  <a:buNone/>
                </a:pPr>
                <a:endParaRPr lang="cs-CZ" sz="40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88640"/>
                <a:ext cx="8579296" cy="626469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2" name="Picture 8" descr="C:\Users\bendova.GYMTANVALD\AppData\Local\Microsoft\Windows\Temporary Internet Files\Content.IE5\EXDFZTRV\MC9004418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92696"/>
            <a:ext cx="2247900" cy="155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bendova.GYMTANVALD\AppData\Local\Microsoft\Windows\Temporary Internet Files\Content.IE5\B0OHVFQM\MC9004418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151" y="1314872"/>
            <a:ext cx="2193925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bendova.GYMTANVALD\AppData\Local\Microsoft\Windows\Temporary Internet Files\Content.IE5\WUPAXXCW\MC9004418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75" y="3397250"/>
            <a:ext cx="17589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3" y="2251621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Nukleonové (hmotnostní číslo)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79912" y="4999530"/>
            <a:ext cx="2425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Protonové číslo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60232" y="2856083"/>
            <a:ext cx="232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Symbol prvku</a:t>
            </a:r>
            <a:endParaRPr lang="cs-CZ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132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97152"/>
          </a:xfrm>
        </p:spPr>
        <p:txBody>
          <a:bodyPr/>
          <a:lstStyle/>
          <a:p>
            <a:r>
              <a:rPr lang="cs-CZ" dirty="0" smtClean="0"/>
              <a:t>Zapište atom arsenu, který má 33 protonů a 42 neutronů.</a:t>
            </a:r>
          </a:p>
          <a:p>
            <a:r>
              <a:rPr lang="cs-CZ" dirty="0" smtClean="0"/>
              <a:t>Zapište atom, který má 20 elektronů a 40 nukleonů.</a:t>
            </a:r>
          </a:p>
          <a:p>
            <a:r>
              <a:rPr lang="cs-CZ" dirty="0" smtClean="0"/>
              <a:t>Zapište atom, který má Z=50 a A=119.</a:t>
            </a:r>
          </a:p>
          <a:p>
            <a:r>
              <a:rPr lang="cs-CZ" dirty="0" smtClean="0"/>
              <a:t>Který atom má 79 protonů?</a:t>
            </a:r>
          </a:p>
          <a:p>
            <a:r>
              <a:rPr lang="cs-CZ" dirty="0" smtClean="0"/>
              <a:t>Kolik neutronů má v jádře atom železa s A=56?  </a:t>
            </a:r>
            <a:endParaRPr lang="cs-CZ" dirty="0"/>
          </a:p>
        </p:txBody>
      </p:sp>
      <p:pic>
        <p:nvPicPr>
          <p:cNvPr id="2052" name="Picture 4" descr="C:\Users\bendova.GYMTANVALD\AppData\Local\Microsoft\Windows\Temporary Internet Files\Content.IE5\YUT91KQL\MC90044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38"/>
            <a:ext cx="1440160" cy="170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938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435280" cy="5257800"/>
              </a:xfrm>
            </p:spPr>
            <p:txBody>
              <a:bodyPr>
                <a:normAutofit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Pre>
                      <m:sPre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0" i="1" smtClean="0">
                            <a:latin typeface="Cambria Math"/>
                          </a:rPr>
                          <m:t>33</m:t>
                        </m:r>
                      </m:sub>
                      <m:sup>
                        <m:r>
                          <a:rPr lang="cs-CZ" b="0" i="1" smtClean="0">
                            <a:latin typeface="Cambria Math"/>
                          </a:rPr>
                          <m:t>75</m:t>
                        </m:r>
                      </m:sup>
                      <m:e>
                        <m:r>
                          <a:rPr lang="cs-CZ" b="0" i="1" smtClean="0">
                            <a:latin typeface="Cambria Math"/>
                          </a:rPr>
                          <m:t>𝐴𝑠</m:t>
                        </m:r>
                      </m:e>
                    </m:sPre>
                  </m:oMath>
                </a14:m>
                <a:endParaRPr lang="cs-CZ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Pre>
                      <m:sPre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0" i="1" smtClean="0">
                            <a:latin typeface="Cambria Math"/>
                          </a:rPr>
                          <m:t>20</m:t>
                        </m:r>
                      </m:sub>
                      <m:sup>
                        <m:r>
                          <a:rPr lang="cs-CZ" b="0" i="1" smtClean="0">
                            <a:latin typeface="Cambria Math"/>
                          </a:rPr>
                          <m:t>40</m:t>
                        </m:r>
                      </m:sup>
                      <m:e>
                        <m:r>
                          <a:rPr lang="cs-CZ" b="0" i="1" smtClean="0">
                            <a:latin typeface="Cambria Math"/>
                          </a:rPr>
                          <m:t>𝐶𝑎</m:t>
                        </m:r>
                      </m:e>
                    </m:sPre>
                  </m:oMath>
                </a14:m>
                <a:endParaRPr lang="cs-CZ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cs-CZ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Pre>
                      <m:sPre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0" i="1" smtClean="0">
                            <a:latin typeface="Cambria Math"/>
                          </a:rPr>
                          <m:t>50</m:t>
                        </m:r>
                      </m:sub>
                      <m:sup>
                        <m:r>
                          <a:rPr lang="cs-CZ" b="0" i="1" smtClean="0">
                            <a:latin typeface="Cambria Math"/>
                          </a:rPr>
                          <m:t>119</m:t>
                        </m:r>
                      </m:sup>
                      <m:e>
                        <m:r>
                          <a:rPr lang="cs-CZ" b="0" i="1" smtClean="0">
                            <a:latin typeface="Cambria Math"/>
                          </a:rPr>
                          <m:t>𝑆𝑛</m:t>
                        </m:r>
                      </m:e>
                    </m:sPre>
                  </m:oMath>
                </a14:m>
                <a:endParaRPr lang="cs-CZ" dirty="0" smtClean="0"/>
              </a:p>
              <a:p>
                <a:pPr marL="514350" indent="-514350">
                  <a:buFont typeface="+mj-lt"/>
                  <a:buAutoNum type="arabicPeriod"/>
                </a:pPr>
                <a:endParaRPr lang="cs-CZ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Pre>
                      <m:sPre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0" i="1" smtClean="0">
                            <a:latin typeface="Cambria Math"/>
                          </a:rPr>
                          <m:t>79</m:t>
                        </m:r>
                      </m:sub>
                      <m:sup/>
                      <m:e>
                        <m:r>
                          <a:rPr lang="cs-CZ" b="0" i="1" smtClean="0">
                            <a:latin typeface="Cambria Math"/>
                          </a:rPr>
                          <m:t>𝐴𝑢</m:t>
                        </m:r>
                      </m:e>
                    </m:sPre>
                  </m:oMath>
                </a14:m>
                <a:r>
                  <a:rPr lang="cs-CZ" dirty="0" smtClean="0"/>
                  <a:t>, je to atom zlata.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Pre>
                      <m:sPre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0" i="1" smtClean="0">
                            <a:latin typeface="Cambria Math"/>
                          </a:rPr>
                          <m:t>26</m:t>
                        </m:r>
                      </m:sub>
                      <m:sup>
                        <m:r>
                          <a:rPr lang="cs-CZ" b="0" i="1" smtClean="0">
                            <a:latin typeface="Cambria Math"/>
                          </a:rPr>
                          <m:t>56</m:t>
                        </m:r>
                      </m:sup>
                      <m:e>
                        <m:r>
                          <a:rPr lang="cs-CZ" b="0" i="1" smtClean="0">
                            <a:latin typeface="Cambria Math"/>
                          </a:rPr>
                          <m:t>𝐹𝑒</m:t>
                        </m:r>
                        <m:r>
                          <a:rPr lang="cs-CZ" b="0" i="1" smtClean="0">
                            <a:latin typeface="Cambria Math"/>
                          </a:rPr>
                          <m:t> ,</m:t>
                        </m:r>
                      </m:e>
                    </m:sPre>
                  </m:oMath>
                </a14:m>
                <a:r>
                  <a:rPr lang="cs-CZ" dirty="0" smtClean="0"/>
                  <a:t> má v jádře 30 neutronů.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435280" cy="525780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820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/>
              <a:t>Vacík J.: Obecná chemie. Praha, SPN 1986</a:t>
            </a:r>
          </a:p>
          <a:p>
            <a:r>
              <a:rPr lang="cs-CZ" dirty="0"/>
              <a:t>Kotlík B. a </a:t>
            </a:r>
            <a:r>
              <a:rPr lang="cs-CZ" dirty="0" smtClean="0"/>
              <a:t>Růžičková </a:t>
            </a:r>
            <a:r>
              <a:rPr lang="cs-CZ" dirty="0"/>
              <a:t>K.: Chemie v kostce 1.díl, Fragment, </a:t>
            </a:r>
            <a:r>
              <a:rPr lang="cs-CZ" dirty="0" smtClean="0"/>
              <a:t>1996</a:t>
            </a:r>
          </a:p>
          <a:p>
            <a:r>
              <a:rPr lang="cs-CZ" smtClean="0"/>
              <a:t>www.office.microsoft.com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7256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232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 Math</vt:lpstr>
      <vt:lpstr>Motiv systému Office</vt:lpstr>
      <vt:lpstr>Prezentace aplikace PowerPoint</vt:lpstr>
      <vt:lpstr>Základní chemické pojmy </vt:lpstr>
      <vt:lpstr>PROTONOVÉ ČÍSLO</vt:lpstr>
      <vt:lpstr>Elementární částice</vt:lpstr>
      <vt:lpstr>HMOTNOSTNÍ ČÍSLO</vt:lpstr>
      <vt:lpstr>Prezentace aplikace PowerPoint</vt:lpstr>
      <vt:lpstr>Úkol </vt:lpstr>
      <vt:lpstr>ŘEŠENÍ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Kateřina Bendová</dc:creator>
  <cp:lastModifiedBy>Petra</cp:lastModifiedBy>
  <cp:revision>35</cp:revision>
  <dcterms:created xsi:type="dcterms:W3CDTF">2013-08-31T14:50:05Z</dcterms:created>
  <dcterms:modified xsi:type="dcterms:W3CDTF">2013-12-27T15:19:20Z</dcterms:modified>
</cp:coreProperties>
</file>