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493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7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7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597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862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648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39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523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192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721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14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29AAB8-7D16-4055-8CBB-3CDA4B7E5F46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661B7-0E41-4FC8-9E51-EC04C7786B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61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72816"/>
            <a:ext cx="7920880" cy="4824536"/>
          </a:xfrm>
        </p:spPr>
        <p:txBody>
          <a:bodyPr>
            <a:normAutofit fontScale="77500" lnSpcReduction="20000"/>
          </a:bodyPr>
          <a:lstStyle/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 err="1" smtClean="0">
                <a:solidFill>
                  <a:srgbClr val="006699"/>
                </a:solidFill>
              </a:rPr>
              <a:t>ŠKOLA:Gymnázium</a:t>
            </a:r>
            <a:r>
              <a:rPr lang="cs-CZ" sz="3300" b="1" dirty="0">
                <a:solidFill>
                  <a:srgbClr val="006699"/>
                </a:solidFill>
              </a:rPr>
              <a:t>, Tanvald, Školní 305, příspěvková	organizace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>
                <a:solidFill>
                  <a:srgbClr val="006699"/>
                </a:solidFill>
              </a:rPr>
              <a:t>ČÍSLO </a:t>
            </a:r>
            <a:r>
              <a:rPr lang="cs-CZ" sz="3300" b="1" dirty="0" smtClean="0">
                <a:solidFill>
                  <a:srgbClr val="006699"/>
                </a:solidFill>
              </a:rPr>
              <a:t>PROJEKTU:CZ.1.07/1.5.00/34.0434</a:t>
            </a:r>
            <a:endParaRPr lang="cs-CZ" sz="3300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>
                <a:solidFill>
                  <a:srgbClr val="006699"/>
                </a:solidFill>
              </a:rPr>
              <a:t>NÁZEV </a:t>
            </a:r>
            <a:r>
              <a:rPr lang="cs-CZ" sz="3300" b="1" dirty="0" err="1" smtClean="0">
                <a:solidFill>
                  <a:srgbClr val="006699"/>
                </a:solidFill>
              </a:rPr>
              <a:t>PROJEKTU:Šablony</a:t>
            </a:r>
            <a:r>
              <a:rPr lang="cs-CZ" sz="3300" b="1" dirty="0" smtClean="0">
                <a:solidFill>
                  <a:srgbClr val="006699"/>
                </a:solidFill>
              </a:rPr>
              <a:t> </a:t>
            </a:r>
            <a:r>
              <a:rPr lang="cs-CZ" sz="3300" b="1" dirty="0">
                <a:solidFill>
                  <a:srgbClr val="006699"/>
                </a:solidFill>
              </a:rPr>
              <a:t>– Gymnázium Tanvald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>
                <a:solidFill>
                  <a:srgbClr val="006699"/>
                </a:solidFill>
              </a:rPr>
              <a:t>ČÍSLO </a:t>
            </a:r>
            <a:r>
              <a:rPr lang="cs-CZ" sz="3300" b="1" dirty="0" smtClean="0">
                <a:solidFill>
                  <a:srgbClr val="006699"/>
                </a:solidFill>
              </a:rPr>
              <a:t>ŠABLONY:III/2 </a:t>
            </a:r>
            <a:r>
              <a:rPr lang="cs-CZ" sz="3300" b="1" dirty="0">
                <a:solidFill>
                  <a:srgbClr val="006699"/>
                </a:solidFill>
              </a:rPr>
              <a:t>Inovace a zkvalitnění výuky prostřednictvím </a:t>
            </a:r>
            <a:r>
              <a:rPr lang="cs-CZ" sz="3300" b="1" dirty="0" smtClean="0">
                <a:solidFill>
                  <a:srgbClr val="006699"/>
                </a:solidFill>
              </a:rPr>
              <a:t>ICT</a:t>
            </a:r>
            <a:endParaRPr lang="cs-CZ" sz="3300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>
                <a:solidFill>
                  <a:srgbClr val="006699"/>
                </a:solidFill>
              </a:rPr>
              <a:t>AUTOR: </a:t>
            </a:r>
            <a:r>
              <a:rPr lang="cs-CZ" sz="3300" b="1" dirty="0" smtClean="0">
                <a:solidFill>
                  <a:srgbClr val="006699"/>
                </a:solidFill>
              </a:rPr>
              <a:t>Kateřina </a:t>
            </a:r>
            <a:r>
              <a:rPr lang="cs-CZ" sz="3300" b="1" dirty="0">
                <a:solidFill>
                  <a:srgbClr val="006699"/>
                </a:solidFill>
              </a:rPr>
              <a:t>Bendová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>
                <a:solidFill>
                  <a:srgbClr val="006699"/>
                </a:solidFill>
              </a:rPr>
              <a:t>TEMATICKÁ OBLAST: Chemie, kvinta, 1.ročník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>
                <a:solidFill>
                  <a:srgbClr val="006699"/>
                </a:solidFill>
              </a:rPr>
              <a:t>NÁZEV </a:t>
            </a:r>
            <a:r>
              <a:rPr lang="cs-CZ" sz="3300" b="1" dirty="0" err="1" smtClean="0">
                <a:solidFill>
                  <a:srgbClr val="006699"/>
                </a:solidFill>
              </a:rPr>
              <a:t>DUMu:Obecná</a:t>
            </a:r>
            <a:r>
              <a:rPr lang="cs-CZ" sz="3300" b="1" dirty="0" smtClean="0">
                <a:solidFill>
                  <a:srgbClr val="006699"/>
                </a:solidFill>
              </a:rPr>
              <a:t> </a:t>
            </a:r>
            <a:r>
              <a:rPr lang="cs-CZ" sz="3300" b="1" dirty="0">
                <a:solidFill>
                  <a:srgbClr val="006699"/>
                </a:solidFill>
              </a:rPr>
              <a:t>chemie </a:t>
            </a:r>
            <a:r>
              <a:rPr lang="cs-CZ" sz="3300" b="1" dirty="0" smtClean="0">
                <a:solidFill>
                  <a:srgbClr val="006699"/>
                </a:solidFill>
              </a:rPr>
              <a:t>– kvantová čísla </a:t>
            </a:r>
            <a:endParaRPr lang="cs-CZ" sz="3300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>
                <a:solidFill>
                  <a:srgbClr val="006699"/>
                </a:solidFill>
              </a:rPr>
              <a:t>POŘADOVÉ ČÍSLO </a:t>
            </a:r>
            <a:r>
              <a:rPr lang="cs-CZ" sz="3300" b="1" dirty="0" err="1">
                <a:solidFill>
                  <a:srgbClr val="006699"/>
                </a:solidFill>
              </a:rPr>
              <a:t>DUMu</a:t>
            </a:r>
            <a:r>
              <a:rPr lang="cs-CZ" sz="3300" b="1" dirty="0">
                <a:solidFill>
                  <a:srgbClr val="006699"/>
                </a:solidFill>
              </a:rPr>
              <a:t>: </a:t>
            </a:r>
            <a:r>
              <a:rPr lang="cs-CZ" sz="3300" b="1" dirty="0" smtClean="0">
                <a:solidFill>
                  <a:srgbClr val="006699"/>
                </a:solidFill>
              </a:rPr>
              <a:t>09</a:t>
            </a:r>
            <a:endParaRPr lang="cs-CZ" sz="3300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>
                <a:solidFill>
                  <a:srgbClr val="006699"/>
                </a:solidFill>
              </a:rPr>
              <a:t>KÓD </a:t>
            </a:r>
            <a:r>
              <a:rPr lang="cs-CZ" sz="3300" b="1" dirty="0" err="1">
                <a:solidFill>
                  <a:srgbClr val="006699"/>
                </a:solidFill>
              </a:rPr>
              <a:t>DUMu</a:t>
            </a:r>
            <a:r>
              <a:rPr lang="cs-CZ" sz="3300" b="1" dirty="0">
                <a:solidFill>
                  <a:srgbClr val="006699"/>
                </a:solidFill>
              </a:rPr>
              <a:t>: 	</a:t>
            </a:r>
            <a:r>
              <a:rPr lang="cs-CZ" sz="3300" b="1" dirty="0" smtClean="0">
                <a:solidFill>
                  <a:srgbClr val="006699"/>
                </a:solidFill>
              </a:rPr>
              <a:t>KB_CHEMIE_09</a:t>
            </a:r>
            <a:endParaRPr lang="cs-CZ" sz="3300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>
                <a:solidFill>
                  <a:srgbClr val="006699"/>
                </a:solidFill>
              </a:rPr>
              <a:t>DATUM TVORBY: 	</a:t>
            </a:r>
            <a:r>
              <a:rPr lang="cs-CZ" sz="3300" b="1" dirty="0" smtClean="0">
                <a:solidFill>
                  <a:srgbClr val="006699"/>
                </a:solidFill>
              </a:rPr>
              <a:t>10.8.2013</a:t>
            </a:r>
            <a:endParaRPr lang="cs-CZ" sz="3300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sz="3300" b="1" dirty="0">
                <a:solidFill>
                  <a:srgbClr val="006699"/>
                </a:solidFill>
              </a:rPr>
              <a:t>ANOTACE (ROČNÍK): Prezentace je určena pro žáky 1. ročníku gymnázia nebo kvinty víceletých gymnázií. </a:t>
            </a:r>
            <a:r>
              <a:rPr lang="cs-CZ" sz="3300" b="1" dirty="0" smtClean="0">
                <a:solidFill>
                  <a:srgbClr val="006699"/>
                </a:solidFill>
              </a:rPr>
              <a:t>Seznamuje s kvantovými čísly, která jsou zavedena pro popis elektronů a orbitalů. </a:t>
            </a:r>
            <a:r>
              <a:rPr lang="cs-CZ" sz="3300" b="1" dirty="0">
                <a:solidFill>
                  <a:srgbClr val="006699"/>
                </a:solidFill>
              </a:rPr>
              <a:t>Může sloužit i jako zápis do sešitu.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endParaRPr lang="cs-CZ" b="1" dirty="0">
              <a:solidFill>
                <a:srgbClr val="006699"/>
              </a:solidFill>
            </a:endParaRP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4870450" cy="1334641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914" y="520365"/>
            <a:ext cx="1111493" cy="8152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39215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Kvantová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HLAVNÍ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VEDLEJŠÍ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MAGNETICKÉ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SPINOVÉ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073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číslo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cs-CZ" dirty="0" smtClean="0"/>
                  <a:t>symbol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n</a:t>
                </a:r>
                <a:endParaRPr lang="cs-CZ" dirty="0" smtClean="0"/>
              </a:p>
              <a:p>
                <a:r>
                  <a:rPr lang="cs-CZ" dirty="0" smtClean="0"/>
                  <a:t>hodnoty:1,2,3,4,5,6,7; </a:t>
                </a:r>
                <a:r>
                  <a:rPr lang="cs-CZ" dirty="0" err="1" smtClean="0"/>
                  <a:t>hladiny:K,L,M,N,O,P,Q</a:t>
                </a:r>
                <a:endParaRPr lang="cs-CZ" dirty="0" smtClean="0"/>
              </a:p>
              <a:p>
                <a:r>
                  <a:rPr lang="cs-CZ" dirty="0" smtClean="0"/>
                  <a:t>Určuje ENERGETICKOU HLADINU, kde se orbital a elektron vyskytuje, spolu s vedlejším kvantovým číslem určuje ENERGII ELEKTRONU.</a:t>
                </a:r>
              </a:p>
              <a:p>
                <a:r>
                  <a:rPr lang="cs-CZ" dirty="0" smtClean="0"/>
                  <a:t>Čím vyšší má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𝑒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</m:sup>
                    </m:sSup>
                  </m:oMath>
                </a14:m>
                <a:r>
                  <a:rPr lang="cs-CZ" dirty="0" smtClean="0"/>
                  <a:t> energii, tím je vzdálenější od jádra a tím je orbital větší.</a:t>
                </a:r>
              </a:p>
              <a:p>
                <a:r>
                  <a:rPr lang="cs-CZ" dirty="0" smtClean="0"/>
                  <a:t>Elektrony se stejnou energií patří do stejné hladiny (sféry, slupky).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830" r="-1630" b="-22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3221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symbol 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</a:p>
          <a:p>
            <a:r>
              <a:rPr lang="cs-CZ" dirty="0" smtClean="0"/>
              <a:t>hodnoty: 0 až (n-1), pouze celá čísla</a:t>
            </a:r>
          </a:p>
          <a:p>
            <a:r>
              <a:rPr lang="cs-CZ" dirty="0" smtClean="0"/>
              <a:t>odpovídající typy orbitalů: </a:t>
            </a:r>
            <a:r>
              <a:rPr lang="cs-CZ" dirty="0" err="1" smtClean="0"/>
              <a:t>s,p,d,f,g,h,i</a:t>
            </a:r>
            <a:endParaRPr lang="cs-CZ" dirty="0" smtClean="0"/>
          </a:p>
          <a:p>
            <a:r>
              <a:rPr lang="cs-CZ" dirty="0" smtClean="0"/>
              <a:t>např. n=2;  l=0(s), 1(p)</a:t>
            </a:r>
          </a:p>
          <a:p>
            <a:r>
              <a:rPr lang="cs-CZ" dirty="0" smtClean="0"/>
              <a:t>Udává TVAR ORBITALU.</a:t>
            </a:r>
          </a:p>
          <a:p>
            <a:r>
              <a:rPr lang="cs-CZ" dirty="0" smtClean="0"/>
              <a:t>s-orbital má tvar koule, p-orbital prostorové osmičky, d a f-orbitaly jsou prostorově složité tvary.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3987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symbol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</a:p>
          <a:p>
            <a:r>
              <a:rPr lang="cs-CZ" dirty="0" smtClean="0"/>
              <a:t>hodnoty: od -l do +l (celá čísla)</a:t>
            </a:r>
          </a:p>
          <a:p>
            <a:r>
              <a:rPr lang="cs-CZ" dirty="0" smtClean="0"/>
              <a:t>Udává PROSTOROVOU ORIENTACI ORBITALŮ vzhledem k osám x, y, z. Také jejich počet v </a:t>
            </a:r>
            <a:r>
              <a:rPr lang="cs-CZ" dirty="0" err="1" smtClean="0"/>
              <a:t>podslupce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např. l=2(d)	m=-2,-1,0,1,2 (pět d-orbitalů) nebo l=3(f</a:t>
            </a:r>
            <a:r>
              <a:rPr lang="cs-CZ" dirty="0"/>
              <a:t>)	m=-3,-2,-1,0,1,2,3 (sedm f-orbitalů)	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16666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Spinové číslo (spin)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symbol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</a:p>
          <a:p>
            <a:r>
              <a:rPr lang="cs-CZ" dirty="0" smtClean="0"/>
              <a:t>hodnoty: -1/2 a +1/2</a:t>
            </a:r>
          </a:p>
          <a:p>
            <a:endParaRPr lang="cs-CZ" dirty="0"/>
          </a:p>
          <a:p>
            <a:r>
              <a:rPr lang="cs-CZ" dirty="0" smtClean="0"/>
              <a:t>Udává CHOVÁNÍ ELEKTRONU v orbitalu (směr rotace), vnitřní moment hybnosti elektronů.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0751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Určete, kolik orbitalů může být v dané slupce.</a:t>
            </a:r>
          </a:p>
          <a:p>
            <a:r>
              <a:rPr lang="cs-CZ" sz="5400" dirty="0" smtClean="0"/>
              <a:t>n=3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3373684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l=0		m=0</a:t>
                </a:r>
              </a:p>
              <a:p>
                <a:r>
                  <a:rPr lang="cs-CZ" dirty="0" smtClean="0"/>
                  <a:t>l=1		m=-1,0,1</a:t>
                </a:r>
              </a:p>
              <a:p>
                <a:r>
                  <a:rPr lang="cs-CZ" dirty="0" smtClean="0"/>
                  <a:t>l=2		m=-2,-1,0,1,2</a:t>
                </a:r>
              </a:p>
              <a:p>
                <a:r>
                  <a:rPr lang="cs-CZ" dirty="0" smtClean="0"/>
                  <a:t>Ve třetí slupce je devět orbitalů (1+3+5).</a:t>
                </a:r>
              </a:p>
              <a:p>
                <a:r>
                  <a:rPr lang="cs-CZ" dirty="0" smtClean="0"/>
                  <a:t>Počet orbitalů ve slupce (dané energetické hladině) můžeme také vypočítat ze vztahu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, kde n je hlavní kvantové číslo.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1922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Vacík J.: Obecná chemie. Praha, SPN 1986</a:t>
            </a:r>
          </a:p>
          <a:p>
            <a:r>
              <a:rPr lang="cs-CZ" dirty="0"/>
              <a:t>Kotlík B. a Růžičková K.: Chemie v kostce 1.díl, Fragment</a:t>
            </a:r>
            <a:r>
              <a:rPr lang="cs-CZ"/>
              <a:t>, </a:t>
            </a:r>
            <a:r>
              <a:rPr lang="cs-CZ" smtClean="0"/>
              <a:t>1996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375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230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Kvantová čísla</vt:lpstr>
      <vt:lpstr>Hlavní číslo</vt:lpstr>
      <vt:lpstr>Vedlejší číslo</vt:lpstr>
      <vt:lpstr>Magnetické číslo</vt:lpstr>
      <vt:lpstr>Spinové číslo (spin)</vt:lpstr>
      <vt:lpstr>úkol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Kateřina Bendová</dc:creator>
  <cp:lastModifiedBy>Kateřina Bendová</cp:lastModifiedBy>
  <cp:revision>13</cp:revision>
  <dcterms:created xsi:type="dcterms:W3CDTF">2013-11-03T18:22:54Z</dcterms:created>
  <dcterms:modified xsi:type="dcterms:W3CDTF">2013-11-05T19:59:49Z</dcterms:modified>
</cp:coreProperties>
</file>