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7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BF806-C020-4332-81D5-E8D19EBB9F97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359432-C1A4-482F-B71D-781E01EA19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BF806-C020-4332-81D5-E8D19EBB9F97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359432-C1A4-482F-B71D-781E01EA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BF806-C020-4332-81D5-E8D19EBB9F97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359432-C1A4-482F-B71D-781E01EA19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BF806-C020-4332-81D5-E8D19EBB9F97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359432-C1A4-482F-B71D-781E01EA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BF806-C020-4332-81D5-E8D19EBB9F97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359432-C1A4-482F-B71D-781E01EA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BF806-C020-4332-81D5-E8D19EBB9F97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359432-C1A4-482F-B71D-781E01EA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BF806-C020-4332-81D5-E8D19EBB9F97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359432-C1A4-482F-B71D-781E01EA19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BF806-C020-4332-81D5-E8D19EBB9F97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359432-C1A4-482F-B71D-781E01EA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BF806-C020-4332-81D5-E8D19EBB9F97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359432-C1A4-482F-B71D-781E01EA19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BF806-C020-4332-81D5-E8D19EBB9F97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359432-C1A4-482F-B71D-781E01EA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0BBF806-C020-4332-81D5-E8D19EBB9F97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359432-C1A4-482F-B71D-781E01EA19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D0BBF806-C020-4332-81D5-E8D19EBB9F97}" type="datetimeFigureOut">
              <a:rPr lang="cs-CZ" smtClean="0"/>
              <a:pPr/>
              <a:t>13.11.2013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E359432-C1A4-482F-B71D-781E01EA19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officeimg.vo.msecnd.net/en-us/images/MH900441776.jpg" TargetMode="External"/><Relationship Id="rId13" Type="http://schemas.openxmlformats.org/officeDocument/2006/relationships/hyperlink" Target="http://officeimg.vo.msecnd.net/en-us/images/MH900290250.jpg" TargetMode="External"/><Relationship Id="rId18" Type="http://schemas.openxmlformats.org/officeDocument/2006/relationships/hyperlink" Target="http://officeimg.vo.msecnd.net/en-us/images/MH900312104.jpg" TargetMode="External"/><Relationship Id="rId3" Type="http://schemas.openxmlformats.org/officeDocument/2006/relationships/hyperlink" Target="http://officeimg.vo.msecnd.net/en-us/images/MH900445724.jpg" TargetMode="External"/><Relationship Id="rId7" Type="http://schemas.openxmlformats.org/officeDocument/2006/relationships/hyperlink" Target="http://officeimg.vo.msecnd.net/en-us/images/MH900387162.jpg" TargetMode="External"/><Relationship Id="rId12" Type="http://schemas.openxmlformats.org/officeDocument/2006/relationships/hyperlink" Target="http://officeimg.vo.msecnd.net/en-us/images/MH900445692.jpg" TargetMode="External"/><Relationship Id="rId17" Type="http://schemas.openxmlformats.org/officeDocument/2006/relationships/hyperlink" Target="http://officeimg.vo.msecnd.net/en-us/images/MH900290480.jpg" TargetMode="External"/><Relationship Id="rId2" Type="http://schemas.openxmlformats.org/officeDocument/2006/relationships/hyperlink" Target="http://officeimg.vo.msecnd.net/en-us/images/MH900441752.jpg" TargetMode="External"/><Relationship Id="rId16" Type="http://schemas.openxmlformats.org/officeDocument/2006/relationships/hyperlink" Target="http://officeimg.vo.msecnd.net/en-us/images/MH900287189.jpg" TargetMode="External"/><Relationship Id="rId20" Type="http://schemas.openxmlformats.org/officeDocument/2006/relationships/hyperlink" Target="http://officeimg.vo.msecnd.net/en-us/images/MH900434769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officeimg.vo.msecnd.net/en-us/images/MH900433913.jpg" TargetMode="External"/><Relationship Id="rId11" Type="http://schemas.openxmlformats.org/officeDocument/2006/relationships/hyperlink" Target="http://officeimg.vo.msecnd.net/en-us/images/MH900233681.jpg" TargetMode="External"/><Relationship Id="rId5" Type="http://schemas.openxmlformats.org/officeDocument/2006/relationships/hyperlink" Target="http://officeimg.vo.msecnd.net/en-us/images/MH900441777.jpg" TargetMode="External"/><Relationship Id="rId15" Type="http://schemas.openxmlformats.org/officeDocument/2006/relationships/hyperlink" Target="http://officeimg.vo.msecnd.net/en-us/images/MH900048813.jpg" TargetMode="External"/><Relationship Id="rId10" Type="http://schemas.openxmlformats.org/officeDocument/2006/relationships/hyperlink" Target="http://officeimg.vo.msecnd.net/en-us/images/MH900036382.jpg" TargetMode="External"/><Relationship Id="rId19" Type="http://schemas.openxmlformats.org/officeDocument/2006/relationships/hyperlink" Target="http://officeimg.vo.msecnd.net/en-us/images/MH900441778.jpg" TargetMode="External"/><Relationship Id="rId4" Type="http://schemas.openxmlformats.org/officeDocument/2006/relationships/hyperlink" Target="http://officeimg.vo.msecnd.net/en-us/images/MH910217614.jpg" TargetMode="External"/><Relationship Id="rId9" Type="http://schemas.openxmlformats.org/officeDocument/2006/relationships/hyperlink" Target="http://officeimg.vo.msecnd.net/en-us/images/MH900411894.jpg" TargetMode="External"/><Relationship Id="rId14" Type="http://schemas.openxmlformats.org/officeDocument/2006/relationships/hyperlink" Target="http://officeimg.vo.msecnd.net/en-us/images/MH90026425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188640"/>
            <a:ext cx="6083808" cy="148742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755576" y="1700808"/>
            <a:ext cx="7772400" cy="5048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DIGITÁLNÍ UČEBNÍ MATERIÁL: </a:t>
            </a:r>
            <a:r>
              <a:rPr kumimoji="0" lang="cs-CZ" sz="1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VY_32_INOVACE_01_Aj34_38 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539552" y="2492896"/>
          <a:ext cx="8136904" cy="3814126"/>
        </p:xfrm>
        <a:graphic>
          <a:graphicData uri="http://schemas.openxmlformats.org/drawingml/2006/table">
            <a:tbl>
              <a:tblPr bandRow="1" bandCol="1">
                <a:tableStyleId>{5940675A-B579-460E-94D1-54222C63F5DA}</a:tableStyleId>
              </a:tblPr>
              <a:tblGrid>
                <a:gridCol w="2736304"/>
                <a:gridCol w="5400600"/>
              </a:tblGrid>
              <a:tr h="737313">
                <a:tc>
                  <a:txBody>
                    <a:bodyPr/>
                    <a:lstStyle/>
                    <a:p>
                      <a:r>
                        <a:rPr lang="cs-CZ" dirty="0" smtClean="0"/>
                        <a:t>Škola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T.G. Masaryka </a:t>
                      </a:r>
                      <a:r>
                        <a:rPr lang="cs-CZ" dirty="0" err="1" smtClean="0"/>
                        <a:t>Komárov</a:t>
                      </a:r>
                      <a:r>
                        <a:rPr lang="cs-CZ" dirty="0" smtClean="0"/>
                        <a:t>, okres Beroun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Jméno autora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Pavla </a:t>
                      </a:r>
                      <a:r>
                        <a:rPr lang="cs-CZ" dirty="0" err="1" smtClean="0"/>
                        <a:t>Kredbová</a:t>
                      </a:r>
                      <a:endParaRPr lang="cs-CZ" dirty="0"/>
                    </a:p>
                  </a:txBody>
                  <a:tcPr/>
                </a:tc>
              </a:tr>
              <a:tr h="631985">
                <a:tc>
                  <a:txBody>
                    <a:bodyPr/>
                    <a:lstStyle/>
                    <a:p>
                      <a:r>
                        <a:rPr lang="cs-CZ" dirty="0" smtClean="0"/>
                        <a:t>Datum vytvoření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23.8.2012</a:t>
                      </a:r>
                      <a:endParaRPr lang="cs-CZ" dirty="0"/>
                    </a:p>
                  </a:txBody>
                  <a:tcPr/>
                </a:tc>
              </a:tr>
              <a:tr h="591005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Anglický jazyk  </a:t>
                      </a:r>
                      <a:r>
                        <a:rPr lang="cs-CZ" dirty="0" smtClean="0"/>
                        <a:t>3. a 4. ročník</a:t>
                      </a:r>
                      <a:endParaRPr lang="cs-CZ" dirty="0"/>
                    </a:p>
                  </a:txBody>
                  <a:tcPr/>
                </a:tc>
              </a:tr>
              <a:tr h="610919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Food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and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drinks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548680"/>
            <a:ext cx="7416824" cy="5616624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2400" b="1" dirty="0" smtClean="0"/>
              <a:t>Anotace:</a:t>
            </a:r>
          </a:p>
          <a:p>
            <a:r>
              <a:rPr lang="cs-CZ" sz="2400" dirty="0" smtClean="0"/>
              <a:t>Tento materiál slouží k naučení a procvičení základní slovní zásoby JÍDLO A PITÍ a vazby se slovesem LIKE.</a:t>
            </a:r>
          </a:p>
          <a:p>
            <a:endParaRPr lang="cs-CZ" sz="2400" dirty="0" smtClean="0"/>
          </a:p>
          <a:p>
            <a:r>
              <a:rPr lang="cs-CZ" sz="2400" dirty="0" smtClean="0"/>
              <a:t>Na každé stránce je obrázek jednoho druhu jídla nebo pití.</a:t>
            </a:r>
          </a:p>
          <a:p>
            <a:r>
              <a:rPr lang="cs-CZ" sz="2400" dirty="0" smtClean="0"/>
              <a:t>Po prvním kliknutí se objeví název obrázku, po druhém kliknutí se objeví buď smějící se nebo mračící se </a:t>
            </a:r>
            <a:r>
              <a:rPr lang="cs-CZ" sz="2400" dirty="0" err="1" smtClean="0"/>
              <a:t>smajlík</a:t>
            </a:r>
            <a:r>
              <a:rPr lang="cs-CZ" sz="2400" dirty="0" smtClean="0"/>
              <a:t>, na základě toho by děti měly použít vazbu I </a:t>
            </a:r>
            <a:r>
              <a:rPr lang="cs-CZ" sz="2400" dirty="0" err="1" smtClean="0"/>
              <a:t>like</a:t>
            </a:r>
            <a:r>
              <a:rPr lang="cs-CZ" sz="2400" dirty="0" smtClean="0"/>
              <a:t> nebo I don´t </a:t>
            </a:r>
            <a:r>
              <a:rPr lang="cs-CZ" sz="2400" dirty="0" err="1" smtClean="0"/>
              <a:t>like</a:t>
            </a:r>
            <a:r>
              <a:rPr lang="cs-CZ" sz="2400" dirty="0" smtClean="0"/>
              <a:t>. </a:t>
            </a:r>
          </a:p>
          <a:p>
            <a:endParaRPr lang="cs-CZ" sz="2400" dirty="0" smtClean="0"/>
          </a:p>
          <a:p>
            <a:r>
              <a:rPr lang="cs-CZ" sz="2400" dirty="0" smtClean="0"/>
              <a:t>Po třetím kliknutí se objeví daná věta pro kontrolu.</a:t>
            </a:r>
          </a:p>
          <a:p>
            <a:endParaRPr lang="cs-CZ" sz="2400" dirty="0" smtClean="0"/>
          </a:p>
          <a:p>
            <a:endParaRPr lang="cs-CZ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43608" y="1052736"/>
            <a:ext cx="6984776" cy="216024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rgbClr val="C00000"/>
                </a:solidFill>
                <a:latin typeface="Comic Sans MS" pitchFamily="66" charset="0"/>
              </a:rPr>
              <a:t>FOOD AND DRINKS</a:t>
            </a:r>
            <a:endParaRPr lang="cs-CZ" sz="48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123728" y="4005064"/>
            <a:ext cx="4536504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err="1" smtClean="0">
                <a:solidFill>
                  <a:schemeClr val="tx2">
                    <a:lumMod val="50000"/>
                  </a:schemeClr>
                </a:solidFill>
                <a:latin typeface="Comic Sans MS" pitchFamily="66" charset="0"/>
              </a:rPr>
              <a:t>vocabulary</a:t>
            </a:r>
            <a:endParaRPr lang="cs-CZ" sz="4400" dirty="0">
              <a:solidFill>
                <a:schemeClr val="tx2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179512" y="332656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WATER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1331640" y="4221088"/>
            <a:ext cx="1872208" cy="1872208"/>
          </a:xfrm>
          <a:prstGeom prst="smileyFace">
            <a:avLst>
              <a:gd name="adj" fmla="val -4653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ný popisek 5"/>
          <p:cNvSpPr/>
          <p:nvPr/>
        </p:nvSpPr>
        <p:spPr>
          <a:xfrm>
            <a:off x="3635896" y="3212976"/>
            <a:ext cx="5112568" cy="2088232"/>
          </a:xfrm>
          <a:prstGeom prst="wedgeEllipseCallout">
            <a:avLst>
              <a:gd name="adj1" fmla="val -49298"/>
              <a:gd name="adj2" fmla="val 5571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don´t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water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026" name="Picture 2" descr="C:\Users\ucitel\AppData\Local\Microsoft\Windows\Temporary Internet Files\Low\Content.IE5\I11K9E14\MC90044175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60648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a 4"/>
          <p:cNvSpPr/>
          <p:nvPr/>
        </p:nvSpPr>
        <p:spPr>
          <a:xfrm>
            <a:off x="323528" y="332656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JUICE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6" name="Veselý obličej 5"/>
          <p:cNvSpPr/>
          <p:nvPr/>
        </p:nvSpPr>
        <p:spPr>
          <a:xfrm>
            <a:off x="1115616" y="4149080"/>
            <a:ext cx="1872208" cy="187220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ný popisek 6"/>
          <p:cNvSpPr/>
          <p:nvPr/>
        </p:nvSpPr>
        <p:spPr>
          <a:xfrm>
            <a:off x="3563888" y="3573016"/>
            <a:ext cx="4536504" cy="1800200"/>
          </a:xfrm>
          <a:prstGeom prst="wedgeEllipseCallout">
            <a:avLst>
              <a:gd name="adj1" fmla="val -58591"/>
              <a:gd name="adj2" fmla="val 6035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juice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188640"/>
            <a:ext cx="2342060" cy="3294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467544" y="332656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MILK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1115616" y="4221088"/>
            <a:ext cx="1872208" cy="1872208"/>
          </a:xfrm>
          <a:prstGeom prst="smileyFace">
            <a:avLst>
              <a:gd name="adj" fmla="val -4653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ný popisek 5"/>
          <p:cNvSpPr/>
          <p:nvPr/>
        </p:nvSpPr>
        <p:spPr>
          <a:xfrm>
            <a:off x="3275856" y="3212976"/>
            <a:ext cx="5112568" cy="2088232"/>
          </a:xfrm>
          <a:prstGeom prst="wedgeEllipseCallout">
            <a:avLst>
              <a:gd name="adj1" fmla="val -49298"/>
              <a:gd name="adj2" fmla="val 5571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don´t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milk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188640"/>
            <a:ext cx="2232248" cy="3046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395536" y="260648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BREAD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1115616" y="4221088"/>
            <a:ext cx="1872208" cy="1872208"/>
          </a:xfrm>
          <a:prstGeom prst="smileyFace">
            <a:avLst>
              <a:gd name="adj" fmla="val 4653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ný popisek 5"/>
          <p:cNvSpPr/>
          <p:nvPr/>
        </p:nvSpPr>
        <p:spPr>
          <a:xfrm>
            <a:off x="3563888" y="3573016"/>
            <a:ext cx="4536504" cy="1800200"/>
          </a:xfrm>
          <a:prstGeom prst="wedgeEllipseCallout">
            <a:avLst>
              <a:gd name="adj1" fmla="val -58591"/>
              <a:gd name="adj2" fmla="val 6035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bread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098" name="Picture 2" descr="C:\Users\ucitel\AppData\Local\Microsoft\Windows\Temporary Internet Files\Low\Content.IE5\XS5UDPB1\MC900441777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60648"/>
            <a:ext cx="3312368" cy="3312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395536" y="332656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COFFEE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1187624" y="4149080"/>
            <a:ext cx="1872208" cy="187220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ný popisek 5"/>
          <p:cNvSpPr/>
          <p:nvPr/>
        </p:nvSpPr>
        <p:spPr>
          <a:xfrm>
            <a:off x="3563888" y="3573016"/>
            <a:ext cx="4536504" cy="1800200"/>
          </a:xfrm>
          <a:prstGeom prst="wedgeEllipseCallout">
            <a:avLst>
              <a:gd name="adj1" fmla="val -58591"/>
              <a:gd name="adj2" fmla="val 6035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coffee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5122" name="Picture 2" descr="C:\Users\ucitel\AppData\Local\Microsoft\Windows\Temporary Internet Files\Low\Content.IE5\AG694MCM\MC900433913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476672"/>
            <a:ext cx="3096344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467544" y="332656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TEA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1115616" y="4293096"/>
            <a:ext cx="1872208" cy="1872208"/>
          </a:xfrm>
          <a:prstGeom prst="smileyFace">
            <a:avLst>
              <a:gd name="adj" fmla="val -4653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ný popisek 5"/>
          <p:cNvSpPr/>
          <p:nvPr/>
        </p:nvSpPr>
        <p:spPr>
          <a:xfrm>
            <a:off x="3419872" y="3645024"/>
            <a:ext cx="5112568" cy="2088232"/>
          </a:xfrm>
          <a:prstGeom prst="wedgeEllipseCallout">
            <a:avLst>
              <a:gd name="adj1" fmla="val -49298"/>
              <a:gd name="adj2" fmla="val 5571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don´t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tea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88640"/>
            <a:ext cx="338437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3"/>
          <p:cNvSpPr/>
          <p:nvPr/>
        </p:nvSpPr>
        <p:spPr>
          <a:xfrm>
            <a:off x="971600" y="260648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CHEESE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" name="Veselý obličej 4"/>
          <p:cNvSpPr/>
          <p:nvPr/>
        </p:nvSpPr>
        <p:spPr>
          <a:xfrm>
            <a:off x="1187624" y="4293096"/>
            <a:ext cx="1872208" cy="187220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ný popisek 5"/>
          <p:cNvSpPr/>
          <p:nvPr/>
        </p:nvSpPr>
        <p:spPr>
          <a:xfrm>
            <a:off x="3563888" y="3573016"/>
            <a:ext cx="4536504" cy="1800200"/>
          </a:xfrm>
          <a:prstGeom prst="wedgeEllipseCallout">
            <a:avLst>
              <a:gd name="adj1" fmla="val -58591"/>
              <a:gd name="adj2" fmla="val 6035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cheese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7170" name="Picture 2" descr="C:\Users\ucitel\AppData\Local\Microsoft\Windows\Temporary Internet Files\Low\Content.IE5\8G6YZFP7\MC90044177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60648"/>
            <a:ext cx="3491880" cy="3491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2"/>
          <p:cNvSpPr/>
          <p:nvPr/>
        </p:nvSpPr>
        <p:spPr>
          <a:xfrm>
            <a:off x="395536" y="404664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BACON</a:t>
            </a:r>
          </a:p>
          <a:p>
            <a:pPr algn="ctr"/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FRIED EGGS</a:t>
            </a:r>
            <a:endParaRPr lang="cs-CZ" sz="36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331640" y="4077072"/>
            <a:ext cx="1872208" cy="187220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ný popisek 4"/>
          <p:cNvSpPr/>
          <p:nvPr/>
        </p:nvSpPr>
        <p:spPr>
          <a:xfrm>
            <a:off x="3563888" y="3573016"/>
            <a:ext cx="4536504" cy="1800200"/>
          </a:xfrm>
          <a:prstGeom prst="wedgeEllipseCallout">
            <a:avLst>
              <a:gd name="adj1" fmla="val -58591"/>
              <a:gd name="adj2" fmla="val 6035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bacon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and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fried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eggs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260648"/>
            <a:ext cx="3888432" cy="3282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2"/>
          <p:cNvSpPr/>
          <p:nvPr/>
        </p:nvSpPr>
        <p:spPr>
          <a:xfrm>
            <a:off x="539552" y="332656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CEREALS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187624" y="4365104"/>
            <a:ext cx="1872208" cy="1872208"/>
          </a:xfrm>
          <a:prstGeom prst="smileyFace">
            <a:avLst>
              <a:gd name="adj" fmla="val -4653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ný popisek 4"/>
          <p:cNvSpPr/>
          <p:nvPr/>
        </p:nvSpPr>
        <p:spPr>
          <a:xfrm>
            <a:off x="3059832" y="3429000"/>
            <a:ext cx="5112568" cy="2088232"/>
          </a:xfrm>
          <a:prstGeom prst="wedgeEllipseCallout">
            <a:avLst>
              <a:gd name="adj1" fmla="val -49298"/>
              <a:gd name="adj2" fmla="val 5571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don´t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cereals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14689" y="404664"/>
            <a:ext cx="4129311" cy="283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2"/>
          <p:cNvSpPr/>
          <p:nvPr/>
        </p:nvSpPr>
        <p:spPr>
          <a:xfrm>
            <a:off x="539552" y="404664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ICE CREAM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259632" y="4293096"/>
            <a:ext cx="1872208" cy="187220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ný popisek 4"/>
          <p:cNvSpPr/>
          <p:nvPr/>
        </p:nvSpPr>
        <p:spPr>
          <a:xfrm>
            <a:off x="3563888" y="3573016"/>
            <a:ext cx="4536504" cy="1800200"/>
          </a:xfrm>
          <a:prstGeom prst="wedgeEllipseCallout">
            <a:avLst>
              <a:gd name="adj1" fmla="val -58591"/>
              <a:gd name="adj2" fmla="val 6035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ice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creams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88640"/>
            <a:ext cx="2160240" cy="3354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Zobrazit podrobnosti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0"/>
            <a:ext cx="3794720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lipsa 2"/>
          <p:cNvSpPr/>
          <p:nvPr/>
        </p:nvSpPr>
        <p:spPr>
          <a:xfrm>
            <a:off x="323528" y="404664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CHOCOLATE</a:t>
            </a:r>
            <a:endParaRPr lang="cs-CZ" sz="36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331640" y="4221088"/>
            <a:ext cx="1872208" cy="187220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ný popisek 4"/>
          <p:cNvSpPr/>
          <p:nvPr/>
        </p:nvSpPr>
        <p:spPr>
          <a:xfrm>
            <a:off x="3563888" y="3573016"/>
            <a:ext cx="4536504" cy="1800200"/>
          </a:xfrm>
          <a:prstGeom prst="wedgeEllipseCallout">
            <a:avLst>
              <a:gd name="adj1" fmla="val -58591"/>
              <a:gd name="adj2" fmla="val 6035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chocolate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32656"/>
            <a:ext cx="4427984" cy="317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lipsa 2"/>
          <p:cNvSpPr/>
          <p:nvPr/>
        </p:nvSpPr>
        <p:spPr>
          <a:xfrm>
            <a:off x="395536" y="548680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BUTTER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331640" y="4293096"/>
            <a:ext cx="1872208" cy="1872208"/>
          </a:xfrm>
          <a:prstGeom prst="smileyFace">
            <a:avLst>
              <a:gd name="adj" fmla="val -4653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ný popisek 4"/>
          <p:cNvSpPr/>
          <p:nvPr/>
        </p:nvSpPr>
        <p:spPr>
          <a:xfrm>
            <a:off x="3275856" y="3212976"/>
            <a:ext cx="5112568" cy="2088232"/>
          </a:xfrm>
          <a:prstGeom prst="wedgeEllipseCallout">
            <a:avLst>
              <a:gd name="adj1" fmla="val -49298"/>
              <a:gd name="adj2" fmla="val 5571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don´t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butter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2"/>
          <p:cNvSpPr/>
          <p:nvPr/>
        </p:nvSpPr>
        <p:spPr>
          <a:xfrm>
            <a:off x="467544" y="404664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SAUSAGES</a:t>
            </a:r>
            <a:endParaRPr lang="cs-CZ" sz="36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331640" y="4221088"/>
            <a:ext cx="1872208" cy="1872208"/>
          </a:xfrm>
          <a:prstGeom prst="smileyFace">
            <a:avLst>
              <a:gd name="adj" fmla="val -4653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ný popisek 4"/>
          <p:cNvSpPr/>
          <p:nvPr/>
        </p:nvSpPr>
        <p:spPr>
          <a:xfrm>
            <a:off x="3275856" y="3212976"/>
            <a:ext cx="5112568" cy="2088232"/>
          </a:xfrm>
          <a:prstGeom prst="wedgeEllipseCallout">
            <a:avLst>
              <a:gd name="adj1" fmla="val -49298"/>
              <a:gd name="adj2" fmla="val 5571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don´t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sausages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88640"/>
            <a:ext cx="2952328" cy="28483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2"/>
          <p:cNvSpPr/>
          <p:nvPr/>
        </p:nvSpPr>
        <p:spPr>
          <a:xfrm>
            <a:off x="323528" y="332656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JAM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187624" y="4293096"/>
            <a:ext cx="1872208" cy="187220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ný popisek 4"/>
          <p:cNvSpPr/>
          <p:nvPr/>
        </p:nvSpPr>
        <p:spPr>
          <a:xfrm>
            <a:off x="3563888" y="3573016"/>
            <a:ext cx="4536504" cy="1800200"/>
          </a:xfrm>
          <a:prstGeom prst="wedgeEllipseCallout">
            <a:avLst>
              <a:gd name="adj1" fmla="val -58591"/>
              <a:gd name="adj2" fmla="val 6035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jam.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476672"/>
            <a:ext cx="3400847" cy="282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2"/>
          <p:cNvSpPr/>
          <p:nvPr/>
        </p:nvSpPr>
        <p:spPr>
          <a:xfrm>
            <a:off x="179512" y="404664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HAM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187624" y="4365104"/>
            <a:ext cx="1872208" cy="187220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ný popisek 4"/>
          <p:cNvSpPr/>
          <p:nvPr/>
        </p:nvSpPr>
        <p:spPr>
          <a:xfrm>
            <a:off x="3563888" y="3573016"/>
            <a:ext cx="4536504" cy="1800200"/>
          </a:xfrm>
          <a:prstGeom prst="wedgeEllipseCallout">
            <a:avLst>
              <a:gd name="adj1" fmla="val -58591"/>
              <a:gd name="adj2" fmla="val 6035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ham.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0"/>
            <a:ext cx="3216366" cy="3362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2"/>
          <p:cNvSpPr/>
          <p:nvPr/>
        </p:nvSpPr>
        <p:spPr>
          <a:xfrm>
            <a:off x="323528" y="476672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EGG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115616" y="4437112"/>
            <a:ext cx="1872208" cy="1872208"/>
          </a:xfrm>
          <a:prstGeom prst="smileyFace">
            <a:avLst>
              <a:gd name="adj" fmla="val -4653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ný popisek 4"/>
          <p:cNvSpPr/>
          <p:nvPr/>
        </p:nvSpPr>
        <p:spPr>
          <a:xfrm>
            <a:off x="3275856" y="3501008"/>
            <a:ext cx="5112568" cy="2088232"/>
          </a:xfrm>
          <a:prstGeom prst="wedgeEllipseCallout">
            <a:avLst>
              <a:gd name="adj1" fmla="val -49298"/>
              <a:gd name="adj2" fmla="val 5571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don´t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eggs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67536" y="332656"/>
            <a:ext cx="4176464" cy="2751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Zobrazit podrobnosti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0"/>
            <a:ext cx="3434680" cy="357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lipsa 2"/>
          <p:cNvSpPr/>
          <p:nvPr/>
        </p:nvSpPr>
        <p:spPr>
          <a:xfrm>
            <a:off x="467544" y="476672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CORNFLAKES</a:t>
            </a:r>
            <a:endParaRPr lang="cs-CZ" sz="32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259632" y="4365104"/>
            <a:ext cx="1872208" cy="1872208"/>
          </a:xfrm>
          <a:prstGeom prst="smileyFace">
            <a:avLst>
              <a:gd name="adj" fmla="val -4653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ný popisek 4"/>
          <p:cNvSpPr/>
          <p:nvPr/>
        </p:nvSpPr>
        <p:spPr>
          <a:xfrm>
            <a:off x="3347864" y="3573016"/>
            <a:ext cx="5112568" cy="2088232"/>
          </a:xfrm>
          <a:prstGeom prst="wedgeEllipseCallout">
            <a:avLst>
              <a:gd name="adj1" fmla="val -49298"/>
              <a:gd name="adj2" fmla="val 5571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don´t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cornflakes.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2"/>
          <p:cNvSpPr/>
          <p:nvPr/>
        </p:nvSpPr>
        <p:spPr>
          <a:xfrm>
            <a:off x="179512" y="260648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TOAST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187624" y="4365104"/>
            <a:ext cx="1872208" cy="187220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ný popisek 4"/>
          <p:cNvSpPr/>
          <p:nvPr/>
        </p:nvSpPr>
        <p:spPr>
          <a:xfrm>
            <a:off x="3563888" y="3573016"/>
            <a:ext cx="4536504" cy="1800200"/>
          </a:xfrm>
          <a:prstGeom prst="wedgeEllipseCallout">
            <a:avLst>
              <a:gd name="adj1" fmla="val -58591"/>
              <a:gd name="adj2" fmla="val 6035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toasts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5362" name="Picture 2" descr="C:\Users\ucitel\AppData\Local\Microsoft\Windows\Temporary Internet Files\Low\Content.IE5\8RQQKAVX\MC90044177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188640"/>
            <a:ext cx="3312368" cy="33123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lipsa 2"/>
          <p:cNvSpPr/>
          <p:nvPr/>
        </p:nvSpPr>
        <p:spPr>
          <a:xfrm>
            <a:off x="323528" y="404664"/>
            <a:ext cx="4248472" cy="2160240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COKE</a:t>
            </a:r>
            <a:endParaRPr lang="cs-CZ" sz="4000" dirty="0">
              <a:solidFill>
                <a:schemeClr val="tx1">
                  <a:lumMod val="95000"/>
                  <a:lumOff val="5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Veselý obličej 3"/>
          <p:cNvSpPr/>
          <p:nvPr/>
        </p:nvSpPr>
        <p:spPr>
          <a:xfrm>
            <a:off x="1331640" y="4365104"/>
            <a:ext cx="1872208" cy="1872208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ný popisek 4"/>
          <p:cNvSpPr/>
          <p:nvPr/>
        </p:nvSpPr>
        <p:spPr>
          <a:xfrm>
            <a:off x="3563888" y="3573016"/>
            <a:ext cx="4536504" cy="1800200"/>
          </a:xfrm>
          <a:prstGeom prst="wedgeEllipseCallout">
            <a:avLst>
              <a:gd name="adj1" fmla="val -58591"/>
              <a:gd name="adj2" fmla="val 60354"/>
            </a:avLst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I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like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  <a:latin typeface="Comic Sans MS" pitchFamily="66" charset="0"/>
              </a:rPr>
              <a:t>coke</a:t>
            </a:r>
            <a:r>
              <a:rPr lang="cs-CZ" sz="32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32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6386" name="Picture 2" descr="C:\Users\ucitel\AppData\Local\Microsoft\Windows\Temporary Internet Files\Low\Content.IE5\74Z5K1HJ\MC90043476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404664"/>
            <a:ext cx="2952328" cy="2952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91680" y="332656"/>
            <a:ext cx="6624736" cy="61206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cs-CZ" dirty="0" smtClean="0">
                <a:solidFill>
                  <a:schemeClr val="tx1"/>
                </a:solidFill>
              </a:rPr>
              <a:t>Zdroje: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Obrázky: </a:t>
            </a:r>
            <a:endParaRPr lang="cs-CZ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VODA: </a:t>
            </a:r>
            <a:r>
              <a:rPr lang="cs-CZ" sz="1600" dirty="0" smtClean="0">
                <a:solidFill>
                  <a:schemeClr val="tx1"/>
                </a:solidFill>
                <a:hlinkClick r:id="rId2"/>
              </a:rPr>
              <a:t>http</a:t>
            </a:r>
            <a:r>
              <a:rPr lang="cs-CZ" sz="1600" dirty="0" smtClean="0">
                <a:solidFill>
                  <a:schemeClr val="tx1"/>
                </a:solidFill>
                <a:hlinkClick r:id="rId2"/>
              </a:rPr>
              <a:t>://</a:t>
            </a:r>
            <a:r>
              <a:rPr lang="cs-CZ" sz="1600" dirty="0" smtClean="0">
                <a:solidFill>
                  <a:schemeClr val="tx1"/>
                </a:solidFill>
                <a:hlinkClick r:id="rId2"/>
              </a:rPr>
              <a:t>officeimg.vo.msecnd.net/en-us/images/MH900441752.jpg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DŽUS: </a:t>
            </a:r>
            <a:r>
              <a:rPr lang="cs-CZ" sz="1600" dirty="0" smtClean="0">
                <a:solidFill>
                  <a:schemeClr val="tx1"/>
                </a:solidFill>
                <a:hlinkClick r:id="rId3"/>
              </a:rPr>
              <a:t>http</a:t>
            </a:r>
            <a:r>
              <a:rPr lang="cs-CZ" sz="1600" dirty="0" smtClean="0">
                <a:solidFill>
                  <a:schemeClr val="tx1"/>
                </a:solidFill>
                <a:hlinkClick r:id="rId3"/>
              </a:rPr>
              <a:t>://</a:t>
            </a:r>
            <a:r>
              <a:rPr lang="cs-CZ" sz="1600" dirty="0" smtClean="0">
                <a:solidFill>
                  <a:schemeClr val="tx1"/>
                </a:solidFill>
                <a:hlinkClick r:id="rId3"/>
              </a:rPr>
              <a:t>officeimg.vo.msecnd.net/en-us/images/MH900445724.jpg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MLÉKO: </a:t>
            </a:r>
            <a:r>
              <a:rPr lang="cs-CZ" sz="1600" dirty="0" smtClean="0">
                <a:solidFill>
                  <a:schemeClr val="tx1"/>
                </a:solidFill>
                <a:hlinkClick r:id="rId4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4"/>
              </a:rPr>
              <a:t>officeimg.vo.msecnd.net/en-us/images/MH910217614.jpg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CHLÉB: </a:t>
            </a:r>
            <a:r>
              <a:rPr lang="cs-CZ" sz="1600" dirty="0" smtClean="0">
                <a:solidFill>
                  <a:schemeClr val="tx1"/>
                </a:solidFill>
                <a:hlinkClick r:id="rId5"/>
              </a:rPr>
              <a:t>http</a:t>
            </a:r>
            <a:r>
              <a:rPr lang="cs-CZ" sz="1600" dirty="0" smtClean="0">
                <a:solidFill>
                  <a:schemeClr val="tx1"/>
                </a:solidFill>
                <a:hlinkClick r:id="rId5"/>
              </a:rPr>
              <a:t>://</a:t>
            </a:r>
            <a:r>
              <a:rPr lang="cs-CZ" sz="1600" dirty="0" smtClean="0">
                <a:solidFill>
                  <a:schemeClr val="tx1"/>
                </a:solidFill>
                <a:hlinkClick r:id="rId5"/>
              </a:rPr>
              <a:t>officeimg.vo.msecnd.net/en-us/images/MH900441777.jpg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KÁVA: </a:t>
            </a:r>
            <a:r>
              <a:rPr lang="cs-CZ" sz="1600" dirty="0" smtClean="0">
                <a:solidFill>
                  <a:schemeClr val="tx1"/>
                </a:solidFill>
                <a:hlinkClick r:id="rId6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6"/>
              </a:rPr>
              <a:t>officeimg.vo.msecnd.net/en-us/images/MH900433913.jpg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ČAJ: </a:t>
            </a:r>
            <a:r>
              <a:rPr lang="cs-CZ" sz="1600" dirty="0" smtClean="0">
                <a:solidFill>
                  <a:schemeClr val="tx1"/>
                </a:solidFill>
                <a:hlinkClick r:id="rId7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7"/>
              </a:rPr>
              <a:t>officeimg.vo.msecnd.net/en-us/images/MH900387162.jpg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SÝR: </a:t>
            </a:r>
            <a:r>
              <a:rPr lang="cs-CZ" sz="1600" dirty="0" smtClean="0">
                <a:solidFill>
                  <a:schemeClr val="tx1"/>
                </a:solidFill>
                <a:hlinkClick r:id="rId8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8"/>
              </a:rPr>
              <a:t>officeimg.vo.msecnd.net/en-us/images/MH900441776.jpg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SLANINA A SMAŽENÁ VEJCE: </a:t>
            </a:r>
            <a:r>
              <a:rPr lang="cs-CZ" sz="1600" dirty="0" smtClean="0">
                <a:solidFill>
                  <a:schemeClr val="tx1"/>
                </a:solidFill>
                <a:hlinkClick r:id="rId9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9"/>
              </a:rPr>
              <a:t>officeimg.vo.msecnd.net/en-us/images/MH900411894.jpg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CERÁLIE: </a:t>
            </a:r>
            <a:r>
              <a:rPr lang="cs-CZ" sz="1600" dirty="0" smtClean="0">
                <a:solidFill>
                  <a:schemeClr val="tx1"/>
                </a:solidFill>
                <a:hlinkClick r:id="rId10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10"/>
              </a:rPr>
              <a:t>officeimg.vo.msecnd.net/en-us/images/MH900036382.jpg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KUKUŘIČNÉ LUPÍNKY: </a:t>
            </a:r>
            <a:r>
              <a:rPr lang="cs-CZ" sz="1600" dirty="0" smtClean="0">
                <a:solidFill>
                  <a:schemeClr val="tx1"/>
                </a:solidFill>
                <a:hlinkClick r:id="rId11"/>
              </a:rPr>
              <a:t>http</a:t>
            </a:r>
            <a:r>
              <a:rPr lang="cs-CZ" sz="1600" dirty="0" smtClean="0">
                <a:solidFill>
                  <a:schemeClr val="tx1"/>
                </a:solidFill>
                <a:hlinkClick r:id="rId11"/>
              </a:rPr>
              <a:t>://</a:t>
            </a:r>
            <a:r>
              <a:rPr lang="cs-CZ" sz="1600" dirty="0" smtClean="0">
                <a:solidFill>
                  <a:schemeClr val="tx1"/>
                </a:solidFill>
                <a:hlinkClick r:id="rId11"/>
              </a:rPr>
              <a:t>officeimg.vo.msecnd.net/en-us/images/MH900233681.jpg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ZMRZLINA: </a:t>
            </a:r>
            <a:r>
              <a:rPr lang="cs-CZ" sz="1600" dirty="0" smtClean="0">
                <a:solidFill>
                  <a:schemeClr val="tx1"/>
                </a:solidFill>
                <a:hlinkClick r:id="rId12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12"/>
              </a:rPr>
              <a:t>officeimg.vo.msecnd.net/en-us/images/MH900445692.jpg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ČOKOLÁDA: </a:t>
            </a:r>
            <a:r>
              <a:rPr lang="cs-CZ" sz="1600" dirty="0" smtClean="0">
                <a:solidFill>
                  <a:schemeClr val="tx1"/>
                </a:solidFill>
                <a:hlinkClick r:id="rId13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13"/>
              </a:rPr>
              <a:t>officeimg.vo.msecnd.net/en-us/images/MH900290250.jpg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MÁSLO: </a:t>
            </a:r>
            <a:r>
              <a:rPr lang="cs-CZ" sz="1600" dirty="0" smtClean="0">
                <a:solidFill>
                  <a:schemeClr val="tx1"/>
                </a:solidFill>
                <a:hlinkClick r:id="rId14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14"/>
              </a:rPr>
              <a:t>officeimg.vo.msecnd.net/en-us/images/MH900264252.jpg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UZENINY: </a:t>
            </a:r>
            <a:r>
              <a:rPr lang="cs-CZ" sz="1600" dirty="0" smtClean="0">
                <a:solidFill>
                  <a:schemeClr val="tx1"/>
                </a:solidFill>
                <a:hlinkClick r:id="rId15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15"/>
              </a:rPr>
              <a:t>officeimg.vo.msecnd.net/en-us/images/MH900048813.jpg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DŽEM: </a:t>
            </a:r>
            <a:r>
              <a:rPr lang="cs-CZ" sz="1600" dirty="0" smtClean="0">
                <a:solidFill>
                  <a:schemeClr val="tx1"/>
                </a:solidFill>
                <a:hlinkClick r:id="rId16"/>
              </a:rPr>
              <a:t>http</a:t>
            </a:r>
            <a:r>
              <a:rPr lang="cs-CZ" sz="1600" dirty="0" smtClean="0">
                <a:solidFill>
                  <a:schemeClr val="tx1"/>
                </a:solidFill>
                <a:hlinkClick r:id="rId16"/>
              </a:rPr>
              <a:t>://</a:t>
            </a:r>
            <a:r>
              <a:rPr lang="cs-CZ" sz="1600" dirty="0" smtClean="0">
                <a:solidFill>
                  <a:schemeClr val="tx1"/>
                </a:solidFill>
                <a:hlinkClick r:id="rId16"/>
              </a:rPr>
              <a:t>officeimg.vo.msecnd.net/en-us/images/MH900287189.jpg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ŠUNKA: </a:t>
            </a:r>
            <a:r>
              <a:rPr lang="cs-CZ" sz="1600" dirty="0" smtClean="0">
                <a:solidFill>
                  <a:schemeClr val="tx1"/>
                </a:solidFill>
                <a:hlinkClick r:id="rId17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17"/>
              </a:rPr>
              <a:t>officeimg.vo.msecnd.net/en-us/images/MH900290480.jpg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VEJCE: </a:t>
            </a:r>
            <a:r>
              <a:rPr lang="cs-CZ" sz="1600" dirty="0" smtClean="0">
                <a:solidFill>
                  <a:schemeClr val="tx1"/>
                </a:solidFill>
                <a:hlinkClick r:id="rId18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18"/>
              </a:rPr>
              <a:t>officeimg.vo.msecnd.net/en-us/images/MH900312104.jpg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TOUST: </a:t>
            </a:r>
            <a:r>
              <a:rPr lang="cs-CZ" sz="1600" dirty="0" smtClean="0">
                <a:solidFill>
                  <a:schemeClr val="tx1"/>
                </a:solidFill>
                <a:hlinkClick r:id="rId19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19"/>
              </a:rPr>
              <a:t>officeimg.vo.msecnd.net/en-us/images/MH900441778.jpg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COLA: </a:t>
            </a:r>
            <a:r>
              <a:rPr lang="cs-CZ" sz="1600" dirty="0" smtClean="0">
                <a:solidFill>
                  <a:schemeClr val="tx1"/>
                </a:solidFill>
                <a:hlinkClick r:id="rId20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20"/>
              </a:rPr>
              <a:t>officeimg.vo.msecnd.net/en-us/images/MH900434769.jpg</a:t>
            </a:r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		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91</TotalTime>
  <Words>335</Words>
  <Application>Microsoft Office PowerPoint</Application>
  <PresentationFormat>Předvádění na obrazovce (4:3)</PresentationFormat>
  <Paragraphs>102</Paragraphs>
  <Slides>23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Slunovrat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ucitel</cp:lastModifiedBy>
  <cp:revision>11</cp:revision>
  <dcterms:created xsi:type="dcterms:W3CDTF">2012-08-23T16:34:38Z</dcterms:created>
  <dcterms:modified xsi:type="dcterms:W3CDTF">2013-11-13T19:16:05Z</dcterms:modified>
</cp:coreProperties>
</file>