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5"/>
  </p:notesMasterIdLst>
  <p:sldIdLst>
    <p:sldId id="299" r:id="rId2"/>
    <p:sldId id="300" r:id="rId3"/>
    <p:sldId id="301" r:id="rId4"/>
    <p:sldId id="302" r:id="rId5"/>
    <p:sldId id="303" r:id="rId6"/>
    <p:sldId id="304" r:id="rId7"/>
    <p:sldId id="305" r:id="rId8"/>
    <p:sldId id="306" r:id="rId9"/>
    <p:sldId id="307" r:id="rId10"/>
    <p:sldId id="308" r:id="rId11"/>
    <p:sldId id="309" r:id="rId12"/>
    <p:sldId id="310" r:id="rId13"/>
    <p:sldId id="311" r:id="rId14"/>
    <p:sldId id="312" r:id="rId15"/>
    <p:sldId id="313" r:id="rId16"/>
    <p:sldId id="315" r:id="rId17"/>
    <p:sldId id="316" r:id="rId18"/>
    <p:sldId id="318" r:id="rId19"/>
    <p:sldId id="319" r:id="rId20"/>
    <p:sldId id="320" r:id="rId21"/>
    <p:sldId id="321" r:id="rId22"/>
    <p:sldId id="322" r:id="rId23"/>
    <p:sldId id="324" r:id="rId24"/>
    <p:sldId id="326" r:id="rId25"/>
    <p:sldId id="327" r:id="rId26"/>
    <p:sldId id="329" r:id="rId27"/>
    <p:sldId id="331" r:id="rId28"/>
    <p:sldId id="332" r:id="rId29"/>
    <p:sldId id="333" r:id="rId30"/>
    <p:sldId id="334" r:id="rId31"/>
    <p:sldId id="335" r:id="rId32"/>
    <p:sldId id="336" r:id="rId33"/>
    <p:sldId id="337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5AE3A2B1-5778-45D9-8FBD-D6D482AFEFAD}">
          <p14:sldIdLst>
            <p14:sldId id="299"/>
            <p14:sldId id="300"/>
            <p14:sldId id="301"/>
            <p14:sldId id="302"/>
            <p14:sldId id="303"/>
            <p14:sldId id="304"/>
            <p14:sldId id="305"/>
            <p14:sldId id="306"/>
            <p14:sldId id="307"/>
            <p14:sldId id="308"/>
            <p14:sldId id="309"/>
            <p14:sldId id="310"/>
            <p14:sldId id="311"/>
            <p14:sldId id="312"/>
            <p14:sldId id="313"/>
            <p14:sldId id="315"/>
            <p14:sldId id="316"/>
            <p14:sldId id="318"/>
            <p14:sldId id="319"/>
            <p14:sldId id="320"/>
            <p14:sldId id="321"/>
            <p14:sldId id="322"/>
            <p14:sldId id="324"/>
            <p14:sldId id="326"/>
            <p14:sldId id="327"/>
            <p14:sldId id="329"/>
            <p14:sldId id="331"/>
            <p14:sldId id="332"/>
            <p14:sldId id="333"/>
            <p14:sldId id="334"/>
            <p14:sldId id="335"/>
            <p14:sldId id="336"/>
            <p14:sldId id="337"/>
          </p14:sldIdLst>
        </p14:section>
        <p14:section name="Untitled Section" id="{C9992549-D9F7-4B79-9622-028729D1C54B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83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6E57F"/>
    <a:srgbClr val="FF0066"/>
    <a:srgbClr val="FF4791"/>
    <a:srgbClr val="7BDE60"/>
    <a:srgbClr val="00EE6C"/>
    <a:srgbClr val="7DED77"/>
    <a:srgbClr val="FFFF6D"/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30" autoAdjust="0"/>
  </p:normalViewPr>
  <p:slideViewPr>
    <p:cSldViewPr snapToGrid="0" showGuides="1">
      <p:cViewPr varScale="1">
        <p:scale>
          <a:sx n="67" d="100"/>
          <a:sy n="67" d="100"/>
        </p:scale>
        <p:origin x="1392" y="-18"/>
      </p:cViewPr>
      <p:guideLst>
        <p:guide orient="horz" pos="2183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BBD2F3-9452-4FB1-B535-4CE8D606C0D5}" type="datetimeFigureOut">
              <a:rPr lang="cs-CZ" smtClean="0"/>
              <a:t>16. 12. 2013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B104A2-6F40-4695-AF79-BED73621AD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54803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EEA424BC-D2B4-4398-BE8D-C9A12F50FFB8}" type="slidenum">
              <a:rPr lang="cs-CZ" sz="1200" smtClean="0"/>
              <a:pPr/>
              <a:t>1</a:t>
            </a:fld>
            <a:endParaRPr lang="cs-CZ" sz="1200" smtClean="0"/>
          </a:p>
        </p:txBody>
      </p:sp>
    </p:spTree>
    <p:extLst>
      <p:ext uri="{BB962C8B-B14F-4D97-AF65-F5344CB8AC3E}">
        <p14:creationId xmlns:p14="http://schemas.microsoft.com/office/powerpoint/2010/main" val="760560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100FB48-DAB3-43AE-BB35-45BF30403A2F}" type="slidenum">
              <a:rPr lang="cs-CZ" sz="1200" smtClean="0"/>
              <a:pPr/>
              <a:t>2</a:t>
            </a:fld>
            <a:endParaRPr lang="cs-CZ" sz="1200" smtClean="0"/>
          </a:p>
        </p:txBody>
      </p:sp>
    </p:spTree>
    <p:extLst>
      <p:ext uri="{BB962C8B-B14F-4D97-AF65-F5344CB8AC3E}">
        <p14:creationId xmlns:p14="http://schemas.microsoft.com/office/powerpoint/2010/main" val="25624603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156A5D9-8AA1-4E40-BD6F-54ABAB804006}" type="slidenum">
              <a:rPr lang="cs-CZ" sz="1200" smtClean="0"/>
              <a:pPr/>
              <a:t>9</a:t>
            </a:fld>
            <a:endParaRPr lang="cs-CZ" sz="1200" smtClean="0"/>
          </a:p>
        </p:txBody>
      </p:sp>
    </p:spTree>
    <p:extLst>
      <p:ext uri="{BB962C8B-B14F-4D97-AF65-F5344CB8AC3E}">
        <p14:creationId xmlns:p14="http://schemas.microsoft.com/office/powerpoint/2010/main" val="11228578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9466526-228C-4956-8603-5689A4F8DB1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7188558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Clr>
                <a:srgbClr val="FFFF00"/>
              </a:buClr>
              <a:buSzPct val="120000"/>
              <a:buFont typeface="Arial" panose="020B0604020202020204" pitchFamily="34" charset="0"/>
              <a:buChar char="•"/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  <a:lvl2pPr marL="742950" indent="-285750">
              <a:buClr>
                <a:srgbClr val="FFFF00"/>
              </a:buClr>
              <a:buSzPct val="120000"/>
              <a:buFont typeface="Calibri" panose="020F0502020204030204" pitchFamily="34" charset="0"/>
              <a:buChar char="‒"/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2pPr>
            <a:lvl3pPr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3pPr>
            <a:lvl4pPr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4pPr>
            <a:lvl5pPr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97B342-D050-4CC0-B7B1-2F9A9154C1D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728036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2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7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22" presetClass="entr" presetSubtype="8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75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8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75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8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75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8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75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8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75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Cit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xfrm>
            <a:off x="457200" y="253122"/>
            <a:ext cx="8229600" cy="672035"/>
          </a:xfrm>
        </p:spPr>
        <p:txBody>
          <a:bodyPr/>
          <a:lstStyle>
            <a:lvl1pPr>
              <a:defRPr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 hasCustomPrompt="1"/>
          </p:nvPr>
        </p:nvSpPr>
        <p:spPr>
          <a:xfrm>
            <a:off x="268941" y="1021976"/>
            <a:ext cx="8638391" cy="5699499"/>
          </a:xfrm>
          <a:solidFill>
            <a:schemeClr val="bg1"/>
          </a:solidFill>
          <a:ln w="38100">
            <a:solidFill>
              <a:srgbClr val="FFFF00"/>
            </a:solidFill>
          </a:ln>
        </p:spPr>
        <p:txBody>
          <a:bodyPr/>
          <a:lstStyle>
            <a:lvl1pPr>
              <a:buFont typeface="+mj-lt"/>
              <a:buAutoNum type="arabicPeriod"/>
              <a:defRPr sz="1000" b="0">
                <a:solidFill>
                  <a:schemeClr val="tx1"/>
                </a:solidFill>
              </a:defRPr>
            </a:lvl1pPr>
            <a:lvl2pPr>
              <a:buFont typeface="+mj-lt"/>
              <a:buAutoNum type="arabicPeriod"/>
              <a:defRPr sz="1000" b="0"/>
            </a:lvl2pPr>
            <a:lvl3pPr>
              <a:buFont typeface="+mj-lt"/>
              <a:buAutoNum type="arabicPeriod"/>
              <a:defRPr sz="1000" b="0"/>
            </a:lvl3pPr>
            <a:lvl4pPr>
              <a:buFont typeface="+mj-lt"/>
              <a:buAutoNum type="arabicPeriod"/>
              <a:defRPr sz="1000" b="0"/>
            </a:lvl4pPr>
            <a:lvl5pPr>
              <a:buFont typeface="+mj-lt"/>
              <a:buAutoNum type="arabicPeriod"/>
              <a:defRPr sz="1000" b="0"/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97B342-D050-4CC0-B7B1-2F9A9154C1D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19670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8929713-D9C7-44F3-BBC2-D21560D965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5469842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FF1AD3-B0C1-4469-9423-86A2D3E9296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5582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EB05A4-2417-4300-9353-0CEA52E068B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6999642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 b="1">
                <a:solidFill>
                  <a:srgbClr val="FF4791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00E6A45-F932-4D30-B4BB-9B51D13FD94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692196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D7CEDF-A95A-4F7B-8F18-2F328FD2636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9989920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767C851-DDAF-444A-8000-7B98F8AAFF5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199064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9FEC8C9-766A-4EB0-9545-74B990C300C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3142371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0E49277-AB2E-48AD-8090-AE8F385C393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4888230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DC67A5A-5AAE-4A88-BBB7-F9496C3A33E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501564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userDrawn="1">
  <p:cSld name="Obráz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ástupný symbol pro text 5"/>
          <p:cNvSpPr>
            <a:spLocks noGrp="1"/>
          </p:cNvSpPr>
          <p:nvPr>
            <p:ph type="body" sz="quarter" idx="13"/>
          </p:nvPr>
        </p:nvSpPr>
        <p:spPr>
          <a:xfrm>
            <a:off x="690126" y="5788025"/>
            <a:ext cx="7763747" cy="914400"/>
          </a:xfrm>
        </p:spPr>
        <p:txBody>
          <a:bodyPr/>
          <a:lstStyle>
            <a:lvl1pPr marL="0" indent="0" algn="ctr">
              <a:buNone/>
              <a:defRPr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E577F162-6347-4A3D-9FD9-69C2BF45C24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06745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66FF"/>
            </a:gs>
            <a:gs pos="11000">
              <a:srgbClr val="0066FF"/>
            </a:gs>
            <a:gs pos="11000">
              <a:srgbClr val="0066FF"/>
            </a:gs>
            <a:gs pos="100000">
              <a:srgbClr val="FF0066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2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cs typeface="+mn-cs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4A928340-7FC4-4FD6-9F36-F1EC88C3C9DA}" type="slidenum">
              <a:rPr lang="cs-CZ">
                <a:solidFill>
                  <a:srgbClr val="000000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2933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7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3" r:id="rId13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/>
      <p:bldP spid="1027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027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rgbClr val="FFFF00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b="1">
          <a:solidFill>
            <a:schemeClr val="bg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b="1">
          <a:solidFill>
            <a:schemeClr val="bg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b="1">
          <a:solidFill>
            <a:schemeClr val="bg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b="1">
          <a:solidFill>
            <a:schemeClr val="bg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b="1">
          <a:solidFill>
            <a:schemeClr val="bg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6" Type="http://schemas.openxmlformats.org/officeDocument/2006/relationships/slide" Target="slide5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5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http:/cs.wikipedia.org/wiki/Soubor:Kirchner_-_Selbstbildnis_als_Soldat.jpg" TargetMode="External"/><Relationship Id="rId13" Type="http://schemas.openxmlformats.org/officeDocument/2006/relationships/hyperlink" Target="http://www.flickr.com/photos/32357038@N08/3509802921/sizes/o/in/photostream/" TargetMode="External"/><Relationship Id="rId3" Type="http://schemas.openxmlformats.org/officeDocument/2006/relationships/hyperlink" Target="http://en.wikipedia.org/wiki/File:BlaueReiter.jpg" TargetMode="External"/><Relationship Id="rId7" Type="http://schemas.openxmlformats.org/officeDocument/2006/relationships/hyperlink" Target="http://commons.wikimedia.org/wiki/File:Kirchner_-_Selbstbildnis_mit_Modell.jpg?uselang=cs" TargetMode="External"/><Relationship Id="rId12" Type="http://schemas.openxmlformats.org/officeDocument/2006/relationships/hyperlink" Target="http://www.terminartors.com/artistprofile/Schmidt-Rottluff_Karl" TargetMode="External"/><Relationship Id="rId2" Type="http://schemas.openxmlformats.org/officeDocument/2006/relationships/hyperlink" Target="http://en.wikipedia.org/wiki/File:Bleyl-Poster.jpg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s.wikipedia.org/wiki/Soubor:Kirchner_1919_portrait.jpg" TargetMode="External"/><Relationship Id="rId11" Type="http://schemas.openxmlformats.org/officeDocument/2006/relationships/hyperlink" Target="http://commons.wikimedia.org/wiki/File:Kirchner_-_M%C3%A4dchen_unter_Japanschirm.jpg?uselang=cs" TargetMode="External"/><Relationship Id="rId5" Type="http://schemas.openxmlformats.org/officeDocument/2006/relationships/hyperlink" Target="http://commons.wikimedia.org/wiki/File:Ernst_Ludwig_Kirchner_Programm_der_Br%C3%BCcke.jpg" TargetMode="External"/><Relationship Id="rId15" Type="http://schemas.openxmlformats.org/officeDocument/2006/relationships/hyperlink" Target="http://cs.wikipedia.org/wiki/Soubor:Kirchner_-_Erich_Heckel_an_der_Staffelei.jpg" TargetMode="External"/><Relationship Id="rId10" Type="http://schemas.openxmlformats.org/officeDocument/2006/relationships/hyperlink" Target="http://commons.wikimedia.org/wiki/File:Kirchner_-_Toilette_-_Frau_vor_Spiegel.jpg?uselang=cs" TargetMode="External"/><Relationship Id="rId4" Type="http://schemas.openxmlformats.org/officeDocument/2006/relationships/hyperlink" Target="http://cs.wikipedia.org/wiki/Soubor:EineK%C3%BCnstlergemeinschaft.jpg" TargetMode="External"/><Relationship Id="rId9" Type="http://schemas.openxmlformats.org/officeDocument/2006/relationships/hyperlink" Target="http://cs.wikipedia.org/wiki/Soubor:Kirchner_-_Fr%C3%A4nzi_vor_geschnitztem_Stuhl.jpg" TargetMode="External"/><Relationship Id="rId14" Type="http://schemas.openxmlformats.org/officeDocument/2006/relationships/hyperlink" Target="http://www.flickr.com/photos/okaitis/4920509212/sizes/o/in/photostream/" TargetMode="Externa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impressionistsgallery.co.uk/artists/Artists/mno/Nolde/1.html" TargetMode="External"/><Relationship Id="rId13" Type="http://schemas.openxmlformats.org/officeDocument/2006/relationships/hyperlink" Target="http://www.wikipaintings.org/en/max-pechstein/self-portrait-with-death-1920" TargetMode="External"/><Relationship Id="rId3" Type="http://schemas.openxmlformats.org/officeDocument/2006/relationships/hyperlink" Target="http://materia-obscura.blogspot.cz/2010/10/erich-heckel.html" TargetMode="External"/><Relationship Id="rId7" Type="http://schemas.openxmlformats.org/officeDocument/2006/relationships/hyperlink" Target="http://www.wikipaintings.org/en/emil-nolde/self-portrait-1912" TargetMode="External"/><Relationship Id="rId12" Type="http://schemas.openxmlformats.org/officeDocument/2006/relationships/hyperlink" Target="http://www.wikipaintings.org/en/max-pechstein" TargetMode="External"/><Relationship Id="rId17" Type="http://schemas.openxmlformats.org/officeDocument/2006/relationships/hyperlink" Target="http://commons.wikimedia.org/wiki/File:Otto_Mueller_-_Liebespaar_-_1919.jpeg" TargetMode="External"/><Relationship Id="rId2" Type="http://schemas.openxmlformats.org/officeDocument/2006/relationships/hyperlink" Target="http://www.theartscouncil.org/artists/erich-heckel/" TargetMode="External"/><Relationship Id="rId16" Type="http://schemas.openxmlformats.org/officeDocument/2006/relationships/hyperlink" Target="http://cs.wikipedia.org/wiki/Soubor:Otto_Mueller_-_Self-Portrait.jpg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s.wikipedia.org/wiki/Soubor:WP_Emil_Nolde.jpg" TargetMode="External"/><Relationship Id="rId11" Type="http://schemas.openxmlformats.org/officeDocument/2006/relationships/hyperlink" Target="http://www.wikipaintings.org/en/emil-nolde/sunflowers" TargetMode="External"/><Relationship Id="rId5" Type="http://schemas.openxmlformats.org/officeDocument/2006/relationships/hyperlink" Target="http://orwellwasright.wordpress.com/2013/04/14/erich-heckel-bridging-the-gap/" TargetMode="External"/><Relationship Id="rId15" Type="http://schemas.openxmlformats.org/officeDocument/2006/relationships/hyperlink" Target="http://www.germanexpressionism.com/printgallery/mueller/" TargetMode="External"/><Relationship Id="rId10" Type="http://schemas.openxmlformats.org/officeDocument/2006/relationships/hyperlink" Target="http://www.wikipaintings.org/en/emil-nolde/crucifixion" TargetMode="External"/><Relationship Id="rId4" Type="http://schemas.openxmlformats.org/officeDocument/2006/relationships/hyperlink" Target="http://en.wikipedia.org/wiki/File:'Weisses_Haus_in_Dangast',_oil_painting_by_Erich_Heckel,_1908.jpg" TargetMode="External"/><Relationship Id="rId9" Type="http://schemas.openxmlformats.org/officeDocument/2006/relationships/hyperlink" Target="http://www.wikipaintings.org/en/emil-nolde/mask-still-life-iii-1911" TargetMode="External"/><Relationship Id="rId14" Type="http://schemas.openxmlformats.org/officeDocument/2006/relationships/hyperlink" Target="http://www.wikipaintings.org/en/max-pechstein/the-yellow-and-black-jersey-1909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hrist's_Entry_Into_Brussels_in_1889.jpg?uselang=de" TargetMode="External"/><Relationship Id="rId2" Type="http://schemas.openxmlformats.org/officeDocument/2006/relationships/hyperlink" Target="http://commons.wikimedia.org/wiki/File:Vincent_van_Gogh_(1853-1890)_-_Wheat_Field_with_Crows_(1890).jpg?uselang=cs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ommons.wikimedia.org/wiki/File:Gauguin_Il_Cristo_giallo.jpg" TargetMode="External"/><Relationship Id="rId5" Type="http://schemas.openxmlformats.org/officeDocument/2006/relationships/hyperlink" Target="http://www.wikipaintings.org/en/edvard-munch/dance-of-life-1900" TargetMode="External"/><Relationship Id="rId4" Type="http://schemas.openxmlformats.org/officeDocument/2006/relationships/hyperlink" Target="http://www.wikipaintings.org/en/edvard-munch/the-scream-1910" TargetMode="Externa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7525" cy="26924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76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</a:tr>
              <a:tr h="36572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Jelínková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VY_32_INOVACE_05C_02_Expresionismus II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(Die Brücke)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Historie umění 20.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03.08.2013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</a:tbl>
          </a:graphicData>
        </a:graphic>
      </p:graphicFrame>
      <p:pic>
        <p:nvPicPr>
          <p:cNvPr id="19481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8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778565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673100" y="188913"/>
            <a:ext cx="7508875" cy="936625"/>
          </a:xfrm>
        </p:spPr>
        <p:txBody>
          <a:bodyPr/>
          <a:lstStyle/>
          <a:p>
            <a:pPr>
              <a:defRPr/>
            </a:pPr>
            <a:r>
              <a:rPr lang="cs-CZ" sz="3600" dirty="0" smtClean="0">
                <a:latin typeface="Calibri" panose="020F0502020204030204" pitchFamily="34" charset="0"/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7170" y="994410"/>
            <a:ext cx="8709660" cy="5692140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cs-CZ" sz="1400" dirty="0">
                <a:cs typeface="Arial" panose="020B0604020202020204" pitchFamily="34" charset="0"/>
              </a:rPr>
              <a:t>Prezentace je </a:t>
            </a:r>
            <a:r>
              <a:rPr lang="cs-CZ" sz="1400" dirty="0" smtClean="0">
                <a:cs typeface="Arial" panose="020B0604020202020204" pitchFamily="34" charset="0"/>
              </a:rPr>
              <a:t>určena </a:t>
            </a:r>
            <a:r>
              <a:rPr lang="cs-CZ" sz="1400" dirty="0">
                <a:cs typeface="Arial" panose="020B0604020202020204" pitchFamily="34" charset="0"/>
              </a:rPr>
              <a:t>pro výklad, opakování a upevnění nového tématu z historie umění. Její součástí jsou motivační úkoly pro interaktivní zapojení žáků do vyučovacího procesu.</a:t>
            </a:r>
          </a:p>
          <a:p>
            <a:pPr marL="0" indent="0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cs-CZ" sz="1400" dirty="0" smtClean="0">
                <a:cs typeface="Arial" panose="020B0604020202020204" pitchFamily="34" charset="0"/>
              </a:rPr>
              <a:t>Obsahově </a:t>
            </a:r>
            <a:r>
              <a:rPr lang="cs-CZ" sz="1400" dirty="0">
                <a:cs typeface="Arial" panose="020B0604020202020204" pitchFamily="34" charset="0"/>
              </a:rPr>
              <a:t>se zaměřuje na </a:t>
            </a:r>
            <a:r>
              <a:rPr lang="cs-CZ" sz="1400" dirty="0" smtClean="0">
                <a:cs typeface="Arial" panose="020B0604020202020204" pitchFamily="34" charset="0"/>
              </a:rPr>
              <a:t>expresionismus jako jeden </a:t>
            </a:r>
            <a:r>
              <a:rPr lang="cs-CZ" sz="1400" dirty="0">
                <a:cs typeface="Arial" panose="020B0604020202020204" pitchFamily="34" charset="0"/>
              </a:rPr>
              <a:t>z </a:t>
            </a:r>
            <a:r>
              <a:rPr lang="cs-CZ" sz="1400" dirty="0" smtClean="0">
                <a:cs typeface="Arial" panose="020B0604020202020204" pitchFamily="34" charset="0"/>
              </a:rPr>
              <a:t>klíčových avantgardních </a:t>
            </a:r>
            <a:r>
              <a:rPr lang="cs-CZ" sz="1400" dirty="0">
                <a:cs typeface="Arial" panose="020B0604020202020204" pitchFamily="34" charset="0"/>
              </a:rPr>
              <a:t>uměleckých směrů </a:t>
            </a:r>
            <a:r>
              <a:rPr lang="cs-CZ" sz="1400" dirty="0" smtClean="0">
                <a:cs typeface="Arial" panose="020B0604020202020204" pitchFamily="34" charset="0"/>
              </a:rPr>
              <a:t>konce 19. a počátku </a:t>
            </a:r>
            <a:r>
              <a:rPr lang="cs-CZ" sz="1400" dirty="0">
                <a:cs typeface="Arial" panose="020B0604020202020204" pitchFamily="34" charset="0"/>
              </a:rPr>
              <a:t>20. </a:t>
            </a:r>
            <a:r>
              <a:rPr lang="cs-CZ" sz="1400" dirty="0" smtClean="0">
                <a:cs typeface="Arial" panose="020B0604020202020204" pitchFamily="34" charset="0"/>
              </a:rPr>
              <a:t>století. S jeho vznikem a počátky v první etapě vývoje byli žáci seznámeni v předchozí </a:t>
            </a:r>
            <a:r>
              <a:rPr lang="cs-CZ" sz="1400" dirty="0">
                <a:cs typeface="Arial" panose="020B0604020202020204" pitchFamily="34" charset="0"/>
              </a:rPr>
              <a:t>prezentaci. </a:t>
            </a:r>
            <a:r>
              <a:rPr lang="cs-CZ" sz="1400" dirty="0" smtClean="0">
                <a:cs typeface="Arial" panose="020B0604020202020204" pitchFamily="34" charset="0"/>
              </a:rPr>
              <a:t>Tématem této </a:t>
            </a:r>
            <a:r>
              <a:rPr lang="cs-CZ" sz="1400" dirty="0">
                <a:cs typeface="Arial" panose="020B0604020202020204" pitchFamily="34" charset="0"/>
              </a:rPr>
              <a:t>prezentace </a:t>
            </a:r>
            <a:r>
              <a:rPr lang="cs-CZ" sz="1400" dirty="0" smtClean="0">
                <a:cs typeface="Arial" panose="020B0604020202020204" pitchFamily="34" charset="0"/>
              </a:rPr>
              <a:t>je činnost </a:t>
            </a:r>
            <a:r>
              <a:rPr lang="cs-CZ" sz="1400" dirty="0">
                <a:cs typeface="Arial" panose="020B0604020202020204" pitchFamily="34" charset="0"/>
              </a:rPr>
              <a:t>a </a:t>
            </a:r>
            <a:r>
              <a:rPr lang="cs-CZ" sz="1400" dirty="0" smtClean="0">
                <a:cs typeface="Arial" panose="020B0604020202020204" pitchFamily="34" charset="0"/>
              </a:rPr>
              <a:t>tvorba </a:t>
            </a:r>
            <a:r>
              <a:rPr lang="cs-CZ" sz="1400" dirty="0">
                <a:cs typeface="Arial" panose="020B0604020202020204" pitchFamily="34" charset="0"/>
              </a:rPr>
              <a:t>členů německé skupiny Die </a:t>
            </a:r>
            <a:r>
              <a:rPr lang="cs-CZ" sz="1400" dirty="0" smtClean="0">
                <a:cs typeface="Arial" panose="020B0604020202020204" pitchFamily="34" charset="0"/>
              </a:rPr>
              <a:t>Brücke, reprezentující největší </a:t>
            </a:r>
            <a:r>
              <a:rPr lang="cs-CZ" sz="1400" dirty="0">
                <a:cs typeface="Arial" panose="020B0604020202020204" pitchFamily="34" charset="0"/>
              </a:rPr>
              <a:t>rozmach tohoto </a:t>
            </a:r>
            <a:r>
              <a:rPr lang="cs-CZ" sz="1400" dirty="0" smtClean="0">
                <a:cs typeface="Arial" panose="020B0604020202020204" pitchFamily="34" charset="0"/>
              </a:rPr>
              <a:t>stylu, </a:t>
            </a:r>
            <a:r>
              <a:rPr lang="cs-CZ" sz="1400" dirty="0">
                <a:cs typeface="Arial" panose="020B0604020202020204" pitchFamily="34" charset="0"/>
              </a:rPr>
              <a:t>který </a:t>
            </a:r>
            <a:r>
              <a:rPr lang="cs-CZ" sz="1400" dirty="0" smtClean="0">
                <a:cs typeface="Arial" panose="020B0604020202020204" pitchFamily="34" charset="0"/>
              </a:rPr>
              <a:t>nastal </a:t>
            </a:r>
            <a:r>
              <a:rPr lang="cs-CZ" sz="1400" dirty="0">
                <a:cs typeface="Arial" panose="020B0604020202020204" pitchFamily="34" charset="0"/>
              </a:rPr>
              <a:t>mezi léty 1910 </a:t>
            </a:r>
            <a:r>
              <a:rPr lang="cs-CZ" sz="1400" dirty="0" smtClean="0">
                <a:cs typeface="Arial" panose="020B0604020202020204" pitchFamily="34" charset="0"/>
              </a:rPr>
              <a:t>až 1920.</a:t>
            </a:r>
          </a:p>
          <a:p>
            <a:pPr marL="0" indent="0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cs-CZ" sz="1400" dirty="0" smtClean="0">
                <a:cs typeface="Arial" panose="020B0604020202020204" pitchFamily="34" charset="0"/>
              </a:rPr>
              <a:t>Na ni navazují další prezentace vztahující se k expresionismu – tvorba skupiny Der Blaue Reiter, hnutí Nové věcnosti v Německu ve 20. a 30. letech a český expresionismus.</a:t>
            </a:r>
            <a:endParaRPr lang="cs-CZ" sz="1400" dirty="0" smtClean="0">
              <a:solidFill>
                <a:srgbClr val="FFFF00"/>
              </a:solidFill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cs-CZ" sz="1400" dirty="0" smtClean="0">
                <a:cs typeface="Arial" panose="020B0604020202020204" pitchFamily="34" charset="0"/>
              </a:rPr>
              <a:t>Na úvod výkladu nové látky je zařazena část pro zopakování probraného učiva o expresionismu interaktivní formou (viz snímky č. 3 a 4). Na snímku č. 3 žáci odpovídají na 10 otázek k tématu a kliknutím na plochu snímku si okamžitě ověřují správnost své odpovědi. Bílá šipka u poslední otázky je navede na snímek s pěti ukázkami známých obrazů v expresivním stylu, které žáci mají za úkol určit. Kliknutím na obrázek se objeví správná informace, je však </a:t>
            </a:r>
            <a:r>
              <a:rPr lang="cs-CZ" sz="1400" dirty="0">
                <a:cs typeface="Arial" panose="020B0604020202020204" pitchFamily="34" charset="0"/>
              </a:rPr>
              <a:t>t</a:t>
            </a:r>
            <a:r>
              <a:rPr lang="cs-CZ" sz="1400" dirty="0" smtClean="0">
                <a:cs typeface="Arial" panose="020B0604020202020204" pitchFamily="34" charset="0"/>
              </a:rPr>
              <a:t>řeba zachovávat abecední pořadí obrázků. Bílá šipka dole uprostřed odkazuje na snímky prezentace s výkladem.</a:t>
            </a:r>
          </a:p>
          <a:p>
            <a:pPr marL="0" indent="0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cs-CZ" sz="1400" dirty="0" smtClean="0">
                <a:cs typeface="Arial" panose="020B0604020202020204" pitchFamily="34" charset="0"/>
              </a:rPr>
              <a:t>Látka </a:t>
            </a:r>
            <a:r>
              <a:rPr lang="cs-CZ" sz="1400" dirty="0">
                <a:cs typeface="Arial" panose="020B0604020202020204" pitchFamily="34" charset="0"/>
              </a:rPr>
              <a:t>je určena pro studenty 2</a:t>
            </a:r>
            <a:r>
              <a:rPr lang="cs-CZ" sz="1400" dirty="0" smtClean="0">
                <a:cs typeface="Arial" panose="020B0604020202020204" pitchFamily="34" charset="0"/>
              </a:rPr>
              <a:t>. </a:t>
            </a:r>
            <a:r>
              <a:rPr lang="cs-CZ" sz="1400" dirty="0">
                <a:cs typeface="Arial" panose="020B0604020202020204" pitchFamily="34" charset="0"/>
              </a:rPr>
              <a:t>ročníků </a:t>
            </a:r>
            <a:r>
              <a:rPr lang="cs-CZ" sz="1400" dirty="0" smtClean="0">
                <a:cs typeface="Arial" panose="020B0604020202020204" pitchFamily="34" charset="0"/>
              </a:rPr>
              <a:t>čtyřletého a 4. </a:t>
            </a:r>
            <a:r>
              <a:rPr lang="cs-CZ" sz="1400" dirty="0">
                <a:cs typeface="Arial" panose="020B0604020202020204" pitchFamily="34" charset="0"/>
              </a:rPr>
              <a:t>ročníků šestiletého gymnázia</a:t>
            </a:r>
            <a:r>
              <a:rPr lang="cs-CZ" sz="1400" dirty="0" smtClean="0"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cs-CZ" sz="1400" dirty="0" smtClean="0">
                <a:cs typeface="Arial" panose="020B0604020202020204" pitchFamily="34" charset="0"/>
              </a:rPr>
              <a:t>Může být využita i jako podklad pro samostatné studium.</a:t>
            </a:r>
            <a:endParaRPr lang="cs-CZ" sz="1400" dirty="0"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Font typeface="Wingdings" panose="05000000000000000000" pitchFamily="2" charset="2"/>
              <a:buNone/>
              <a:defRPr/>
            </a:pPr>
            <a:r>
              <a:rPr lang="cs-CZ" sz="1400" dirty="0">
                <a:cs typeface="Arial" panose="020B0604020202020204" pitchFamily="34" charset="0"/>
              </a:rPr>
              <a:t>Vzdělávací cíle:</a:t>
            </a:r>
          </a:p>
          <a:p>
            <a:pPr>
              <a:lnSpc>
                <a:spcPct val="120000"/>
              </a:lnSpc>
              <a:buFont typeface="Calibri" panose="020F0502020204030204" pitchFamily="34" charset="0"/>
              <a:buChar char="‒"/>
              <a:defRPr/>
            </a:pPr>
            <a:r>
              <a:rPr lang="cs-CZ" sz="1400" dirty="0" smtClean="0">
                <a:cs typeface="Arial" panose="020B0604020202020204" pitchFamily="34" charset="0"/>
              </a:rPr>
              <a:t>zopakovat probrané učivo o expresionismu</a:t>
            </a:r>
          </a:p>
          <a:p>
            <a:pPr>
              <a:lnSpc>
                <a:spcPct val="120000"/>
              </a:lnSpc>
              <a:buFont typeface="Calibri" panose="020F0502020204030204" pitchFamily="34" charset="0"/>
              <a:buChar char="‒"/>
              <a:defRPr/>
            </a:pPr>
            <a:r>
              <a:rPr lang="cs-CZ" sz="1400" dirty="0" smtClean="0">
                <a:cs typeface="Arial" panose="020B0604020202020204" pitchFamily="34" charset="0"/>
              </a:rPr>
              <a:t>seznámit </a:t>
            </a:r>
            <a:r>
              <a:rPr lang="cs-CZ" sz="1400" dirty="0">
                <a:cs typeface="Arial" panose="020B0604020202020204" pitchFamily="34" charset="0"/>
              </a:rPr>
              <a:t>žáky </a:t>
            </a:r>
            <a:r>
              <a:rPr lang="cs-CZ" sz="1400" dirty="0" smtClean="0">
                <a:cs typeface="Arial" panose="020B0604020202020204" pitchFamily="34" charset="0"/>
              </a:rPr>
              <a:t>s tvorbou skupiny Die </a:t>
            </a:r>
            <a:r>
              <a:rPr lang="cs-CZ" sz="1400" dirty="0">
                <a:cs typeface="Arial" panose="020B0604020202020204" pitchFamily="34" charset="0"/>
              </a:rPr>
              <a:t>Brücke </a:t>
            </a:r>
            <a:r>
              <a:rPr lang="cs-CZ" sz="1400" dirty="0" smtClean="0">
                <a:cs typeface="Arial" panose="020B0604020202020204" pitchFamily="34" charset="0"/>
              </a:rPr>
              <a:t>a dílem jejich hlavních představitelů </a:t>
            </a:r>
          </a:p>
          <a:p>
            <a:pPr>
              <a:lnSpc>
                <a:spcPct val="120000"/>
              </a:lnSpc>
              <a:buFont typeface="Calibri" panose="020F0502020204030204" pitchFamily="34" charset="0"/>
              <a:buChar char="‒"/>
              <a:defRPr/>
            </a:pPr>
            <a:r>
              <a:rPr lang="cs-CZ" sz="1400" dirty="0" smtClean="0">
                <a:cs typeface="Arial" panose="020B0604020202020204" pitchFamily="34" charset="0"/>
              </a:rPr>
              <a:t>motivovat žáky k propojení nových poznatků s jejich předcházejícími znalostmi a zkušenostmi</a:t>
            </a:r>
          </a:p>
        </p:txBody>
      </p:sp>
    </p:spTree>
    <p:extLst>
      <p:ext uri="{BB962C8B-B14F-4D97-AF65-F5344CB8AC3E}">
        <p14:creationId xmlns:p14="http://schemas.microsoft.com/office/powerpoint/2010/main" val="27211591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256212"/>
          </a:xfrm>
        </p:spPr>
        <p:txBody>
          <a:bodyPr/>
          <a:lstStyle/>
          <a:p>
            <a:pPr marL="514350" indent="-514350">
              <a:buFontTx/>
              <a:buAutoNum type="arabicPeriod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Co znamená slovo </a:t>
            </a:r>
            <a:r>
              <a:rPr lang="cs-CZ" sz="2400" i="1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exprese</a:t>
            </a:r>
            <a:r>
              <a:rPr lang="cs-CZ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?</a:t>
            </a:r>
          </a:p>
          <a:p>
            <a:pPr marL="514350" indent="-514350">
              <a:buFontTx/>
              <a:buAutoNum type="arabicPeriod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V jaké době se expresionismus přibližně rozvíjel?</a:t>
            </a:r>
          </a:p>
          <a:p>
            <a:pPr marL="514350" indent="-514350">
              <a:buFontTx/>
              <a:buAutoNum type="arabicPeriod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Kdo a kdy se zasloužil o zavedení názvu tohoto směru?</a:t>
            </a:r>
          </a:p>
          <a:p>
            <a:pPr marL="514350" indent="-514350">
              <a:buFontTx/>
              <a:buAutoNum type="arabicPeriod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Jak se liší expresionismus od impresionismu?</a:t>
            </a:r>
          </a:p>
          <a:p>
            <a:pPr marL="514350" indent="-514350">
              <a:buFontTx/>
              <a:buAutoNum type="arabicPeriod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Jaké jsou jeho hlavní znaky?</a:t>
            </a:r>
          </a:p>
          <a:p>
            <a:pPr marL="514350" indent="-514350">
              <a:buFontTx/>
              <a:buAutoNum type="arabicPeriod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Připomeňte alespoň tři předchůdce a průkopníky tohoto stylu malování.</a:t>
            </a:r>
          </a:p>
          <a:p>
            <a:pPr marL="514350" indent="-514350">
              <a:buFontTx/>
              <a:buAutoNum type="arabicPeriod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Jaké národnosti byl Edvard Munch?</a:t>
            </a:r>
          </a:p>
          <a:p>
            <a:pPr marL="514350" indent="-514350">
              <a:buFontTx/>
              <a:buAutoNum type="arabicPeriod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Jak se jmenuje jeho slavný cyklus obrazů o životě člověka?</a:t>
            </a:r>
          </a:p>
          <a:p>
            <a:pPr marL="514350" indent="-514350">
              <a:buFontTx/>
              <a:buAutoNum type="arabicPeriod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Co je typické pro obrazy Jamese </a:t>
            </a:r>
            <a:r>
              <a:rPr lang="cs-CZ" sz="24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Ensora</a:t>
            </a:r>
            <a:r>
              <a:rPr lang="cs-CZ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?</a:t>
            </a:r>
          </a:p>
          <a:p>
            <a:pPr marL="514350" indent="-514350">
              <a:buFontTx/>
              <a:buAutoNum type="arabicPeriod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Určete následující ukázky.	</a:t>
            </a:r>
          </a:p>
          <a:p>
            <a:pPr marL="514350" indent="-514350">
              <a:buFontTx/>
              <a:buAutoNum type="arabicPeriod"/>
              <a:defRPr/>
            </a:pPr>
            <a:endParaRPr lang="cs-CZ" sz="2400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849312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763713" y="2174240"/>
            <a:ext cx="5616575" cy="830263"/>
          </a:xfrm>
          <a:prstGeom prst="rect">
            <a:avLst/>
          </a:prstGeom>
          <a:solidFill>
            <a:srgbClr val="FFFF75"/>
          </a:solidFill>
          <a:ln w="63500">
            <a:solidFill>
              <a:srgbClr val="FF0066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 b="1"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 b="1">
                <a:solidFill>
                  <a:schemeClr val="bg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 b="1">
                <a:solidFill>
                  <a:schemeClr val="bg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sz="2400" dirty="0">
                <a:solidFill>
                  <a:schemeClr val="tx1"/>
                </a:solidFill>
              </a:rPr>
              <a:t>Vyvíjel se od 80. let 19. století až přibližně do 30. let 20. století.</a:t>
            </a: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943100" y="1884363"/>
            <a:ext cx="5194300" cy="461962"/>
          </a:xfrm>
          <a:prstGeom prst="rect">
            <a:avLst/>
          </a:prstGeom>
          <a:solidFill>
            <a:srgbClr val="FFFF75"/>
          </a:solidFill>
          <a:ln w="63500">
            <a:solidFill>
              <a:srgbClr val="FF0066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 b="1"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 b="1">
                <a:solidFill>
                  <a:schemeClr val="bg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 b="1">
                <a:solidFill>
                  <a:schemeClr val="bg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sz="2400">
                <a:solidFill>
                  <a:schemeClr val="tx1"/>
                </a:solidFill>
              </a:rPr>
              <a:t>exprese = vyjádření, výraz</a:t>
            </a:r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2265363" y="3228975"/>
            <a:ext cx="18573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 b="1"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 b="1">
                <a:solidFill>
                  <a:schemeClr val="bg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 b="1">
                <a:solidFill>
                  <a:schemeClr val="bg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de-DE" sz="2000" b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011238" y="2833053"/>
            <a:ext cx="7058025" cy="830262"/>
          </a:xfrm>
          <a:prstGeom prst="rect">
            <a:avLst/>
          </a:prstGeom>
          <a:solidFill>
            <a:srgbClr val="FFFF75"/>
          </a:solidFill>
          <a:ln w="63500">
            <a:solidFill>
              <a:srgbClr val="FF0066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 b="1"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 b="1">
                <a:solidFill>
                  <a:schemeClr val="bg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 b="1">
                <a:solidFill>
                  <a:schemeClr val="bg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400" dirty="0">
                <a:solidFill>
                  <a:schemeClr val="tx1"/>
                </a:solidFill>
              </a:rPr>
              <a:t>Německý kritik, historik umění a majitel galerie „Der Sturm“ </a:t>
            </a:r>
            <a:r>
              <a:rPr lang="de-DE" sz="2400" dirty="0">
                <a:solidFill>
                  <a:schemeClr val="tx1"/>
                </a:solidFill>
              </a:rPr>
              <a:t>Herwarth Walden </a:t>
            </a:r>
            <a:r>
              <a:rPr lang="cs-CZ" sz="2400" dirty="0">
                <a:solidFill>
                  <a:schemeClr val="tx1"/>
                </a:solidFill>
              </a:rPr>
              <a:t>roku</a:t>
            </a:r>
            <a:r>
              <a:rPr lang="de-DE" sz="2400" dirty="0">
                <a:solidFill>
                  <a:schemeClr val="tx1"/>
                </a:solidFill>
              </a:rPr>
              <a:t> 1911</a:t>
            </a:r>
            <a:r>
              <a:rPr lang="cs-CZ" sz="2400" dirty="0">
                <a:solidFill>
                  <a:schemeClr val="tx1"/>
                </a:solidFill>
              </a:rPr>
              <a:t>.</a:t>
            </a:r>
            <a:endParaRPr lang="de-DE" sz="2400" dirty="0">
              <a:solidFill>
                <a:schemeClr val="tx1"/>
              </a:solidFill>
            </a:endParaRPr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2987675" y="5589588"/>
            <a:ext cx="3105150" cy="461962"/>
          </a:xfrm>
          <a:prstGeom prst="rect">
            <a:avLst/>
          </a:prstGeom>
          <a:solidFill>
            <a:srgbClr val="FFFF75"/>
          </a:solidFill>
          <a:ln w="63500">
            <a:solidFill>
              <a:srgbClr val="FF0066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 b="1"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 b="1">
                <a:solidFill>
                  <a:schemeClr val="bg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 b="1">
                <a:solidFill>
                  <a:schemeClr val="bg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sz="2400">
                <a:solidFill>
                  <a:schemeClr val="tx1"/>
                </a:solidFill>
              </a:rPr>
              <a:t>Vlys života</a:t>
            </a: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2698750" y="3910965"/>
            <a:ext cx="3746500" cy="1570038"/>
          </a:xfrm>
          <a:prstGeom prst="rect">
            <a:avLst/>
          </a:prstGeom>
          <a:solidFill>
            <a:srgbClr val="FFFF75"/>
          </a:solidFill>
          <a:ln w="63500">
            <a:solidFill>
              <a:srgbClr val="FF0066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 b="1"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 b="1">
                <a:solidFill>
                  <a:schemeClr val="bg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 b="1">
                <a:solidFill>
                  <a:schemeClr val="bg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 typeface="Calibri" panose="020F0502020204030204" pitchFamily="34" charset="0"/>
              <a:buChar char="‒"/>
            </a:pPr>
            <a:r>
              <a:rPr lang="cs-CZ" sz="2400">
                <a:solidFill>
                  <a:schemeClr val="tx1"/>
                </a:solidFill>
              </a:rPr>
              <a:t>subjektivita</a:t>
            </a:r>
          </a:p>
          <a:p>
            <a:pPr>
              <a:spcBef>
                <a:spcPct val="0"/>
              </a:spcBef>
              <a:buFont typeface="Calibri" panose="020F0502020204030204" pitchFamily="34" charset="0"/>
              <a:buChar char="‒"/>
            </a:pPr>
            <a:r>
              <a:rPr lang="cs-CZ" sz="2400">
                <a:solidFill>
                  <a:schemeClr val="tx1"/>
                </a:solidFill>
              </a:rPr>
              <a:t>silná emoční náplň</a:t>
            </a:r>
          </a:p>
          <a:p>
            <a:pPr>
              <a:spcBef>
                <a:spcPct val="0"/>
              </a:spcBef>
              <a:buFont typeface="Calibri" panose="020F0502020204030204" pitchFamily="34" charset="0"/>
              <a:buChar char="‒"/>
            </a:pPr>
            <a:r>
              <a:rPr lang="cs-CZ" sz="2400">
                <a:solidFill>
                  <a:schemeClr val="tx1"/>
                </a:solidFill>
              </a:rPr>
              <a:t>barevná nadsázka</a:t>
            </a:r>
          </a:p>
          <a:p>
            <a:pPr>
              <a:spcBef>
                <a:spcPct val="0"/>
              </a:spcBef>
              <a:buFont typeface="Calibri" panose="020F0502020204030204" pitchFamily="34" charset="0"/>
              <a:buChar char="‒"/>
            </a:pPr>
            <a:r>
              <a:rPr lang="cs-CZ" sz="2400">
                <a:solidFill>
                  <a:schemeClr val="tx1"/>
                </a:solidFill>
              </a:rPr>
              <a:t>tvarová deformace</a:t>
            </a: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209039" y="4549122"/>
            <a:ext cx="6620510" cy="830997"/>
          </a:xfrm>
          <a:prstGeom prst="rect">
            <a:avLst/>
          </a:prstGeom>
          <a:solidFill>
            <a:srgbClr val="FFFF75"/>
          </a:solidFill>
          <a:ln w="63500">
            <a:solidFill>
              <a:srgbClr val="FF0066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 b="1"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 b="1">
                <a:solidFill>
                  <a:schemeClr val="bg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 b="1">
                <a:solidFill>
                  <a:schemeClr val="bg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sz="2400" dirty="0">
                <a:solidFill>
                  <a:schemeClr val="tx1"/>
                </a:solidFill>
              </a:rPr>
              <a:t>El </a:t>
            </a:r>
            <a:r>
              <a:rPr lang="cs-CZ" sz="2400" dirty="0" err="1">
                <a:solidFill>
                  <a:schemeClr val="tx1"/>
                </a:solidFill>
              </a:rPr>
              <a:t>Greco</a:t>
            </a:r>
            <a:r>
              <a:rPr lang="cs-CZ" sz="2400" dirty="0">
                <a:solidFill>
                  <a:schemeClr val="tx1"/>
                </a:solidFill>
              </a:rPr>
              <a:t>, Francisco de Goya, Vincent van Gogh, Paul </a:t>
            </a:r>
            <a:r>
              <a:rPr lang="cs-CZ" sz="2400" dirty="0" smtClean="0">
                <a:solidFill>
                  <a:schemeClr val="tx1"/>
                </a:solidFill>
              </a:rPr>
              <a:t>Gauguin…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3492500" y="5114925"/>
            <a:ext cx="2159000" cy="461963"/>
          </a:xfrm>
          <a:prstGeom prst="rect">
            <a:avLst/>
          </a:prstGeom>
          <a:solidFill>
            <a:srgbClr val="FFFF75"/>
          </a:solidFill>
          <a:ln w="63500">
            <a:solidFill>
              <a:srgbClr val="FF0066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 b="1"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 b="1">
                <a:solidFill>
                  <a:schemeClr val="bg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 b="1">
                <a:solidFill>
                  <a:schemeClr val="bg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sz="2400">
                <a:solidFill>
                  <a:schemeClr val="tx1"/>
                </a:solidFill>
              </a:rPr>
              <a:t>Nor</a:t>
            </a: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2124075" y="6111875"/>
            <a:ext cx="5186363" cy="461963"/>
          </a:xfrm>
          <a:prstGeom prst="rect">
            <a:avLst/>
          </a:prstGeom>
          <a:solidFill>
            <a:srgbClr val="FFFF75"/>
          </a:solidFill>
          <a:ln w="63500">
            <a:solidFill>
              <a:srgbClr val="FF0066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 b="1"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 b="1">
                <a:solidFill>
                  <a:schemeClr val="bg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 b="1">
                <a:solidFill>
                  <a:schemeClr val="bg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sz="2400">
                <a:solidFill>
                  <a:schemeClr val="tx1"/>
                </a:solidFill>
              </a:rPr>
              <a:t>Maloval masky a kostlivce.</a:t>
            </a:r>
          </a:p>
        </p:txBody>
      </p:sp>
      <p:sp>
        <p:nvSpPr>
          <p:cNvPr id="16" name="Right Arrow 15"/>
          <p:cNvSpPr/>
          <p:nvPr/>
        </p:nvSpPr>
        <p:spPr>
          <a:xfrm>
            <a:off x="5292080" y="6100573"/>
            <a:ext cx="978408" cy="484632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79387" y="3566160"/>
            <a:ext cx="8785225" cy="1938337"/>
          </a:xfrm>
          <a:prstGeom prst="rect">
            <a:avLst/>
          </a:prstGeom>
          <a:solidFill>
            <a:srgbClr val="FFFF75"/>
          </a:solidFill>
          <a:ln w="63500">
            <a:solidFill>
              <a:srgbClr val="FF0066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 b="1"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 b="1">
                <a:solidFill>
                  <a:schemeClr val="bg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 b="1">
                <a:solidFill>
                  <a:schemeClr val="bg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 typeface="Calibri" panose="020F0502020204030204" pitchFamily="34" charset="0"/>
              <a:buChar char="‒"/>
            </a:pPr>
            <a:r>
              <a:rPr lang="cs-CZ" sz="2400" dirty="0">
                <a:solidFill>
                  <a:schemeClr val="tx1"/>
                </a:solidFill>
              </a:rPr>
              <a:t>Impresionismus je umění snažící se zprostředkovat skutečnost pomocí dojmů. </a:t>
            </a:r>
          </a:p>
          <a:p>
            <a:pPr>
              <a:spcBef>
                <a:spcPct val="0"/>
              </a:spcBef>
              <a:buFont typeface="Calibri" panose="020F0502020204030204" pitchFamily="34" charset="0"/>
              <a:buChar char="‒"/>
            </a:pPr>
            <a:r>
              <a:rPr lang="cs-CZ" sz="2400" dirty="0">
                <a:solidFill>
                  <a:schemeClr val="tx1"/>
                </a:solidFill>
              </a:rPr>
              <a:t>Cílem expresionismu je vyjádřit vlastní prožitky a vlastní pocity bez ohledu na jakékoli konvence. Pro zvýšení efektu prožitku často dochází k deformaci reality.</a:t>
            </a:r>
          </a:p>
        </p:txBody>
      </p:sp>
    </p:spTree>
    <p:extLst>
      <p:ext uri="{BB962C8B-B14F-4D97-AF65-F5344CB8AC3E}">
        <p14:creationId xmlns:p14="http://schemas.microsoft.com/office/powerpoint/2010/main" val="3489870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7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7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75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 nodeType="clickPar">
                      <p:stCondLst>
                        <p:cond delay="indefinite"/>
                      </p:stCondLst>
                      <p:childTnLst>
                        <p:par>
                          <p:cTn id="10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75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 nodeType="clickPar">
                      <p:stCondLst>
                        <p:cond delay="indefinite"/>
                      </p:stCondLst>
                      <p:childTnLst>
                        <p:par>
                          <p:cTn id="1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 nodeType="clickPar">
                      <p:stCondLst>
                        <p:cond delay="indefinite"/>
                      </p:stCondLst>
                      <p:childTnLst>
                        <p:par>
                          <p:cTn id="1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8" dur="75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33" presetID="22" presetClass="entr" presetSubtype="8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  <p:bldP spid="4" grpId="0" uiExpand="1" animBg="1"/>
      <p:bldP spid="4" grpId="1" uiExpand="1" animBg="1"/>
      <p:bldP spid="6" grpId="0" uiExpand="1" animBg="1"/>
      <p:bldP spid="6" grpId="1" uiExpand="1" animBg="1"/>
      <p:bldP spid="8" grpId="0" uiExpand="1" animBg="1"/>
      <p:bldP spid="8" grpId="1" uiExpand="1" animBg="1"/>
      <p:bldP spid="14" grpId="0" uiExpand="1" animBg="1"/>
      <p:bldP spid="14" grpId="1" uiExpand="1" animBg="1"/>
      <p:bldP spid="9" grpId="0" uiExpand="1" animBg="1"/>
      <p:bldP spid="9" grpId="1" uiExpand="1" animBg="1"/>
      <p:bldP spid="12" grpId="0" uiExpand="1" animBg="1"/>
      <p:bldP spid="12" grpId="1" uiExpand="1" animBg="1"/>
      <p:bldP spid="13" grpId="0" uiExpand="1" animBg="1"/>
      <p:bldP spid="13" grpId="1" uiExpand="1" animBg="1"/>
      <p:bldP spid="15" grpId="0" uiExpand="1" animBg="1"/>
      <p:bldP spid="15" grpId="1" animBg="1"/>
      <p:bldP spid="10" grpId="0" uiExpand="1" animBg="1"/>
      <p:bldP spid="10" grpId="1" uiExpan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Box 5"/>
          <p:cNvSpPr txBox="1">
            <a:spLocks noChangeArrowheads="1"/>
          </p:cNvSpPr>
          <p:nvPr/>
        </p:nvSpPr>
        <p:spPr bwMode="auto">
          <a:xfrm>
            <a:off x="649288" y="4043363"/>
            <a:ext cx="1550987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defRPr/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E. Munch</a:t>
            </a:r>
          </a:p>
          <a:p>
            <a:pPr algn="ctr" eaLnBrk="1" hangingPunct="1">
              <a:defRPr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Výkřik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9" name="Group 28"/>
          <p:cNvGrpSpPr>
            <a:grpSpLocks/>
          </p:cNvGrpSpPr>
          <p:nvPr/>
        </p:nvGrpSpPr>
        <p:grpSpPr bwMode="auto">
          <a:xfrm>
            <a:off x="284163" y="3421063"/>
            <a:ext cx="2306637" cy="3297237"/>
            <a:chOff x="309647" y="3414252"/>
            <a:chExt cx="2305855" cy="3296544"/>
          </a:xfrm>
        </p:grpSpPr>
        <p:sp>
          <p:nvSpPr>
            <p:cNvPr id="21" name="TextBox 20"/>
            <p:cNvSpPr txBox="1"/>
            <p:nvPr/>
          </p:nvSpPr>
          <p:spPr>
            <a:xfrm>
              <a:off x="2164805" y="6248931"/>
              <a:ext cx="407850" cy="46186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2400" b="1" dirty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C</a:t>
              </a:r>
            </a:p>
          </p:txBody>
        </p:sp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09647" y="3414252"/>
              <a:ext cx="2305855" cy="283467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sp>
        <p:nvSpPr>
          <p:cNvPr id="9" name="Text Box 5"/>
          <p:cNvSpPr txBox="1">
            <a:spLocks noChangeArrowheads="1"/>
          </p:cNvSpPr>
          <p:nvPr/>
        </p:nvSpPr>
        <p:spPr bwMode="auto">
          <a:xfrm>
            <a:off x="6838950" y="3997325"/>
            <a:ext cx="2063750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P. Gauguin</a:t>
            </a:r>
          </a:p>
          <a:p>
            <a:pPr algn="ctr" eaLnBrk="1" hangingPunct="1">
              <a:defRPr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Žlutý Kristus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 Box 6"/>
          <p:cNvSpPr txBox="1">
            <a:spLocks noChangeArrowheads="1"/>
          </p:cNvSpPr>
          <p:nvPr/>
        </p:nvSpPr>
        <p:spPr bwMode="auto">
          <a:xfrm>
            <a:off x="3521075" y="4000500"/>
            <a:ext cx="2297113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E. Munch</a:t>
            </a:r>
          </a:p>
          <a:p>
            <a:pPr algn="ctr" eaLnBrk="1" hangingPunct="1">
              <a:defRPr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Tanec života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 Box 5"/>
          <p:cNvSpPr txBox="1">
            <a:spLocks noChangeArrowheads="1"/>
          </p:cNvSpPr>
          <p:nvPr/>
        </p:nvSpPr>
        <p:spPr bwMode="auto">
          <a:xfrm>
            <a:off x="4859338" y="1081088"/>
            <a:ext cx="3638550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J. Ensor</a:t>
            </a:r>
          </a:p>
          <a:p>
            <a:pPr algn="ctr" eaLnBrk="1" hangingPunct="1">
              <a:defRPr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Vjezd 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Krista do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Bruselu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0" name="Group 29"/>
          <p:cNvGrpSpPr>
            <a:grpSpLocks/>
          </p:cNvGrpSpPr>
          <p:nvPr/>
        </p:nvGrpSpPr>
        <p:grpSpPr bwMode="auto">
          <a:xfrm>
            <a:off x="2819400" y="3703638"/>
            <a:ext cx="3557588" cy="2736850"/>
            <a:chOff x="2843808" y="3695737"/>
            <a:chExt cx="3557885" cy="2736796"/>
          </a:xfrm>
        </p:grpSpPr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843808" y="3695737"/>
              <a:ext cx="3557885" cy="227484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23" name="TextBox 22"/>
            <p:cNvSpPr txBox="1"/>
            <p:nvPr/>
          </p:nvSpPr>
          <p:spPr>
            <a:xfrm>
              <a:off x="5868248" y="5970579"/>
              <a:ext cx="408021" cy="46195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2400" b="1" dirty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</a:t>
              </a:r>
            </a:p>
          </p:txBody>
        </p:sp>
      </p:grpSp>
      <p:grpSp>
        <p:nvGrpSpPr>
          <p:cNvPr id="28" name="Group 27"/>
          <p:cNvGrpSpPr>
            <a:grpSpLocks/>
          </p:cNvGrpSpPr>
          <p:nvPr/>
        </p:nvGrpSpPr>
        <p:grpSpPr bwMode="auto">
          <a:xfrm>
            <a:off x="4627563" y="573088"/>
            <a:ext cx="4092575" cy="2778125"/>
            <a:chOff x="4652750" y="566463"/>
            <a:chExt cx="4092651" cy="2777153"/>
          </a:xfrm>
        </p:grpSpPr>
        <p:pic>
          <p:nvPicPr>
            <p:cNvPr id="18" name="Picture 4" descr="5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4652750" y="566463"/>
              <a:ext cx="4092651" cy="236772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4" name="TextBox 23"/>
            <p:cNvSpPr txBox="1"/>
            <p:nvPr/>
          </p:nvSpPr>
          <p:spPr>
            <a:xfrm>
              <a:off x="8316768" y="2881815"/>
              <a:ext cx="406408" cy="461801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2400" b="1" dirty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</a:t>
              </a:r>
            </a:p>
          </p:txBody>
        </p:sp>
      </p:grpSp>
      <p:grpSp>
        <p:nvGrpSpPr>
          <p:cNvPr id="31" name="Group 30"/>
          <p:cNvGrpSpPr>
            <a:grpSpLocks/>
          </p:cNvGrpSpPr>
          <p:nvPr/>
        </p:nvGrpSpPr>
        <p:grpSpPr bwMode="auto">
          <a:xfrm>
            <a:off x="6707188" y="3436938"/>
            <a:ext cx="2198687" cy="3330575"/>
            <a:chOff x="6732240" y="3429000"/>
            <a:chExt cx="2199269" cy="3331765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732240" y="3429000"/>
              <a:ext cx="2170686" cy="287122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25" name="TextBox 24"/>
            <p:cNvSpPr txBox="1"/>
            <p:nvPr/>
          </p:nvSpPr>
          <p:spPr>
            <a:xfrm>
              <a:off x="8540881" y="6298637"/>
              <a:ext cx="390628" cy="46212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2400" b="1" dirty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E</a:t>
              </a:r>
            </a:p>
          </p:txBody>
        </p:sp>
      </p:grpSp>
      <p:sp>
        <p:nvSpPr>
          <p:cNvPr id="33" name="Right Arrow 32">
            <a:hlinkClick r:id="rId6" action="ppaction://hlinksldjump"/>
          </p:cNvPr>
          <p:cNvSpPr/>
          <p:nvPr/>
        </p:nvSpPr>
        <p:spPr>
          <a:xfrm>
            <a:off x="4170167" y="6275825"/>
            <a:ext cx="905165" cy="442349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Text Box 5"/>
          <p:cNvSpPr txBox="1">
            <a:spLocks noChangeArrowheads="1"/>
          </p:cNvSpPr>
          <p:nvPr/>
        </p:nvSpPr>
        <p:spPr bwMode="auto">
          <a:xfrm>
            <a:off x="284163" y="1100138"/>
            <a:ext cx="3997325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V. van Gogh</a:t>
            </a:r>
          </a:p>
          <a:p>
            <a:pPr algn="ctr" eaLnBrk="1" hangingPunct="1">
              <a:defRPr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Havrani nad žitným polem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5" name="Group 34"/>
          <p:cNvGrpSpPr>
            <a:grpSpLocks/>
          </p:cNvGrpSpPr>
          <p:nvPr/>
        </p:nvGrpSpPr>
        <p:grpSpPr bwMode="auto">
          <a:xfrm>
            <a:off x="369888" y="544513"/>
            <a:ext cx="3805237" cy="2740025"/>
            <a:chOff x="395536" y="537390"/>
            <a:chExt cx="3803971" cy="2739555"/>
          </a:xfrm>
        </p:grpSpPr>
        <p:grpSp>
          <p:nvGrpSpPr>
            <p:cNvPr id="24591" name="Group 2"/>
            <p:cNvGrpSpPr>
              <a:grpSpLocks/>
            </p:cNvGrpSpPr>
            <p:nvPr/>
          </p:nvGrpSpPr>
          <p:grpSpPr bwMode="auto">
            <a:xfrm>
              <a:off x="395536" y="537390"/>
              <a:ext cx="3803971" cy="2355122"/>
              <a:chOff x="-2240959" y="-227698"/>
              <a:chExt cx="9338051" cy="4876800"/>
            </a:xfrm>
          </p:grpSpPr>
          <p:sp>
            <p:nvSpPr>
              <p:cNvPr id="5" name="Text Box 5"/>
              <p:cNvSpPr txBox="1">
                <a:spLocks noChangeArrowheads="1"/>
              </p:cNvSpPr>
              <p:nvPr/>
            </p:nvSpPr>
            <p:spPr bwMode="auto">
              <a:xfrm>
                <a:off x="-1559208" y="935796"/>
                <a:ext cx="8656300" cy="336558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 eaLnBrk="1" hangingPunct="1">
                  <a:defRPr/>
                </a:pPr>
                <a:r>
                  <a:rPr lang="cs-CZ" sz="2400" b="1" dirty="0" smtClean="0">
                    <a:solidFill>
                      <a:srgbClr val="FFFF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V. v. Gogh</a:t>
                </a:r>
              </a:p>
              <a:p>
                <a:pPr algn="ctr" eaLnBrk="1" hangingPunct="1">
                  <a:defRPr/>
                </a:pPr>
                <a:r>
                  <a:rPr lang="cs-CZ" sz="2400" b="1" dirty="0" smtClean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Havrani </a:t>
                </a:r>
                <a:r>
                  <a:rPr lang="cs-CZ" sz="2400" b="1" dirty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nad žitným </a:t>
                </a:r>
                <a:r>
                  <a:rPr lang="cs-CZ" sz="2400" b="1" dirty="0" smtClean="0">
                    <a:solidFill>
                      <a:srgbClr val="FFFF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polem</a:t>
                </a:r>
                <a:endParaRPr lang="cs-CZ" sz="2400" b="1" dirty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pic>
            <p:nvPicPr>
              <p:cNvPr id="6" name="Picture 5"/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-2240959" y="-227698"/>
                <a:ext cx="9338051" cy="4877471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</p:grpSp>
        <p:sp>
          <p:nvSpPr>
            <p:cNvPr id="22" name="TextBox 21"/>
            <p:cNvSpPr txBox="1"/>
            <p:nvPr/>
          </p:nvSpPr>
          <p:spPr>
            <a:xfrm>
              <a:off x="3791656" y="2815061"/>
              <a:ext cx="407851" cy="46188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2400" b="1" dirty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73682221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16832"/>
            <a:ext cx="7772400" cy="1870073"/>
          </a:xfrm>
          <a:extLst/>
        </p:spPr>
        <p:txBody>
          <a:bodyPr/>
          <a:lstStyle/>
          <a:p>
            <a:pPr>
              <a:defRPr/>
            </a:pPr>
            <a:r>
              <a:rPr lang="cs-CZ" sz="6600" b="1" i="1" smtClean="0">
                <a:ln>
                  <a:solidFill>
                    <a:srgbClr val="002060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60000" endA="900" endPos="60000" dist="60007" dir="5400000" sy="-100000" algn="bl" rotWithShape="0"/>
                </a:effectLst>
              </a:rPr>
              <a:t>EXPRESIONISMUS II</a:t>
            </a:r>
            <a:endParaRPr lang="cs-CZ" sz="6600" b="1" i="1" dirty="0">
              <a:ln>
                <a:solidFill>
                  <a:srgbClr val="002060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60000" endA="900" endPos="60000" dist="60007" dir="5400000" sy="-100000" algn="bl" rotWithShape="0"/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835150" y="4244975"/>
            <a:ext cx="5502275" cy="646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Skupina Die Br</a:t>
            </a:r>
            <a:r>
              <a:rPr lang="cs-CZ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>ücke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857228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Úvod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4538" y="1417638"/>
            <a:ext cx="7715250" cy="503555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vývoj </a:t>
            </a:r>
            <a:r>
              <a:rPr lang="cs-CZ" dirty="0"/>
              <a:t>expresionismu započal kolem roku </a:t>
            </a:r>
            <a:r>
              <a:rPr lang="cs-CZ" dirty="0" smtClean="0"/>
              <a:t>1880</a:t>
            </a:r>
            <a:endParaRPr lang="cs-CZ" dirty="0"/>
          </a:p>
          <a:p>
            <a:pPr>
              <a:defRPr/>
            </a:pPr>
            <a:r>
              <a:rPr lang="cs-CZ" dirty="0" smtClean="0"/>
              <a:t>jeho největší </a:t>
            </a:r>
            <a:r>
              <a:rPr lang="cs-CZ" dirty="0"/>
              <a:t>rozmach </a:t>
            </a:r>
            <a:r>
              <a:rPr lang="cs-CZ" dirty="0" smtClean="0"/>
              <a:t>nastal </a:t>
            </a:r>
            <a:r>
              <a:rPr lang="cs-CZ" dirty="0"/>
              <a:t>mezi léty 1910 </a:t>
            </a:r>
            <a:r>
              <a:rPr lang="cs-CZ" dirty="0" smtClean="0"/>
              <a:t>– </a:t>
            </a:r>
            <a:r>
              <a:rPr lang="cs-CZ" dirty="0"/>
              <a:t>1920, kdy se rozvíjel především v Německu</a:t>
            </a:r>
          </a:p>
          <a:p>
            <a:pPr>
              <a:defRPr/>
            </a:pPr>
            <a:r>
              <a:rPr lang="cs-CZ" dirty="0" smtClean="0"/>
              <a:t>po </a:t>
            </a:r>
            <a:r>
              <a:rPr lang="cs-CZ" dirty="0"/>
              <a:t>roce 1925 se vliv expresionismu zmenšoval, po nástupu Adolfa Hitlera k moci (1933) bylo toto umění v Německu </a:t>
            </a:r>
            <a:r>
              <a:rPr lang="cs-CZ" dirty="0" smtClean="0"/>
              <a:t>zakazováno a označováno za „zvrhlé“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4189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dirty="0" smtClean="0">
                <a:solidFill>
                  <a:srgbClr val="66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fáze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365250"/>
            <a:ext cx="4038600" cy="1973263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 Br</a:t>
            </a:r>
            <a:r>
              <a:rPr lang="en-US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ü</a:t>
            </a:r>
            <a:r>
              <a:rPr lang="cs-CZ" sz="40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cke</a:t>
            </a:r>
            <a:endParaRPr lang="cs-CZ" sz="3200" i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1905 → 1913</a:t>
            </a:r>
          </a:p>
          <a:p>
            <a:pPr marL="0" indent="0" eaLnBrk="1" hangingPunct="1">
              <a:buFontTx/>
              <a:buNone/>
              <a:defRPr/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Drážďany</a:t>
            </a:r>
          </a:p>
        </p:txBody>
      </p:sp>
      <p:sp>
        <p:nvSpPr>
          <p:cNvPr id="3174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357688" y="1417638"/>
            <a:ext cx="4329112" cy="1920875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Der Blaue Reiter</a:t>
            </a:r>
            <a:endParaRPr lang="cs-CZ" sz="3200" i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eaLnBrk="1" hangingPunct="1">
              <a:buFontTx/>
              <a:buNone/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1911 → 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1914</a:t>
            </a:r>
          </a:p>
          <a:p>
            <a:pPr marL="0" indent="0" eaLnBrk="1" hangingPunct="1">
              <a:buFontTx/>
              <a:buNone/>
              <a:defRPr/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Mnichov</a:t>
            </a:r>
          </a:p>
        </p:txBody>
      </p:sp>
      <p:grpSp>
        <p:nvGrpSpPr>
          <p:cNvPr id="4" name="Group 3"/>
          <p:cNvGrpSpPr>
            <a:grpSpLocks/>
          </p:cNvGrpSpPr>
          <p:nvPr/>
        </p:nvGrpSpPr>
        <p:grpSpPr bwMode="auto">
          <a:xfrm>
            <a:off x="487363" y="3321050"/>
            <a:ext cx="4177347" cy="3394075"/>
            <a:chOff x="460375" y="3321050"/>
            <a:chExt cx="4177348" cy="3394075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60375" y="3321050"/>
              <a:ext cx="1727200" cy="339407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3" name="TextBox 2"/>
            <p:cNvSpPr txBox="1"/>
            <p:nvPr/>
          </p:nvSpPr>
          <p:spPr>
            <a:xfrm>
              <a:off x="2405697" y="4683760"/>
              <a:ext cx="2232026" cy="1754326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marL="342900" indent="-342900">
                <a:buFont typeface="Calibri" panose="020F0502020204030204" pitchFamily="34" charset="0"/>
                <a:buChar char="←"/>
                <a:defRPr/>
              </a:pPr>
              <a:r>
                <a:rPr lang="cs-CZ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Plakát </a:t>
              </a:r>
              <a:r>
                <a:rPr lang="cs-CZ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pro první výstavu skupiny Die Brücke v roce 1906 od Fritze </a:t>
              </a:r>
              <a:r>
                <a:rPr lang="cs-CZ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Bleyla</a:t>
              </a:r>
              <a:endPara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6" name="Group 5"/>
          <p:cNvGrpSpPr>
            <a:grpSpLocks/>
          </p:cNvGrpSpPr>
          <p:nvPr/>
        </p:nvGrpSpPr>
        <p:grpSpPr bwMode="auto">
          <a:xfrm>
            <a:off x="4572000" y="3419475"/>
            <a:ext cx="4525646" cy="3295650"/>
            <a:chOff x="4572000" y="3419475"/>
            <a:chExt cx="4525076" cy="3295650"/>
          </a:xfrm>
        </p:grpSpPr>
        <p:pic>
          <p:nvPicPr>
            <p:cNvPr id="25607" name="Picture 3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4572000" y="3419475"/>
              <a:ext cx="2520633" cy="329565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7339935" y="4675823"/>
              <a:ext cx="1757141" cy="1754326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marL="285750" indent="-285750">
                <a:buFont typeface="Calibri" panose="020F0502020204030204" pitchFamily="34" charset="0"/>
                <a:buChar char="←"/>
                <a:defRPr/>
              </a:pPr>
              <a:r>
                <a:rPr lang="cs-CZ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Obálka </a:t>
              </a:r>
              <a:r>
                <a:rPr lang="cs-CZ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lmanach</a:t>
              </a:r>
              <a:r>
                <a:rPr lang="cs-CZ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u</a:t>
              </a:r>
              <a:r>
                <a:rPr lang="de-DE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skupiny Der Blaue Reiter</a:t>
              </a:r>
              <a:r>
                <a:rPr lang="cs-CZ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z roku 1912</a:t>
              </a:r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1895475" y="6376988"/>
            <a:ext cx="298450" cy="3381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794500" y="6392863"/>
            <a:ext cx="298450" cy="3381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392564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75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17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17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17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4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0"/>
      <p:bldP spid="31747" grpId="0" build="p"/>
      <p:bldP spid="3174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i="1" dirty="0" smtClean="0">
                <a:solidFill>
                  <a:srgbClr val="FF0000"/>
                </a:solidFill>
              </a:rPr>
              <a:t>Ernst Ludwig Kirchner</a:t>
            </a:r>
            <a:r>
              <a:rPr lang="cs-CZ" dirty="0" smtClean="0">
                <a:solidFill>
                  <a:srgbClr val="FF0000"/>
                </a:solidFill>
              </a:rPr>
              <a:t>: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60538"/>
            <a:ext cx="8229600" cy="4525962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i="1" dirty="0" smtClean="0"/>
              <a:t>		„Románský umělec odvodí svou formu z předmětu, tedy z přírodní formy. Germánský malíř tvoří z fantazie, z vnitřní vize. Forma, kterou vidíme v přírodě, má pro něho význam symbolu. Románský umělec vidí krásu ve zjevu, ten druhý ji hledá pod povrchem věcí“</a:t>
            </a:r>
          </a:p>
        </p:txBody>
      </p:sp>
      <p:sp>
        <p:nvSpPr>
          <p:cNvPr id="28676" name="Rectangle 1"/>
          <p:cNvSpPr>
            <a:spLocks noChangeArrowheads="1"/>
          </p:cNvSpPr>
          <p:nvPr/>
        </p:nvSpPr>
        <p:spPr bwMode="auto">
          <a:xfrm>
            <a:off x="2051050" y="6299200"/>
            <a:ext cx="25558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 b="1"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 b="1">
                <a:solidFill>
                  <a:schemeClr val="bg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 b="1">
                <a:solidFill>
                  <a:schemeClr val="bg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chemeClr val="bg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s-CZ" sz="2000" b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686800" y="6361113"/>
            <a:ext cx="298450" cy="3381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800144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/>
      <p:bldP spid="3277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Die </a:t>
            </a:r>
            <a:r>
              <a:rPr lang="cs-CZ" sz="4800" dirty="0" smtClean="0"/>
              <a:t>Br</a:t>
            </a:r>
            <a:r>
              <a:rPr lang="en-US" dirty="0" smtClean="0">
                <a:cs typeface="Arial" panose="020B0604020202020204" pitchFamily="34" charset="0"/>
              </a:rPr>
              <a:t>ü</a:t>
            </a:r>
            <a:r>
              <a:rPr lang="cs-CZ" dirty="0" err="1" smtClean="0">
                <a:cs typeface="Arial" panose="020B0604020202020204" pitchFamily="34" charset="0"/>
              </a:rPr>
              <a:t>cke</a:t>
            </a:r>
            <a:r>
              <a:rPr lang="cs-CZ" dirty="0" smtClean="0">
                <a:cs typeface="Arial" panose="020B0604020202020204" pitchFamily="34" charset="0"/>
              </a:rPr>
              <a:t/>
            </a:r>
            <a:br>
              <a:rPr lang="cs-CZ" dirty="0" smtClean="0">
                <a:cs typeface="Arial" panose="020B0604020202020204" pitchFamily="34" charset="0"/>
              </a:rPr>
            </a:br>
            <a:endParaRPr lang="en-US" sz="4000" dirty="0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52513"/>
            <a:ext cx="8229600" cy="5180012"/>
          </a:xfrm>
        </p:spPr>
        <p:txBody>
          <a:bodyPr/>
          <a:lstStyle/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cs-CZ" sz="3600" dirty="0" smtClean="0">
                <a:solidFill>
                  <a:srgbClr val="66FF33"/>
                </a:solidFill>
                <a:sym typeface="Symbol" panose="05050102010706020507" pitchFamily="18" charset="2"/>
              </a:rPr>
              <a:t> </a:t>
            </a:r>
            <a:r>
              <a:rPr lang="cs-CZ" dirty="0" smtClean="0">
                <a:solidFill>
                  <a:srgbClr val="66FF33"/>
                </a:solidFill>
              </a:rPr>
              <a:t>Drážďany </a:t>
            </a:r>
            <a:r>
              <a:rPr lang="cs-CZ" dirty="0" smtClean="0">
                <a:solidFill>
                  <a:srgbClr val="66FF33"/>
                </a:solidFill>
                <a:sym typeface="Symbol" panose="05050102010706020507" pitchFamily="18" charset="2"/>
              </a:rPr>
              <a:t></a:t>
            </a:r>
            <a:r>
              <a:rPr lang="cs-CZ" dirty="0" smtClean="0">
                <a:solidFill>
                  <a:srgbClr val="66FF33"/>
                </a:solidFill>
              </a:rPr>
              <a:t>1905 – 1913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pl-PL" sz="2800" dirty="0"/>
              <a:t>z</a:t>
            </a:r>
            <a:r>
              <a:rPr lang="pl-PL" sz="2800" dirty="0" smtClean="0"/>
              <a:t>akládajícími členy byli studenti architektury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pl-PL" sz="2400" dirty="0"/>
              <a:t>reakce na tehdejší teoretický akademismus a nalezení nového uměleckého vyjádření, které by vybudovalo </a:t>
            </a:r>
            <a:r>
              <a:rPr lang="pl-PL" sz="2400" dirty="0" smtClean="0"/>
              <a:t>pomyslný most </a:t>
            </a:r>
            <a:r>
              <a:rPr lang="pl-PL" sz="2400" dirty="0"/>
              <a:t>mezi minulostí a </a:t>
            </a:r>
            <a:r>
              <a:rPr lang="pl-PL" sz="2400" dirty="0" smtClean="0"/>
              <a:t>současností, </a:t>
            </a:r>
            <a:r>
              <a:rPr lang="cs-CZ" sz="2400" dirty="0" smtClean="0"/>
              <a:t>mezi </a:t>
            </a:r>
            <a:r>
              <a:rPr lang="cs-CZ" sz="2400" dirty="0"/>
              <a:t>uměním minulosti a moderní </a:t>
            </a:r>
            <a:r>
              <a:rPr lang="cs-CZ" sz="2400" dirty="0" smtClean="0"/>
              <a:t>avantgardou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sz="2800" dirty="0" smtClean="0">
                <a:solidFill>
                  <a:srgbClr val="FFFF00"/>
                </a:solidFill>
              </a:rPr>
              <a:t>Ernst Ludwig Kirchner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sz="2800" dirty="0" smtClean="0">
                <a:solidFill>
                  <a:srgbClr val="FFFF00"/>
                </a:solidFill>
              </a:rPr>
              <a:t>Erich Heckel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sz="2800" dirty="0" smtClean="0">
                <a:solidFill>
                  <a:srgbClr val="FFFF00"/>
                </a:solidFill>
              </a:rPr>
              <a:t>Karl Schmidt </a:t>
            </a:r>
            <a:r>
              <a:rPr lang="cs-CZ" sz="2800" dirty="0" err="1" smtClean="0">
                <a:solidFill>
                  <a:srgbClr val="FFFF00"/>
                </a:solidFill>
              </a:rPr>
              <a:t>Rottluff</a:t>
            </a:r>
            <a:endParaRPr lang="cs-CZ" sz="2800" dirty="0" smtClean="0">
              <a:solidFill>
                <a:srgbClr val="FFFF00"/>
              </a:solidFill>
            </a:endParaRPr>
          </a:p>
          <a:p>
            <a:pPr marL="0" indent="0"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sz="2800" dirty="0" smtClean="0">
                <a:solidFill>
                  <a:srgbClr val="FFFF00"/>
                </a:solidFill>
              </a:rPr>
              <a:t>Fritz </a:t>
            </a:r>
            <a:r>
              <a:rPr lang="cs-CZ" sz="2800" dirty="0" err="1" smtClean="0">
                <a:solidFill>
                  <a:srgbClr val="FFFF00"/>
                </a:solidFill>
              </a:rPr>
              <a:t>Bleyl</a:t>
            </a:r>
            <a:endParaRPr lang="cs-CZ" sz="2800" dirty="0" smtClean="0">
              <a:solidFill>
                <a:srgbClr val="FFFF00"/>
              </a:solidFill>
            </a:endParaRP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cs-CZ" sz="2800" dirty="0" smtClean="0"/>
              <a:t>později se přidali: 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  <a:defRPr/>
            </a:pPr>
            <a:r>
              <a:rPr lang="cs-CZ" sz="2800" dirty="0" smtClean="0">
                <a:solidFill>
                  <a:srgbClr val="FFFF00"/>
                </a:solidFill>
              </a:rPr>
              <a:t>Max Pechstein, Otto M</a:t>
            </a:r>
            <a:r>
              <a:rPr lang="en-US" sz="2800" dirty="0" smtClean="0">
                <a:solidFill>
                  <a:srgbClr val="FFFF00"/>
                </a:solidFill>
                <a:cs typeface="Arial" panose="020B0604020202020204" pitchFamily="34" charset="0"/>
              </a:rPr>
              <a:t>ü</a:t>
            </a:r>
            <a:r>
              <a:rPr lang="cs-CZ" sz="2800" dirty="0" err="1" smtClean="0">
                <a:solidFill>
                  <a:srgbClr val="FFFF00"/>
                </a:solidFill>
                <a:cs typeface="Arial" panose="020B0604020202020204" pitchFamily="34" charset="0"/>
              </a:rPr>
              <a:t>ller</a:t>
            </a:r>
            <a:r>
              <a:rPr lang="cs-CZ" sz="2800" dirty="0" smtClean="0">
                <a:solidFill>
                  <a:srgbClr val="FFFF00"/>
                </a:solidFill>
                <a:cs typeface="Arial" panose="020B0604020202020204" pitchFamily="34" charset="0"/>
              </a:rPr>
              <a:t>, </a:t>
            </a:r>
            <a:r>
              <a:rPr lang="cs-CZ" sz="2800" dirty="0" smtClean="0">
                <a:solidFill>
                  <a:srgbClr val="FFFF00"/>
                </a:solidFill>
              </a:rPr>
              <a:t>Emil Nolde</a:t>
            </a:r>
            <a:r>
              <a:rPr lang="cs-CZ" sz="1800" dirty="0" smtClean="0"/>
              <a:t>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0516917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75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32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75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30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75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75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6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75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750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3250"/>
                            </p:stCondLst>
                            <p:childTnLst>
                              <p:par>
                                <p:cTn id="42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75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75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750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8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750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5750"/>
                            </p:stCondLst>
                            <p:childTnLst>
                              <p:par>
                                <p:cTn id="52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750"/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/>
      <p:bldP spid="1126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Charakteristika: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525962"/>
          </a:xfrm>
        </p:spPr>
        <p:txBody>
          <a:bodyPr/>
          <a:lstStyle/>
          <a:p>
            <a:pPr>
              <a:defRPr/>
            </a:pPr>
            <a:r>
              <a:rPr lang="cs-CZ" sz="2400" dirty="0" smtClean="0"/>
              <a:t>proti harmonii a racionalitě staví spontaneitu pocitů a emocí</a:t>
            </a:r>
          </a:p>
          <a:p>
            <a:pPr>
              <a:defRPr/>
            </a:pPr>
            <a:r>
              <a:rPr lang="cs-CZ" sz="2400" dirty="0" smtClean="0"/>
              <a:t>jasné čisté barvy a expresivní linie</a:t>
            </a:r>
          </a:p>
          <a:p>
            <a:pPr>
              <a:defRPr/>
            </a:pPr>
            <a:r>
              <a:rPr lang="cs-CZ" sz="2400" dirty="0" smtClean="0"/>
              <a:t>jistý primitivismus – hledání původnosti a prostoty</a:t>
            </a:r>
          </a:p>
          <a:p>
            <a:pPr lvl="1">
              <a:defRPr/>
            </a:pPr>
            <a:r>
              <a:rPr lang="cs-CZ" sz="2000" dirty="0" smtClean="0"/>
              <a:t>zájem o umění primitivních kultur</a:t>
            </a:r>
          </a:p>
          <a:p>
            <a:pPr lvl="1">
              <a:defRPr/>
            </a:pPr>
            <a:r>
              <a:rPr lang="cs-CZ" sz="2000" dirty="0" smtClean="0"/>
              <a:t>vliv černošského umění</a:t>
            </a:r>
          </a:p>
          <a:p>
            <a:pPr>
              <a:defRPr/>
            </a:pPr>
            <a:r>
              <a:rPr lang="cs-CZ" sz="2400" dirty="0" smtClean="0"/>
              <a:t>náměty obrazů: městská tematika, později akty </a:t>
            </a:r>
            <a:r>
              <a:rPr lang="cs-CZ" sz="2400" dirty="0"/>
              <a:t>a </a:t>
            </a:r>
            <a:r>
              <a:rPr lang="cs-CZ" sz="2400" dirty="0" smtClean="0"/>
              <a:t>krajiny</a:t>
            </a:r>
          </a:p>
          <a:p>
            <a:pPr>
              <a:defRPr/>
            </a:pPr>
            <a:r>
              <a:rPr lang="cs-CZ" sz="2400" dirty="0" smtClean="0"/>
              <a:t>techniky</a:t>
            </a:r>
            <a:r>
              <a:rPr lang="cs-CZ" sz="2400" dirty="0"/>
              <a:t>: především </a:t>
            </a:r>
            <a:r>
              <a:rPr lang="cs-CZ" sz="2400" dirty="0" smtClean="0"/>
              <a:t>dřevořezba, objev linorytu</a:t>
            </a:r>
            <a:endParaRPr lang="cs-CZ" sz="2400" dirty="0"/>
          </a:p>
          <a:p>
            <a:pPr>
              <a:defRPr/>
            </a:pPr>
            <a:r>
              <a:rPr lang="cs-CZ" sz="2400" dirty="0" smtClean="0"/>
              <a:t>dramatičnost a zdůraznění ošklivosti</a:t>
            </a:r>
          </a:p>
          <a:p>
            <a:pPr lvl="1">
              <a:defRPr/>
            </a:pPr>
            <a:r>
              <a:rPr lang="cs-CZ" sz="2000" dirty="0" smtClean="0"/>
              <a:t>odmítání dekorativnosti</a:t>
            </a:r>
          </a:p>
        </p:txBody>
      </p:sp>
    </p:spTree>
    <p:extLst>
      <p:ext uri="{BB962C8B-B14F-4D97-AF65-F5344CB8AC3E}">
        <p14:creationId xmlns:p14="http://schemas.microsoft.com/office/powerpoint/2010/main" val="447485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75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47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575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675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775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875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>
            <a:grpSpLocks/>
          </p:cNvGrpSpPr>
          <p:nvPr/>
        </p:nvGrpSpPr>
        <p:grpSpPr bwMode="auto">
          <a:xfrm>
            <a:off x="-36513" y="-33338"/>
            <a:ext cx="9163051" cy="6904038"/>
            <a:chOff x="0" y="-33338"/>
            <a:chExt cx="9162887" cy="6903608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-33338"/>
              <a:ext cx="4968787" cy="686868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8" name="Rectangle 7"/>
            <p:cNvSpPr/>
            <p:nvPr/>
          </p:nvSpPr>
          <p:spPr>
            <a:xfrm>
              <a:off x="5038636" y="374625"/>
              <a:ext cx="4124251" cy="1938217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cs-CZ" sz="24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Čtveřice zakladatelů na obraze E. L. Kirchnera z let 1926-1927: Müller, Kirchner, Heckel a Schmidt-</a:t>
              </a:r>
              <a:r>
                <a:rPr lang="cs-CZ" sz="2400" b="1" dirty="0" err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Rottluff</a:t>
              </a:r>
              <a:endPara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4567156" y="6532154"/>
              <a:ext cx="298445" cy="338116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6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4</a:t>
              </a:r>
            </a:p>
          </p:txBody>
        </p:sp>
      </p:grp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611188" y="207963"/>
            <a:ext cx="8154987" cy="6527800"/>
            <a:chOff x="684892" y="180086"/>
            <a:chExt cx="8155019" cy="6527707"/>
          </a:xfrm>
        </p:grpSpPr>
        <p:grpSp>
          <p:nvGrpSpPr>
            <p:cNvPr id="32772" name="Group 3"/>
            <p:cNvGrpSpPr>
              <a:grpSpLocks/>
            </p:cNvGrpSpPr>
            <p:nvPr/>
          </p:nvGrpSpPr>
          <p:grpSpPr bwMode="auto">
            <a:xfrm>
              <a:off x="5212297" y="180086"/>
              <a:ext cx="3627614" cy="6527707"/>
              <a:chOff x="5227490" y="420071"/>
              <a:chExt cx="3430594" cy="6281130"/>
            </a:xfrm>
          </p:grpSpPr>
          <p:pic>
            <p:nvPicPr>
              <p:cNvPr id="6" name="Picture 5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227644" y="420071"/>
                <a:ext cx="3430440" cy="6247525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7" name="TextBox 6"/>
              <p:cNvSpPr txBox="1"/>
              <p:nvPr/>
            </p:nvSpPr>
            <p:spPr>
              <a:xfrm>
                <a:off x="8315791" y="6363620"/>
                <a:ext cx="298757" cy="337581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>
                  <a:defRPr/>
                </a:pPr>
                <a:r>
                  <a:rPr lang="cs-CZ" sz="1600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5</a:t>
                </a:r>
              </a:p>
            </p:txBody>
          </p:sp>
        </p:grpSp>
        <p:sp>
          <p:nvSpPr>
            <p:cNvPr id="5" name="Rectangle 4"/>
            <p:cNvSpPr/>
            <p:nvPr/>
          </p:nvSpPr>
          <p:spPr>
            <a:xfrm>
              <a:off x="684892" y="5501310"/>
              <a:ext cx="4572018" cy="1200133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pl-PL" sz="24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E. L. Kirchner </a:t>
              </a:r>
              <a:r>
                <a:rPr lang="pl-PL" sz="24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– </a:t>
              </a:r>
              <a:r>
                <a:rPr lang="pl-PL" sz="24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Dřevořezem provedený manifest skupiny z roku 1906</a:t>
              </a:r>
              <a:endPara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9909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>
            <a:grpSpLocks/>
          </p:cNvGrpSpPr>
          <p:nvPr/>
        </p:nvGrpSpPr>
        <p:grpSpPr bwMode="auto">
          <a:xfrm>
            <a:off x="5678488" y="1643063"/>
            <a:ext cx="3065462" cy="4665662"/>
            <a:chOff x="5530850" y="1518545"/>
            <a:chExt cx="3064929" cy="4666415"/>
          </a:xfrm>
        </p:grpSpPr>
        <p:grpSp>
          <p:nvGrpSpPr>
            <p:cNvPr id="33802" name="Group 3"/>
            <p:cNvGrpSpPr>
              <a:grpSpLocks/>
            </p:cNvGrpSpPr>
            <p:nvPr/>
          </p:nvGrpSpPr>
          <p:grpSpPr bwMode="auto">
            <a:xfrm>
              <a:off x="5530850" y="1518545"/>
              <a:ext cx="3064929" cy="4666415"/>
              <a:chOff x="1317409" y="1905387"/>
              <a:chExt cx="2440017" cy="4055470"/>
            </a:xfrm>
          </p:grpSpPr>
          <p:pic>
            <p:nvPicPr>
              <p:cNvPr id="59396" name="Picture 4" descr="1"/>
              <p:cNvPicPr>
                <a:picLocks noChangeAspect="1" noChangeArrowheads="1"/>
              </p:cNvPicPr>
              <p:nvPr/>
            </p:nvPicPr>
            <p:blipFill>
              <a:blip r:embed="rId2"/>
              <a:srcRect/>
              <a:stretch>
                <a:fillRect/>
              </a:stretch>
            </p:blipFill>
            <p:spPr bwMode="auto">
              <a:xfrm>
                <a:off x="1317409" y="1905387"/>
                <a:ext cx="2341456" cy="3671863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3" name="Rectangle 2"/>
              <p:cNvSpPr/>
              <p:nvPr/>
            </p:nvSpPr>
            <p:spPr>
              <a:xfrm>
                <a:off x="1317409" y="5613127"/>
                <a:ext cx="2440017" cy="347730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 algn="ctr" eaLnBrk="1" hangingPunct="1">
                  <a:defRPr/>
                </a:pPr>
                <a:r>
                  <a:rPr lang="cs-CZ" b="1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Autoportrétní fotografie</a:t>
                </a:r>
              </a:p>
            </p:txBody>
          </p:sp>
        </p:grpSp>
        <p:sp>
          <p:nvSpPr>
            <p:cNvPr id="11" name="TextBox 10"/>
            <p:cNvSpPr txBox="1"/>
            <p:nvPr/>
          </p:nvSpPr>
          <p:spPr>
            <a:xfrm>
              <a:off x="8230717" y="5473645"/>
              <a:ext cx="298398" cy="33978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6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6</a:t>
              </a:r>
            </a:p>
          </p:txBody>
        </p:sp>
      </p:grpSp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6035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4800" dirty="0" smtClean="0"/>
              <a:t>Ernst Ludwig Kirchner</a:t>
            </a:r>
            <a:br>
              <a:rPr lang="cs-CZ" sz="4800" dirty="0" smtClean="0"/>
            </a:br>
            <a:r>
              <a:rPr lang="cs-CZ" sz="3200" b="0" dirty="0" smtClean="0">
                <a:solidFill>
                  <a:schemeClr val="tx2"/>
                </a:solidFill>
                <a:effectLst/>
              </a:rPr>
              <a:t>(1880 – 1938)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0175" y="1484313"/>
            <a:ext cx="5145088" cy="5113337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dirty="0" smtClean="0"/>
              <a:t>německý malíř a grafik</a:t>
            </a:r>
          </a:p>
          <a:p>
            <a:pPr eaLnBrk="1" hangingPunct="1">
              <a:defRPr/>
            </a:pPr>
            <a:r>
              <a:rPr lang="cs-CZ" sz="2400" dirty="0" smtClean="0"/>
              <a:t>původně student architektury</a:t>
            </a:r>
          </a:p>
          <a:p>
            <a:pPr eaLnBrk="1" hangingPunct="1">
              <a:defRPr/>
            </a:pPr>
            <a:r>
              <a:rPr lang="cs-CZ" sz="2400" dirty="0" smtClean="0"/>
              <a:t>zakládající člen skupiny</a:t>
            </a:r>
          </a:p>
          <a:p>
            <a:pPr eaLnBrk="1" hangingPunct="1">
              <a:defRPr/>
            </a:pPr>
            <a:r>
              <a:rPr lang="cs-CZ" sz="2400" dirty="0"/>
              <a:t>složil a vyřezal do </a:t>
            </a:r>
            <a:r>
              <a:rPr lang="cs-CZ" sz="2400" dirty="0" smtClean="0"/>
              <a:t>dřeva manifest skupiny</a:t>
            </a:r>
          </a:p>
          <a:p>
            <a:pPr lvl="1" eaLnBrk="1" hangingPunct="1">
              <a:defRPr/>
            </a:pPr>
            <a:r>
              <a:rPr lang="cs-CZ" sz="2000" dirty="0" smtClean="0"/>
              <a:t>jeho ateliér se stal místem, kde neplatily společenské konvence</a:t>
            </a:r>
          </a:p>
          <a:p>
            <a:pPr eaLnBrk="1" hangingPunct="1">
              <a:defRPr/>
            </a:pPr>
            <a:r>
              <a:rPr lang="cs-CZ" sz="2400" dirty="0" smtClean="0"/>
              <a:t>roku 1913 napsal Chronik der Brücke, což vedlo k rozpuštění skupiny</a:t>
            </a:r>
          </a:p>
          <a:p>
            <a:pPr eaLnBrk="1" hangingPunct="1">
              <a:defRPr/>
            </a:pPr>
            <a:r>
              <a:rPr lang="cs-CZ" sz="2400" dirty="0" smtClean="0"/>
              <a:t>nacisté a označili jeho dílo jako zvrhlé umění</a:t>
            </a:r>
          </a:p>
          <a:p>
            <a:pPr lvl="1" eaLnBrk="1" hangingPunct="1">
              <a:defRPr/>
            </a:pPr>
            <a:r>
              <a:rPr lang="cs-CZ" sz="2000" dirty="0" smtClean="0"/>
              <a:t>spáchal sebevraždu ve Švýcarsku</a:t>
            </a:r>
          </a:p>
        </p:txBody>
      </p:sp>
      <p:grpSp>
        <p:nvGrpSpPr>
          <p:cNvPr id="5" name="Group 4"/>
          <p:cNvGrpSpPr>
            <a:grpSpLocks/>
          </p:cNvGrpSpPr>
          <p:nvPr/>
        </p:nvGrpSpPr>
        <p:grpSpPr bwMode="auto">
          <a:xfrm>
            <a:off x="5554663" y="1588769"/>
            <a:ext cx="3313112" cy="5219698"/>
            <a:chOff x="5626102" y="1665286"/>
            <a:chExt cx="3141663" cy="5219697"/>
          </a:xfrm>
        </p:grpSpPr>
        <p:grpSp>
          <p:nvGrpSpPr>
            <p:cNvPr id="33798" name="Group 7"/>
            <p:cNvGrpSpPr>
              <a:grpSpLocks/>
            </p:cNvGrpSpPr>
            <p:nvPr/>
          </p:nvGrpSpPr>
          <p:grpSpPr bwMode="auto">
            <a:xfrm>
              <a:off x="5626102" y="1665286"/>
              <a:ext cx="3141663" cy="5219697"/>
              <a:chOff x="3625" y="913"/>
              <a:chExt cx="1979" cy="3288"/>
            </a:xfrm>
          </p:grpSpPr>
          <p:pic>
            <p:nvPicPr>
              <p:cNvPr id="35846" name="Picture 5" descr="2"/>
              <p:cNvPicPr>
                <a:picLocks noChangeAspect="1" noChangeArrowheads="1"/>
              </p:cNvPicPr>
              <p:nvPr/>
            </p:nvPicPr>
            <p:blipFill>
              <a:blip r:embed="rId3"/>
              <a:srcRect/>
              <a:stretch>
                <a:fillRect/>
              </a:stretch>
            </p:blipFill>
            <p:spPr bwMode="auto">
              <a:xfrm>
                <a:off x="3646" y="913"/>
                <a:ext cx="1796" cy="2755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35847" name="Rectangle 6"/>
              <p:cNvSpPr>
                <a:spLocks noChangeArrowheads="1"/>
              </p:cNvSpPr>
              <p:nvPr/>
            </p:nvSpPr>
            <p:spPr bwMode="auto">
              <a:xfrm>
                <a:off x="3625" y="3755"/>
                <a:ext cx="1979" cy="4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r>
                  <a:rPr lang="cs-CZ" b="1" dirty="0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Kirchner – Autoportrét s modelem, 1910</a:t>
                </a:r>
              </a:p>
            </p:txBody>
          </p:sp>
        </p:grpSp>
        <p:sp>
          <p:nvSpPr>
            <p:cNvPr id="10" name="TextBox 9"/>
            <p:cNvSpPr txBox="1"/>
            <p:nvPr/>
          </p:nvSpPr>
          <p:spPr>
            <a:xfrm>
              <a:off x="8274011" y="5788024"/>
              <a:ext cx="283006" cy="338137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cs-CZ" sz="16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7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82539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358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0"/>
      <p:bldP spid="3584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3"/>
          </p:nvPr>
        </p:nvSpPr>
        <p:spPr>
          <a:xfrm>
            <a:off x="282575" y="6137275"/>
            <a:ext cx="4752975" cy="9144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Autoportrét, 1915</a:t>
            </a:r>
            <a:endParaRPr lang="cs-CZ" dirty="0"/>
          </a:p>
          <a:p>
            <a:pPr>
              <a:defRPr/>
            </a:pPr>
            <a:endParaRPr lang="cs-CZ" dirty="0"/>
          </a:p>
        </p:txBody>
      </p:sp>
      <p:sp>
        <p:nvSpPr>
          <p:cNvPr id="4" name="TextBox 3"/>
          <p:cNvSpPr txBox="1"/>
          <p:nvPr/>
        </p:nvSpPr>
        <p:spPr>
          <a:xfrm>
            <a:off x="8718550" y="6453188"/>
            <a:ext cx="298450" cy="3381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8</a:t>
            </a:r>
          </a:p>
        </p:txBody>
      </p:sp>
      <p:sp>
        <p:nvSpPr>
          <p:cNvPr id="3" name="Rectangle 2"/>
          <p:cNvSpPr/>
          <p:nvPr/>
        </p:nvSpPr>
        <p:spPr>
          <a:xfrm>
            <a:off x="5056188" y="1052513"/>
            <a:ext cx="3960812" cy="4524375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počátku první světové války se dobrovolně přihlásil do armády, ale brzy se nervově zhroutil a v roce 1915 byl z armády propuštěn. Následně se dva roky léčil v sanatoriích. V reakci na trauma války namaloval autoportrét, v kterém se stylizoval do role vojáka s amputovanou rukou.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113" y="862013"/>
            <a:ext cx="4594225" cy="51339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2747585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75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03225" y="6092825"/>
            <a:ext cx="8280400" cy="9144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Fränzi </a:t>
            </a:r>
            <a:r>
              <a:rPr lang="cs-CZ" dirty="0"/>
              <a:t>před </a:t>
            </a:r>
            <a:r>
              <a:rPr lang="cs-CZ" dirty="0" smtClean="0"/>
              <a:t>vyřezávanou židlí, 1910 </a:t>
            </a:r>
            <a:endParaRPr lang="cs-CZ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4145" y="246881"/>
            <a:ext cx="4139231" cy="585405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extBox 3"/>
          <p:cNvSpPr txBox="1"/>
          <p:nvPr/>
        </p:nvSpPr>
        <p:spPr>
          <a:xfrm>
            <a:off x="8718550" y="6453188"/>
            <a:ext cx="298450" cy="3381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190963619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2"/>
          <p:cNvGrpSpPr>
            <a:grpSpLocks/>
          </p:cNvGrpSpPr>
          <p:nvPr/>
        </p:nvGrpSpPr>
        <p:grpSpPr bwMode="auto">
          <a:xfrm>
            <a:off x="4464050" y="908050"/>
            <a:ext cx="4429125" cy="5776913"/>
            <a:chOff x="2880" y="572"/>
            <a:chExt cx="2790" cy="3639"/>
          </a:xfrm>
        </p:grpSpPr>
        <p:pic>
          <p:nvPicPr>
            <p:cNvPr id="36870" name="Picture 10" descr="7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2880" y="572"/>
              <a:ext cx="2655" cy="308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6871" name="Rectangle 11"/>
            <p:cNvSpPr>
              <a:spLocks noChangeArrowheads="1"/>
            </p:cNvSpPr>
            <p:nvPr/>
          </p:nvSpPr>
          <p:spPr bwMode="auto">
            <a:xfrm>
              <a:off x="3266" y="3688"/>
              <a:ext cx="2404" cy="5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cs-CZ" sz="24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Dívka pod japonským slunečníkem, 1909</a:t>
              </a:r>
            </a:p>
          </p:txBody>
        </p:sp>
      </p:grpSp>
      <p:grpSp>
        <p:nvGrpSpPr>
          <p:cNvPr id="3" name="Group 14"/>
          <p:cNvGrpSpPr>
            <a:grpSpLocks/>
          </p:cNvGrpSpPr>
          <p:nvPr/>
        </p:nvGrpSpPr>
        <p:grpSpPr bwMode="auto">
          <a:xfrm>
            <a:off x="468313" y="925513"/>
            <a:ext cx="3733800" cy="5792787"/>
            <a:chOff x="340" y="572"/>
            <a:chExt cx="2352" cy="3732"/>
          </a:xfrm>
        </p:grpSpPr>
        <p:pic>
          <p:nvPicPr>
            <p:cNvPr id="36868" name="Picture 8" descr="8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340" y="572"/>
              <a:ext cx="2262" cy="308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6869" name="Rectangle 13"/>
            <p:cNvSpPr>
              <a:spLocks noChangeArrowheads="1"/>
            </p:cNvSpPr>
            <p:nvPr/>
          </p:nvSpPr>
          <p:spPr bwMode="auto">
            <a:xfrm>
              <a:off x="521" y="3769"/>
              <a:ext cx="2171" cy="5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cs-CZ" sz="24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Toaleta – Žena  před zrcadlem, 1910</a:t>
              </a:r>
            </a:p>
          </p:txBody>
        </p:sp>
      </p:grpSp>
      <p:sp>
        <p:nvSpPr>
          <p:cNvPr id="8" name="TextBox 7"/>
          <p:cNvSpPr txBox="1"/>
          <p:nvPr/>
        </p:nvSpPr>
        <p:spPr>
          <a:xfrm>
            <a:off x="8266113" y="5467350"/>
            <a:ext cx="396875" cy="3381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11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760788" y="5394325"/>
            <a:ext cx="450850" cy="3381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195868637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de-DE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Karl Schmidt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de-DE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Rottluff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de-DE" sz="3200" dirty="0" smtClean="0">
                <a:solidFill>
                  <a:schemeClr val="tx2"/>
                </a:solidFill>
              </a:rPr>
              <a:t> (1884 </a:t>
            </a:r>
            <a:r>
              <a:rPr lang="cs-CZ" sz="3200" dirty="0" smtClean="0">
                <a:solidFill>
                  <a:schemeClr val="tx2"/>
                </a:solidFill>
              </a:rPr>
              <a:t>– </a:t>
            </a:r>
            <a:r>
              <a:rPr lang="de-DE" sz="3200" dirty="0" smtClean="0">
                <a:solidFill>
                  <a:schemeClr val="tx2"/>
                </a:solidFill>
              </a:rPr>
              <a:t>1976)</a:t>
            </a:r>
            <a:endParaRPr lang="cs-CZ" sz="3200" dirty="0" smtClean="0">
              <a:solidFill>
                <a:schemeClr val="tx2"/>
              </a:solidFill>
            </a:endParaRPr>
          </a:p>
        </p:txBody>
      </p:sp>
      <p:pic>
        <p:nvPicPr>
          <p:cNvPr id="64518" name="Picture 6" descr="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92725" y="1700213"/>
            <a:ext cx="3095625" cy="43338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6870" name="Group 4"/>
          <p:cNvGrpSpPr>
            <a:grpSpLocks/>
          </p:cNvGrpSpPr>
          <p:nvPr/>
        </p:nvGrpSpPr>
        <p:grpSpPr bwMode="auto">
          <a:xfrm>
            <a:off x="355600" y="1700213"/>
            <a:ext cx="4613275" cy="4808537"/>
            <a:chOff x="4354698" y="1886936"/>
            <a:chExt cx="4613764" cy="4808569"/>
          </a:xfrm>
        </p:grpSpPr>
        <p:sp>
          <p:nvSpPr>
            <p:cNvPr id="37898" name="Rectangle 10"/>
            <p:cNvSpPr>
              <a:spLocks noChangeArrowheads="1"/>
            </p:cNvSpPr>
            <p:nvPr/>
          </p:nvSpPr>
          <p:spPr bwMode="auto">
            <a:xfrm>
              <a:off x="4354698" y="6233540"/>
              <a:ext cx="4613764" cy="4619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cs-CZ" sz="24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Autoportrét s monoklem, 1910</a:t>
              </a:r>
            </a:p>
          </p:txBody>
        </p:sp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648417" y="1886936"/>
              <a:ext cx="3916777" cy="431326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sp>
        <p:nvSpPr>
          <p:cNvPr id="9" name="TextBox 8"/>
          <p:cNvSpPr txBox="1"/>
          <p:nvPr/>
        </p:nvSpPr>
        <p:spPr>
          <a:xfrm>
            <a:off x="4232275" y="5732463"/>
            <a:ext cx="412292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cs-CZ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13</a:t>
            </a:r>
            <a:endParaRPr lang="cs-CZ" sz="1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8048625" y="5732463"/>
            <a:ext cx="412292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cs-CZ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12</a:t>
            </a:r>
            <a:endParaRPr lang="cs-CZ" sz="1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85187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37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64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750"/>
                                        <p:tgtEl>
                                          <p:spTgt spid="36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0" grpId="0"/>
      <p:bldP spid="9" grpId="0"/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3"/>
          </p:nvPr>
        </p:nvSpPr>
        <p:spPr>
          <a:xfrm>
            <a:off x="1619250" y="5943600"/>
            <a:ext cx="6035675" cy="9144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Vesnice </a:t>
            </a:r>
            <a:r>
              <a:rPr lang="cs-CZ" dirty="0"/>
              <a:t>v </a:t>
            </a:r>
            <a:r>
              <a:rPr lang="cs-CZ" dirty="0" err="1" smtClean="0"/>
              <a:t>Dangastu</a:t>
            </a:r>
            <a:r>
              <a:rPr lang="cs-CZ" dirty="0" smtClean="0"/>
              <a:t>, 1910</a:t>
            </a:r>
            <a:endParaRPr lang="cs-CZ" dirty="0"/>
          </a:p>
          <a:p>
            <a:pPr>
              <a:defRPr/>
            </a:pPr>
            <a:endParaRPr lang="cs-CZ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9250" y="627063"/>
            <a:ext cx="5905500" cy="52927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8696325" y="6475413"/>
            <a:ext cx="412292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cs-CZ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14</a:t>
            </a:r>
            <a:endParaRPr lang="cs-CZ" sz="1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7855160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>
          <a:xfrm>
            <a:off x="4859338" y="620713"/>
            <a:ext cx="4154487" cy="914400"/>
          </a:xfrm>
        </p:spPr>
        <p:txBody>
          <a:bodyPr/>
          <a:lstStyle/>
          <a:p>
            <a:pPr algn="l">
              <a:defRPr/>
            </a:pPr>
            <a:r>
              <a:rPr lang="de-DE" dirty="0"/>
              <a:t>E. L. Kirchner – Erich Heckel u malířského stojanu</a:t>
            </a:r>
            <a:endParaRPr lang="cs-CZ" dirty="0"/>
          </a:p>
        </p:txBody>
      </p:sp>
      <p:pic>
        <p:nvPicPr>
          <p:cNvPr id="39939" name="Content Placeholder 4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77825" y="549275"/>
            <a:ext cx="4194175" cy="5853113"/>
          </a:xfrm>
        </p:spPr>
      </p:pic>
      <p:sp>
        <p:nvSpPr>
          <p:cNvPr id="4" name="TextBox 3"/>
          <p:cNvSpPr txBox="1"/>
          <p:nvPr/>
        </p:nvSpPr>
        <p:spPr>
          <a:xfrm>
            <a:off x="8696325" y="6475413"/>
            <a:ext cx="412292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cs-CZ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15</a:t>
            </a:r>
            <a:endParaRPr lang="cs-CZ" sz="1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7841497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399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19113" y="2794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5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Erich Heckel</a:t>
            </a:r>
            <a:br>
              <a:rPr lang="cs-CZ" sz="5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dirty="0" smtClean="0">
                <a:solidFill>
                  <a:schemeClr val="tx2"/>
                </a:solidFill>
              </a:rPr>
              <a:t>(1883 – 1970)</a:t>
            </a:r>
            <a:endParaRPr lang="cs-CZ" sz="3600" dirty="0" smtClean="0">
              <a:solidFill>
                <a:schemeClr val="tx2"/>
              </a:solidFill>
            </a:endParaRPr>
          </a:p>
        </p:txBody>
      </p:sp>
      <p:pic>
        <p:nvPicPr>
          <p:cNvPr id="41989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2994025"/>
            <a:ext cx="4321175" cy="3690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/>
        </p:nvSpPr>
        <p:spPr>
          <a:xfrm>
            <a:off x="2601913" y="1763713"/>
            <a:ext cx="2636837" cy="1200150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Bílý dům v </a:t>
            </a:r>
            <a:r>
              <a:rPr lang="cs-CZ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Dangastu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1908 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</a:rPr>
              <a:t>↓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519613" y="6237288"/>
            <a:ext cx="412292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cs-CZ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18</a:t>
            </a:r>
            <a:endParaRPr lang="cs-CZ" sz="1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grpSp>
        <p:nvGrpSpPr>
          <p:cNvPr id="5" name="Group 4"/>
          <p:cNvGrpSpPr>
            <a:grpSpLocks/>
          </p:cNvGrpSpPr>
          <p:nvPr/>
        </p:nvGrpSpPr>
        <p:grpSpPr bwMode="auto">
          <a:xfrm>
            <a:off x="5364163" y="1606550"/>
            <a:ext cx="3511092" cy="4740275"/>
            <a:chOff x="5364163" y="1606550"/>
            <a:chExt cx="3510176" cy="4740275"/>
          </a:xfrm>
        </p:grpSpPr>
        <p:grpSp>
          <p:nvGrpSpPr>
            <p:cNvPr id="43018" name="Group 8"/>
            <p:cNvGrpSpPr>
              <a:grpSpLocks/>
            </p:cNvGrpSpPr>
            <p:nvPr/>
          </p:nvGrpSpPr>
          <p:grpSpPr bwMode="auto">
            <a:xfrm>
              <a:off x="5364163" y="1606550"/>
              <a:ext cx="3502025" cy="4740275"/>
              <a:chOff x="5184119" y="1345480"/>
              <a:chExt cx="3502681" cy="4739552"/>
            </a:xfrm>
          </p:grpSpPr>
          <p:pic>
            <p:nvPicPr>
              <p:cNvPr id="3" name="Picture 2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184119" y="1345480"/>
                <a:ext cx="3503354" cy="4166552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4" name="TextBox 3"/>
              <p:cNvSpPr txBox="1"/>
              <p:nvPr/>
            </p:nvSpPr>
            <p:spPr>
              <a:xfrm>
                <a:off x="6120675" y="5561237"/>
                <a:ext cx="2163603" cy="523795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 eaLnBrk="1" hangingPunct="1">
                  <a:defRPr/>
                </a:pPr>
                <a:r>
                  <a:rPr lang="cs-CZ" sz="2800" b="1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Autoportrét</a:t>
                </a:r>
                <a:endParaRPr lang="cs-CZ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  <p:sp>
          <p:nvSpPr>
            <p:cNvPr id="11" name="TextBox 10"/>
            <p:cNvSpPr txBox="1"/>
            <p:nvPr/>
          </p:nvSpPr>
          <p:spPr>
            <a:xfrm>
              <a:off x="8462155" y="5435600"/>
              <a:ext cx="412184" cy="33855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eaLnBrk="1" hangingPunct="1"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j-lt"/>
                </a:rPr>
                <a:t>17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endParaRPr>
            </a:p>
          </p:txBody>
        </p:sp>
      </p:grpSp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368300" y="322263"/>
            <a:ext cx="2043113" cy="2555875"/>
            <a:chOff x="368132" y="322763"/>
            <a:chExt cx="2043899" cy="2554874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68132" y="322763"/>
              <a:ext cx="2043899" cy="2554874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</p:spPr>
        </p:pic>
        <p:sp>
          <p:nvSpPr>
            <p:cNvPr id="12" name="TextBox 11"/>
            <p:cNvSpPr txBox="1"/>
            <p:nvPr/>
          </p:nvSpPr>
          <p:spPr>
            <a:xfrm>
              <a:off x="1980065" y="2514241"/>
              <a:ext cx="412451" cy="338421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eaLnBrk="1" hangingPunct="1"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j-lt"/>
                </a:rPr>
                <a:t>16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52203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409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750"/>
                                        <p:tgtEl>
                                          <p:spTgt spid="419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325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2" grpId="0"/>
      <p:bldP spid="10" grpId="0"/>
      <p:bldP spid="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3"/>
          </p:nvPr>
        </p:nvSpPr>
        <p:spPr>
          <a:xfrm>
            <a:off x="827088" y="5876925"/>
            <a:ext cx="7535862" cy="9144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Scéna na břehu moře, 1912</a:t>
            </a:r>
            <a:endParaRPr lang="cs-CZ" dirty="0"/>
          </a:p>
        </p:txBody>
      </p:sp>
      <p:pic>
        <p:nvPicPr>
          <p:cNvPr id="43011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549275"/>
            <a:ext cx="6743700" cy="52403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696325" y="6475413"/>
            <a:ext cx="412292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cs-CZ" sz="1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19</a:t>
            </a:r>
            <a:endParaRPr lang="cs-CZ" sz="1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06109811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750"/>
                                        <p:tgtEl>
                                          <p:spTgt spid="430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dirty="0" smtClean="0">
                <a:solidFill>
                  <a:srgbClr val="FF0000"/>
                </a:solidFill>
              </a:rPr>
              <a:t>Emil Nolde</a:t>
            </a: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(1867 – 1956)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937000" y="1601788"/>
            <a:ext cx="5237163" cy="5140325"/>
          </a:xfrm>
        </p:spPr>
        <p:txBody>
          <a:bodyPr/>
          <a:lstStyle/>
          <a:p>
            <a:pPr>
              <a:defRPr/>
            </a:pPr>
            <a:r>
              <a:rPr lang="cs-CZ" sz="2200" dirty="0" smtClean="0"/>
              <a:t>vlastním jménem Hans Emil </a:t>
            </a:r>
            <a:r>
              <a:rPr lang="cs-CZ" sz="2200" dirty="0" err="1" smtClean="0"/>
              <a:t>Hansen</a:t>
            </a:r>
            <a:endParaRPr lang="cs-CZ" sz="2200" dirty="0" smtClean="0"/>
          </a:p>
          <a:p>
            <a:pPr>
              <a:defRPr/>
            </a:pPr>
            <a:r>
              <a:rPr lang="cs-CZ" sz="2200" dirty="0" smtClean="0"/>
              <a:t>německý expresionistický malíř a grafik</a:t>
            </a:r>
          </a:p>
          <a:p>
            <a:pPr>
              <a:defRPr/>
            </a:pPr>
            <a:r>
              <a:rPr lang="cs-CZ" sz="2200" dirty="0" smtClean="0"/>
              <a:t>ke skupině Die Brücke se přidal v roce 1906, ale po roce ji opustil</a:t>
            </a:r>
          </a:p>
          <a:p>
            <a:pPr>
              <a:defRPr/>
            </a:pPr>
            <a:r>
              <a:rPr lang="cs-CZ" sz="2200" dirty="0" smtClean="0"/>
              <a:t>ovládal techniku dřevořezu, do jeho díla proniklo též umění přírodních národů, se kterým se setkal při cestě přes Sibiř a Oceánii</a:t>
            </a:r>
          </a:p>
          <a:p>
            <a:pPr>
              <a:defRPr/>
            </a:pPr>
            <a:r>
              <a:rPr lang="cs-CZ" sz="2200" dirty="0" smtClean="0"/>
              <a:t>maloval krajiny, biblické, velkoměstské a fantaskní výjevy, květiny</a:t>
            </a:r>
            <a:endParaRPr lang="cs-CZ" sz="2200" dirty="0"/>
          </a:p>
        </p:txBody>
      </p:sp>
      <p:grpSp>
        <p:nvGrpSpPr>
          <p:cNvPr id="7" name="Group 6"/>
          <p:cNvGrpSpPr>
            <a:grpSpLocks/>
          </p:cNvGrpSpPr>
          <p:nvPr/>
        </p:nvGrpSpPr>
        <p:grpSpPr bwMode="auto">
          <a:xfrm>
            <a:off x="182880" y="1601788"/>
            <a:ext cx="5349240" cy="4734504"/>
            <a:chOff x="-36195" y="1601788"/>
            <a:chExt cx="5349240" cy="4734504"/>
          </a:xfrm>
        </p:grpSpPr>
        <p:grpSp>
          <p:nvGrpSpPr>
            <p:cNvPr id="45066" name="Group 4"/>
            <p:cNvGrpSpPr>
              <a:grpSpLocks/>
            </p:cNvGrpSpPr>
            <p:nvPr/>
          </p:nvGrpSpPr>
          <p:grpSpPr bwMode="auto">
            <a:xfrm>
              <a:off x="-36195" y="1601788"/>
              <a:ext cx="5349240" cy="4734504"/>
              <a:chOff x="368586" y="1916673"/>
              <a:chExt cx="5349849" cy="4734227"/>
            </a:xfrm>
          </p:grpSpPr>
          <p:sp>
            <p:nvSpPr>
              <p:cNvPr id="3" name="Rectangle 2"/>
              <p:cNvSpPr/>
              <p:nvPr/>
            </p:nvSpPr>
            <p:spPr>
              <a:xfrm>
                <a:off x="368586" y="6281590"/>
                <a:ext cx="5349849" cy="36931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eaLnBrk="1" hangingPunct="1">
                  <a:defRPr/>
                </a:pPr>
                <a:r>
                  <a:rPr lang="cs-CZ" b="1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Nolde na fotografii </a:t>
                </a:r>
                <a:r>
                  <a:rPr lang="cs-CZ" b="1" dirty="0" err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Minyy</a:t>
                </a:r>
                <a:r>
                  <a:rPr lang="cs-CZ" b="1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b="1" dirty="0" err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Diez-Dührkoop</a:t>
                </a:r>
                <a:r>
                  <a:rPr lang="cs-CZ" b="1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, 1929</a:t>
                </a:r>
              </a:p>
            </p:txBody>
          </p:sp>
          <p:pic>
            <p:nvPicPr>
              <p:cNvPr id="4" name="Picture 3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028737" y="1916673"/>
                <a:ext cx="2783204" cy="4165356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</p:grpSp>
        <p:sp>
          <p:nvSpPr>
            <p:cNvPr id="10" name="TextBox 9"/>
            <p:cNvSpPr txBox="1"/>
            <p:nvPr/>
          </p:nvSpPr>
          <p:spPr>
            <a:xfrm>
              <a:off x="3048000" y="5465763"/>
              <a:ext cx="412292" cy="33855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eaLnBrk="1" hangingPunct="1"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j-lt"/>
                </a:rPr>
                <a:t>20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endParaRPr>
            </a:p>
          </p:txBody>
        </p:sp>
      </p:grpSp>
      <p:grpSp>
        <p:nvGrpSpPr>
          <p:cNvPr id="5" name="Group 4"/>
          <p:cNvGrpSpPr>
            <a:grpSpLocks/>
          </p:cNvGrpSpPr>
          <p:nvPr/>
        </p:nvGrpSpPr>
        <p:grpSpPr bwMode="auto">
          <a:xfrm>
            <a:off x="434517" y="1479243"/>
            <a:ext cx="3244850" cy="5053013"/>
            <a:chOff x="-1601077" y="1340768"/>
            <a:chExt cx="3244850" cy="5052979"/>
          </a:xfrm>
        </p:grpSpPr>
        <p:grpSp>
          <p:nvGrpSpPr>
            <p:cNvPr id="45062" name="Group 7"/>
            <p:cNvGrpSpPr>
              <a:grpSpLocks/>
            </p:cNvGrpSpPr>
            <p:nvPr/>
          </p:nvGrpSpPr>
          <p:grpSpPr bwMode="auto">
            <a:xfrm>
              <a:off x="-1601077" y="1340768"/>
              <a:ext cx="3244850" cy="5052979"/>
              <a:chOff x="3348" y="935"/>
              <a:chExt cx="2125" cy="3252"/>
            </a:xfrm>
          </p:grpSpPr>
          <p:pic>
            <p:nvPicPr>
              <p:cNvPr id="43013" name="Picture 4" descr="3"/>
              <p:cNvPicPr>
                <a:picLocks noChangeAspect="1" noChangeArrowheads="1"/>
              </p:cNvPicPr>
              <p:nvPr/>
            </p:nvPicPr>
            <p:blipFill>
              <a:blip r:embed="rId3"/>
              <a:srcRect/>
              <a:stretch>
                <a:fillRect/>
              </a:stretch>
            </p:blipFill>
            <p:spPr bwMode="auto">
              <a:xfrm>
                <a:off x="3348" y="935"/>
                <a:ext cx="2125" cy="2952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43014" name="Rectangle 6"/>
              <p:cNvSpPr>
                <a:spLocks noChangeArrowheads="1"/>
              </p:cNvSpPr>
              <p:nvPr/>
            </p:nvSpPr>
            <p:spPr bwMode="auto">
              <a:xfrm>
                <a:off x="3729" y="3929"/>
                <a:ext cx="1514" cy="25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r>
                  <a:rPr lang="cs-CZ" b="1" dirty="0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Autoportrét, 1912</a:t>
                </a:r>
              </a:p>
            </p:txBody>
          </p:sp>
        </p:grpSp>
        <p:sp>
          <p:nvSpPr>
            <p:cNvPr id="11" name="TextBox 10"/>
            <p:cNvSpPr txBox="1"/>
            <p:nvPr/>
          </p:nvSpPr>
          <p:spPr>
            <a:xfrm>
              <a:off x="1188161" y="5611114"/>
              <a:ext cx="412292" cy="33855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eaLnBrk="1" hangingPunct="1"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j-lt"/>
                </a:rPr>
                <a:t>21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36196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430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325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75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75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75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>
            <a:grpSpLocks/>
          </p:cNvGrpSpPr>
          <p:nvPr/>
        </p:nvGrpSpPr>
        <p:grpSpPr bwMode="auto">
          <a:xfrm>
            <a:off x="-36513" y="620713"/>
            <a:ext cx="4065588" cy="5889625"/>
            <a:chOff x="-98425" y="620713"/>
            <a:chExt cx="4065588" cy="5889625"/>
          </a:xfrm>
        </p:grpSpPr>
        <p:grpSp>
          <p:nvGrpSpPr>
            <p:cNvPr id="46088" name="Group 8"/>
            <p:cNvGrpSpPr>
              <a:grpSpLocks/>
            </p:cNvGrpSpPr>
            <p:nvPr/>
          </p:nvGrpSpPr>
          <p:grpSpPr bwMode="auto">
            <a:xfrm>
              <a:off x="-98425" y="620713"/>
              <a:ext cx="4065588" cy="5889625"/>
              <a:chOff x="233" y="269"/>
              <a:chExt cx="2561" cy="4063"/>
            </a:xfrm>
          </p:grpSpPr>
          <p:pic>
            <p:nvPicPr>
              <p:cNvPr id="7" name="Picture 5" descr="4"/>
              <p:cNvPicPr>
                <a:picLocks noChangeAspect="1" noChangeArrowheads="1"/>
              </p:cNvPicPr>
              <p:nvPr/>
            </p:nvPicPr>
            <p:blipFill>
              <a:blip r:embed="rId2"/>
              <a:srcRect/>
              <a:stretch>
                <a:fillRect/>
              </a:stretch>
            </p:blipFill>
            <p:spPr bwMode="auto">
              <a:xfrm>
                <a:off x="363" y="269"/>
                <a:ext cx="2202" cy="3628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8" name="Rectangle 6"/>
              <p:cNvSpPr>
                <a:spLocks noChangeArrowheads="1"/>
              </p:cNvSpPr>
              <p:nvPr/>
            </p:nvSpPr>
            <p:spPr bwMode="auto">
              <a:xfrm>
                <a:off x="233" y="3971"/>
                <a:ext cx="2561" cy="36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r>
                  <a:rPr lang="cs-CZ" sz="2800" b="1" dirty="0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Postava a maska, 1911</a:t>
                </a:r>
              </a:p>
            </p:txBody>
          </p:sp>
        </p:grpSp>
        <p:sp>
          <p:nvSpPr>
            <p:cNvPr id="10" name="TextBox 9"/>
            <p:cNvSpPr txBox="1"/>
            <p:nvPr/>
          </p:nvSpPr>
          <p:spPr>
            <a:xfrm>
              <a:off x="3224213" y="5521325"/>
              <a:ext cx="412292" cy="33855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eaLnBrk="1" hangingPunct="1"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j-lt"/>
                </a:rPr>
                <a:t>22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endParaRPr>
            </a:p>
          </p:txBody>
        </p:sp>
      </p:grpSp>
      <p:grpSp>
        <p:nvGrpSpPr>
          <p:cNvPr id="22" name="Group 21"/>
          <p:cNvGrpSpPr>
            <a:grpSpLocks/>
          </p:cNvGrpSpPr>
          <p:nvPr/>
        </p:nvGrpSpPr>
        <p:grpSpPr bwMode="auto">
          <a:xfrm>
            <a:off x="3924300" y="1052513"/>
            <a:ext cx="5064125" cy="5457825"/>
            <a:chOff x="3900363" y="1052909"/>
            <a:chExt cx="5064125" cy="5457352"/>
          </a:xfrm>
        </p:grpSpPr>
        <p:grpSp>
          <p:nvGrpSpPr>
            <p:cNvPr id="46084" name="Group 11"/>
            <p:cNvGrpSpPr>
              <a:grpSpLocks/>
            </p:cNvGrpSpPr>
            <p:nvPr/>
          </p:nvGrpSpPr>
          <p:grpSpPr bwMode="auto">
            <a:xfrm>
              <a:off x="3900363" y="1052909"/>
              <a:ext cx="5064125" cy="4752979"/>
              <a:chOff x="3908425" y="981075"/>
              <a:chExt cx="5064125" cy="4752979"/>
            </a:xfrm>
          </p:grpSpPr>
          <p:pic>
            <p:nvPicPr>
              <p:cNvPr id="3" name="Picture 2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908425" y="981075"/>
                <a:ext cx="5064125" cy="4752563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9" name="TextBox 8"/>
              <p:cNvSpPr txBox="1"/>
              <p:nvPr/>
            </p:nvSpPr>
            <p:spPr>
              <a:xfrm>
                <a:off x="8542338" y="5395529"/>
                <a:ext cx="412292" cy="338525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 eaLnBrk="1" hangingPunct="1">
                  <a:defRPr/>
                </a:pPr>
                <a:r>
                  <a:rPr lang="cs-CZ" sz="1600" dirty="0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+mj-lt"/>
                  </a:rPr>
                  <a:t>23</a:t>
                </a:r>
                <a:endParaRPr lang="cs-CZ" sz="16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j-lt"/>
                </a:endParaRPr>
              </a:p>
            </p:txBody>
          </p:sp>
        </p:grpSp>
        <p:sp>
          <p:nvSpPr>
            <p:cNvPr id="21" name="Rectangle 6"/>
            <p:cNvSpPr>
              <a:spLocks noChangeArrowheads="1"/>
            </p:cNvSpPr>
            <p:nvPr/>
          </p:nvSpPr>
          <p:spPr bwMode="auto">
            <a:xfrm>
              <a:off x="4571876" y="5986431"/>
              <a:ext cx="4043362" cy="5238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cs-CZ" sz="28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Zátiší s maskami, 1911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0966786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1770063" y="200025"/>
            <a:ext cx="7409992" cy="6631404"/>
            <a:chOff x="1770063" y="200025"/>
            <a:chExt cx="7409533" cy="6632186"/>
          </a:xfrm>
        </p:grpSpPr>
        <p:grpSp>
          <p:nvGrpSpPr>
            <p:cNvPr id="48131" name="Group 2"/>
            <p:cNvGrpSpPr>
              <a:grpSpLocks/>
            </p:cNvGrpSpPr>
            <p:nvPr/>
          </p:nvGrpSpPr>
          <p:grpSpPr bwMode="auto">
            <a:xfrm>
              <a:off x="1770063" y="200025"/>
              <a:ext cx="5603875" cy="6362700"/>
              <a:chOff x="1770189" y="200621"/>
              <a:chExt cx="5603621" cy="6362104"/>
            </a:xfrm>
          </p:grpSpPr>
          <p:pic>
            <p:nvPicPr>
              <p:cNvPr id="2" name="Picture 1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770189" y="200621"/>
                <a:ext cx="5603274" cy="6362854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  <p:sp>
            <p:nvSpPr>
              <p:cNvPr id="45060" name="Rectangle 5"/>
              <p:cNvSpPr>
                <a:spLocks noChangeArrowheads="1"/>
              </p:cNvSpPr>
              <p:nvPr/>
            </p:nvSpPr>
            <p:spPr bwMode="auto">
              <a:xfrm>
                <a:off x="3355931" y="5950685"/>
                <a:ext cx="2596871" cy="46038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r>
                  <a:rPr lang="cs-CZ" sz="2400" b="1" dirty="0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Ukřižování, 1912</a:t>
                </a:r>
              </a:p>
            </p:txBody>
          </p:sp>
        </p:grpSp>
        <p:sp>
          <p:nvSpPr>
            <p:cNvPr id="5" name="TextBox 4"/>
            <p:cNvSpPr txBox="1"/>
            <p:nvPr/>
          </p:nvSpPr>
          <p:spPr>
            <a:xfrm>
              <a:off x="8767330" y="6493617"/>
              <a:ext cx="412266" cy="33859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eaLnBrk="1" hangingPunct="1"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j-lt"/>
                </a:rPr>
                <a:t>24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3845950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3"/>
          </p:nvPr>
        </p:nvSpPr>
        <p:spPr>
          <a:xfrm>
            <a:off x="690563" y="6043613"/>
            <a:ext cx="7762875" cy="9144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Slunečnice, 1928</a:t>
            </a:r>
            <a:endParaRPr lang="cs-CZ" dirty="0"/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1238250" y="476250"/>
            <a:ext cx="7941805" cy="6388517"/>
            <a:chOff x="1238250" y="336550"/>
            <a:chExt cx="7941346" cy="6388060"/>
          </a:xfrm>
        </p:grpSpPr>
        <p:pic>
          <p:nvPicPr>
            <p:cNvPr id="49155" name="Picture 2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238250" y="336550"/>
              <a:ext cx="6667115" cy="548600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8767328" y="6386080"/>
              <a:ext cx="412268" cy="33853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eaLnBrk="1" hangingPunct="1"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j-lt"/>
                </a:rPr>
                <a:t>25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9064161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5605461" y="1738313"/>
            <a:ext cx="3150728" cy="4121566"/>
            <a:chOff x="5597525" y="1687513"/>
            <a:chExt cx="3150023" cy="4121982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597525" y="1687513"/>
              <a:ext cx="3090170" cy="412156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9" name="TextBox 8"/>
            <p:cNvSpPr txBox="1"/>
            <p:nvPr/>
          </p:nvSpPr>
          <p:spPr>
            <a:xfrm>
              <a:off x="8335348" y="5470907"/>
              <a:ext cx="412200" cy="33858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eaLnBrk="1" hangingPunct="1"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j-lt"/>
                </a:rPr>
                <a:t>26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endParaRPr>
            </a:p>
          </p:txBody>
        </p:sp>
      </p:grpSp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dirty="0" smtClean="0">
                <a:solidFill>
                  <a:srgbClr val="FF0000"/>
                </a:solidFill>
              </a:rPr>
              <a:t>Max Pechstein</a:t>
            </a:r>
            <a:br>
              <a:rPr lang="cs-CZ" sz="4800" dirty="0" smtClean="0">
                <a:solidFill>
                  <a:srgbClr val="FF0000"/>
                </a:solidFill>
              </a:rPr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(1881 – 1955)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025" y="1482725"/>
            <a:ext cx="4826000" cy="5259388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německý malíř a grafik</a:t>
            </a:r>
          </a:p>
          <a:p>
            <a:pPr>
              <a:defRPr/>
            </a:pPr>
            <a:r>
              <a:rPr lang="cs-CZ" dirty="0" smtClean="0"/>
              <a:t>od roku 1906 byl členem skupiny Die Brücke</a:t>
            </a:r>
          </a:p>
          <a:p>
            <a:pPr lvl="1">
              <a:defRPr/>
            </a:pPr>
            <a:r>
              <a:rPr lang="cs-CZ" dirty="0" smtClean="0"/>
              <a:t>jako jediný měl formální malířské vzdělání</a:t>
            </a:r>
          </a:p>
          <a:p>
            <a:pPr lvl="1">
              <a:defRPr/>
            </a:pPr>
            <a:r>
              <a:rPr lang="cs-CZ" dirty="0"/>
              <a:t>u</a:t>
            </a:r>
            <a:r>
              <a:rPr lang="cs-CZ" dirty="0" smtClean="0"/>
              <a:t>držoval kontakty s umělci skupiny Der </a:t>
            </a:r>
            <a:r>
              <a:rPr lang="cs-CZ" dirty="0" err="1" smtClean="0"/>
              <a:t>Blaue</a:t>
            </a:r>
            <a:r>
              <a:rPr lang="cs-CZ" smtClean="0"/>
              <a:t> </a:t>
            </a:r>
            <a:r>
              <a:rPr lang="cs-CZ" smtClean="0"/>
              <a:t>Reiter</a:t>
            </a:r>
            <a:endParaRPr lang="cs-CZ" dirty="0"/>
          </a:p>
        </p:txBody>
      </p:sp>
      <p:grpSp>
        <p:nvGrpSpPr>
          <p:cNvPr id="4" name="Group 3"/>
          <p:cNvGrpSpPr>
            <a:grpSpLocks/>
          </p:cNvGrpSpPr>
          <p:nvPr/>
        </p:nvGrpSpPr>
        <p:grpSpPr bwMode="auto">
          <a:xfrm>
            <a:off x="4937435" y="1561317"/>
            <a:ext cx="3797388" cy="4882383"/>
            <a:chOff x="3565670" y="1510628"/>
            <a:chExt cx="4075787" cy="5224865"/>
          </a:xfrm>
        </p:grpSpPr>
        <p:grpSp>
          <p:nvGrpSpPr>
            <p:cNvPr id="51206" name="Group 7"/>
            <p:cNvGrpSpPr>
              <a:grpSpLocks/>
            </p:cNvGrpSpPr>
            <p:nvPr/>
          </p:nvGrpSpPr>
          <p:grpSpPr bwMode="auto">
            <a:xfrm>
              <a:off x="3565670" y="1510628"/>
              <a:ext cx="4075787" cy="5224865"/>
              <a:chOff x="5158165" y="1353832"/>
              <a:chExt cx="4076700" cy="5224458"/>
            </a:xfrm>
          </p:grpSpPr>
          <p:sp>
            <p:nvSpPr>
              <p:cNvPr id="7" name="TextBox 6"/>
              <p:cNvSpPr txBox="1"/>
              <p:nvPr/>
            </p:nvSpPr>
            <p:spPr>
              <a:xfrm>
                <a:off x="5240829" y="6179089"/>
                <a:ext cx="3912996" cy="399201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 eaLnBrk="1" hangingPunct="1">
                  <a:defRPr/>
                </a:pPr>
                <a:r>
                  <a:rPr lang="cs-CZ" b="1" dirty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Autoportrét s kostlivcem, 1920</a:t>
                </a:r>
              </a:p>
            </p:txBody>
          </p:sp>
          <p:pic>
            <p:nvPicPr>
              <p:cNvPr id="6" name="Picture 5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158165" y="1353832"/>
                <a:ext cx="4076700" cy="4762500"/>
              </a:xfrm>
              <a:prstGeom prst="rect">
                <a:avLst/>
              </a:prstGeom>
              <a:solidFill>
                <a:srgbClr val="FFFFFF">
                  <a:shade val="85000"/>
                </a:srgbClr>
              </a:solidFill>
              <a:ln w="88900" cap="sq">
                <a:solidFill>
                  <a:srgbClr val="FFFFFF"/>
                </a:solidFill>
                <a:miter lim="800000"/>
              </a:ln>
              <a:effectLst>
                <a:outerShdw blurRad="55000" dist="18000" dir="5400000" algn="tl" rotWithShape="0">
                  <a:srgbClr val="000000">
                    <a:alpha val="40000"/>
                  </a:srgbClr>
                </a:outerShdw>
              </a:effectLst>
              <a:scene3d>
                <a:camera prst="orthographicFront"/>
                <a:lightRig rig="twoPt" dir="t">
                  <a:rot lat="0" lon="0" rev="7200000"/>
                </a:lightRig>
              </a:scene3d>
              <a:sp3d>
                <a:bevelT w="25400" h="19050"/>
                <a:contourClr>
                  <a:srgbClr val="FFFFFF"/>
                </a:contourClr>
              </a:sp3d>
            </p:spPr>
          </p:pic>
        </p:grpSp>
        <p:sp>
          <p:nvSpPr>
            <p:cNvPr id="8" name="TextBox 7"/>
            <p:cNvSpPr txBox="1"/>
            <p:nvPr/>
          </p:nvSpPr>
          <p:spPr>
            <a:xfrm>
              <a:off x="7161507" y="5878307"/>
              <a:ext cx="442518" cy="36230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eaLnBrk="1" hangingPunct="1"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j-lt"/>
                </a:rPr>
                <a:t>27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70437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46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2" grpId="0"/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>
            <a:grpSpLocks/>
          </p:cNvGrpSpPr>
          <p:nvPr/>
        </p:nvGrpSpPr>
        <p:grpSpPr bwMode="auto">
          <a:xfrm>
            <a:off x="911225" y="234950"/>
            <a:ext cx="8268830" cy="6596479"/>
            <a:chOff x="911225" y="234950"/>
            <a:chExt cx="8268371" cy="6597261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911225" y="234950"/>
              <a:ext cx="7321144" cy="638885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4" name="TextBox 3"/>
            <p:cNvSpPr txBox="1"/>
            <p:nvPr/>
          </p:nvSpPr>
          <p:spPr>
            <a:xfrm>
              <a:off x="8767327" y="6493617"/>
              <a:ext cx="412269" cy="33859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eaLnBrk="1" hangingPunct="1"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j-lt"/>
                </a:rPr>
                <a:t>28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endParaRPr>
            </a:p>
          </p:txBody>
        </p:sp>
      </p:grpSp>
      <p:sp>
        <p:nvSpPr>
          <p:cNvPr id="2" name="Text Placeholder 1"/>
          <p:cNvSpPr>
            <a:spLocks noGrp="1"/>
          </p:cNvSpPr>
          <p:nvPr>
            <p:ph type="body" sz="quarter" idx="13"/>
          </p:nvPr>
        </p:nvSpPr>
        <p:spPr>
          <a:xfrm>
            <a:off x="690563" y="5788025"/>
            <a:ext cx="7762875" cy="9144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Žlutočerný trikot, 1909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152387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dirty="0" smtClean="0">
                <a:solidFill>
                  <a:srgbClr val="FF0000"/>
                </a:solidFill>
              </a:rPr>
              <a:t>Otto M</a:t>
            </a:r>
            <a:r>
              <a:rPr lang="en-US" sz="4800" dirty="0" smtClean="0">
                <a:solidFill>
                  <a:srgbClr val="FF0000"/>
                </a:solidFill>
                <a:cs typeface="Arial" panose="020B0604020202020204" pitchFamily="34" charset="0"/>
              </a:rPr>
              <a:t>ü</a:t>
            </a:r>
            <a:r>
              <a:rPr lang="cs-CZ" sz="4800" dirty="0" err="1" smtClean="0">
                <a:solidFill>
                  <a:srgbClr val="FF0000"/>
                </a:solidFill>
              </a:rPr>
              <a:t>ller</a:t>
            </a: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3200" b="0" dirty="0" smtClean="0">
                <a:solidFill>
                  <a:schemeClr val="tx1"/>
                </a:solidFill>
                <a:effectLst/>
              </a:rPr>
              <a:t>(1874 – 1930)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1938" y="1627188"/>
            <a:ext cx="4729162" cy="4970462"/>
          </a:xfrm>
        </p:spPr>
        <p:txBody>
          <a:bodyPr/>
          <a:lstStyle/>
          <a:p>
            <a:pPr>
              <a:defRPr/>
            </a:pPr>
            <a:r>
              <a:rPr lang="cs-CZ" sz="2800" dirty="0" smtClean="0"/>
              <a:t>německý expresionistický malíř a grafik</a:t>
            </a:r>
          </a:p>
          <a:p>
            <a:pPr lvl="1">
              <a:defRPr/>
            </a:pPr>
            <a:r>
              <a:rPr lang="cs-CZ" sz="2400" dirty="0"/>
              <a:t>n</a:t>
            </a:r>
            <a:r>
              <a:rPr lang="cs-CZ" sz="2400" dirty="0" smtClean="0"/>
              <a:t>ejprve se vyučil litografem a pak studoval malbu na akademii v Mnichově, kterou opustil</a:t>
            </a:r>
          </a:p>
          <a:p>
            <a:pPr>
              <a:defRPr/>
            </a:pPr>
            <a:r>
              <a:rPr lang="cs-CZ" sz="2800" dirty="0" smtClean="0"/>
              <a:t>do skupiny vstoupil v roce 1910</a:t>
            </a:r>
          </a:p>
          <a:p>
            <a:pPr>
              <a:defRPr/>
            </a:pPr>
            <a:r>
              <a:rPr lang="cs-CZ" sz="2800" dirty="0" smtClean="0"/>
              <a:t>maloval hlavně akty a cikánskou tematiku</a:t>
            </a:r>
            <a:endParaRPr lang="cs-CZ" sz="2800" dirty="0"/>
          </a:p>
        </p:txBody>
      </p:sp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5651500" y="2000250"/>
            <a:ext cx="2890838" cy="3656013"/>
            <a:chOff x="5372787" y="2226930"/>
            <a:chExt cx="2889455" cy="3656593"/>
          </a:xfrm>
        </p:grpSpPr>
        <p:pic>
          <p:nvPicPr>
            <p:cNvPr id="79877" name="Picture 5" descr="1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72787" y="2226930"/>
              <a:ext cx="2889455" cy="3656593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Box 7"/>
            <p:cNvSpPr txBox="1"/>
            <p:nvPr/>
          </p:nvSpPr>
          <p:spPr>
            <a:xfrm>
              <a:off x="7832235" y="5464357"/>
              <a:ext cx="412553" cy="338191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eaLnBrk="1" hangingPunct="1">
                <a:defRPr/>
              </a:pPr>
              <a:r>
                <a:rPr lang="cs-CZ" sz="1600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j-lt"/>
                </a:rPr>
                <a:t>35</a:t>
              </a:r>
            </a:p>
          </p:txBody>
        </p:sp>
      </p:grpSp>
      <p:grpSp>
        <p:nvGrpSpPr>
          <p:cNvPr id="4" name="Group 3"/>
          <p:cNvGrpSpPr>
            <a:grpSpLocks/>
          </p:cNvGrpSpPr>
          <p:nvPr/>
        </p:nvGrpSpPr>
        <p:grpSpPr bwMode="auto">
          <a:xfrm>
            <a:off x="4572000" y="1568450"/>
            <a:ext cx="4872038" cy="5284788"/>
            <a:chOff x="2027214" y="1540513"/>
            <a:chExt cx="4872038" cy="5284787"/>
          </a:xfrm>
        </p:grpSpPr>
        <p:grpSp>
          <p:nvGrpSpPr>
            <p:cNvPr id="55302" name="Group 4"/>
            <p:cNvGrpSpPr>
              <a:grpSpLocks/>
            </p:cNvGrpSpPr>
            <p:nvPr/>
          </p:nvGrpSpPr>
          <p:grpSpPr bwMode="auto">
            <a:xfrm>
              <a:off x="2027214" y="1540513"/>
              <a:ext cx="4872038" cy="5284787"/>
              <a:chOff x="4522152" y="1417638"/>
              <a:chExt cx="4896544" cy="5488033"/>
            </a:xfrm>
          </p:grpSpPr>
          <p:sp>
            <p:nvSpPr>
              <p:cNvPr id="9" name="Text Placeholder 1"/>
              <p:cNvSpPr txBox="1">
                <a:spLocks/>
              </p:cNvSpPr>
              <p:nvPr/>
            </p:nvSpPr>
            <p:spPr>
              <a:xfrm>
                <a:off x="4522152" y="6221521"/>
                <a:ext cx="4896544" cy="684150"/>
              </a:xfrm>
              <a:prstGeom prst="rect">
                <a:avLst/>
              </a:prstGeom>
            </p:spPr>
            <p:txBody>
              <a:bodyPr/>
              <a:lstStyle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•"/>
                  <a:defRPr sz="3200" b="1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–"/>
                  <a:defRPr sz="2800" b="1">
                    <a:solidFill>
                      <a:schemeClr val="bg1"/>
                    </a:solidFill>
                    <a:latin typeface="+mn-lt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•"/>
                  <a:defRPr sz="2400" b="1">
                    <a:solidFill>
                      <a:schemeClr val="bg1"/>
                    </a:solidFill>
                    <a:latin typeface="+mn-lt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–"/>
                  <a:defRPr sz="2000" b="1">
                    <a:solidFill>
                      <a:schemeClr val="bg1"/>
                    </a:solidFill>
                    <a:latin typeface="+mn-lt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b="1">
                    <a:solidFill>
                      <a:schemeClr val="bg1"/>
                    </a:solidFill>
                    <a:latin typeface="+mn-lt"/>
                  </a:defRPr>
                </a:lvl5pPr>
                <a:lvl6pPr marL="25146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6pPr>
                <a:lvl7pPr marL="29718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7pPr>
                <a:lvl8pPr marL="34290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8pPr>
                <a:lvl9pPr marL="3886200" indent="-228600" algn="l" rtl="0" fontAlgn="base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+mn-lt"/>
                  </a:defRPr>
                </a:lvl9pPr>
              </a:lstStyle>
              <a:p>
                <a:pPr marL="0" indent="0" algn="ctr">
                  <a:buFontTx/>
                  <a:buNone/>
                  <a:defRPr/>
                </a:pPr>
                <a:r>
                  <a:rPr lang="cs-CZ" sz="2400" kern="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Autoportrét, kolem roku 1921</a:t>
                </a:r>
                <a:endParaRPr lang="cs-CZ" sz="2400" kern="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pic>
            <p:nvPicPr>
              <p:cNvPr id="10" name="Picture 9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189065" y="1417638"/>
                <a:ext cx="3371260" cy="4693431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</p:spPr>
          </p:pic>
        </p:grpSp>
        <p:sp>
          <p:nvSpPr>
            <p:cNvPr id="11" name="TextBox 10"/>
            <p:cNvSpPr txBox="1"/>
            <p:nvPr/>
          </p:nvSpPr>
          <p:spPr>
            <a:xfrm>
              <a:off x="5651477" y="5753737"/>
              <a:ext cx="412292" cy="33855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eaLnBrk="1" hangingPunct="1"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j-lt"/>
                </a:rPr>
                <a:t>29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12534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48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8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48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32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7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0" grpId="0"/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323850" y="712788"/>
            <a:ext cx="4300080" cy="5756275"/>
            <a:chOff x="323850" y="712788"/>
            <a:chExt cx="4300514" cy="5756275"/>
          </a:xfrm>
        </p:grpSpPr>
        <p:grpSp>
          <p:nvGrpSpPr>
            <p:cNvPr id="56328" name="Group 6"/>
            <p:cNvGrpSpPr>
              <a:grpSpLocks/>
            </p:cNvGrpSpPr>
            <p:nvPr/>
          </p:nvGrpSpPr>
          <p:grpSpPr bwMode="auto">
            <a:xfrm>
              <a:off x="323850" y="712788"/>
              <a:ext cx="4229100" cy="5756275"/>
              <a:chOff x="1295" y="-240"/>
              <a:chExt cx="2959" cy="4266"/>
            </a:xfrm>
          </p:grpSpPr>
          <p:pic>
            <p:nvPicPr>
              <p:cNvPr id="9" name="Picture 4" descr="11"/>
              <p:cNvPicPr>
                <a:picLocks noChangeAspect="1" noChangeArrowheads="1"/>
              </p:cNvPicPr>
              <p:nvPr/>
            </p:nvPicPr>
            <p:blipFill>
              <a:blip r:embed="rId2"/>
              <a:srcRect/>
              <a:stretch>
                <a:fillRect/>
              </a:stretch>
            </p:blipFill>
            <p:spPr bwMode="auto">
              <a:xfrm>
                <a:off x="1295" y="-240"/>
                <a:ext cx="2959" cy="3847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0" name="Rectangle 5"/>
              <p:cNvSpPr>
                <a:spLocks noChangeArrowheads="1"/>
              </p:cNvSpPr>
              <p:nvPr/>
            </p:nvSpPr>
            <p:spPr bwMode="auto">
              <a:xfrm>
                <a:off x="1692" y="3684"/>
                <a:ext cx="2166" cy="34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 eaLnBrk="1" hangingPunct="1">
                  <a:defRPr/>
                </a:pPr>
                <a:r>
                  <a:rPr lang="cs-CZ" sz="2400" b="1" dirty="0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Dvě sestry</a:t>
                </a:r>
              </a:p>
            </p:txBody>
          </p:sp>
        </p:grpSp>
        <p:sp>
          <p:nvSpPr>
            <p:cNvPr id="8" name="TextBox 7"/>
            <p:cNvSpPr txBox="1"/>
            <p:nvPr/>
          </p:nvSpPr>
          <p:spPr>
            <a:xfrm>
              <a:off x="4212030" y="5610225"/>
              <a:ext cx="412334" cy="33855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eaLnBrk="1" hangingPunct="1"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j-lt"/>
                </a:rPr>
                <a:t>30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endParaRPr>
            </a:p>
          </p:txBody>
        </p:sp>
      </p:grp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4645025" y="712788"/>
            <a:ext cx="4514850" cy="5756275"/>
            <a:chOff x="4644302" y="712788"/>
            <a:chExt cx="4515184" cy="5756275"/>
          </a:xfrm>
        </p:grpSpPr>
        <p:grpSp>
          <p:nvGrpSpPr>
            <p:cNvPr id="56324" name="Group 7"/>
            <p:cNvGrpSpPr>
              <a:grpSpLocks/>
            </p:cNvGrpSpPr>
            <p:nvPr/>
          </p:nvGrpSpPr>
          <p:grpSpPr bwMode="auto">
            <a:xfrm>
              <a:off x="4644302" y="712788"/>
              <a:ext cx="4515184" cy="5756275"/>
              <a:chOff x="1324" y="278"/>
              <a:chExt cx="3314" cy="4259"/>
            </a:xfrm>
          </p:grpSpPr>
          <p:pic>
            <p:nvPicPr>
              <p:cNvPr id="49155" name="Picture 4" descr="4"/>
              <p:cNvPicPr>
                <a:picLocks noChangeAspect="1" noChangeArrowheads="1"/>
              </p:cNvPicPr>
              <p:nvPr/>
            </p:nvPicPr>
            <p:blipFill>
              <a:blip r:embed="rId3"/>
              <a:srcRect/>
              <a:stretch>
                <a:fillRect/>
              </a:stretch>
            </p:blipFill>
            <p:spPr bwMode="auto">
              <a:xfrm>
                <a:off x="1429" y="278"/>
                <a:ext cx="2985" cy="3863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49156" name="Rectangle 5"/>
              <p:cNvSpPr>
                <a:spLocks noChangeArrowheads="1"/>
              </p:cNvSpPr>
              <p:nvPr/>
            </p:nvSpPr>
            <p:spPr bwMode="auto">
              <a:xfrm>
                <a:off x="1324" y="4195"/>
                <a:ext cx="3314" cy="34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>
                  <a:defRPr/>
                </a:pPr>
                <a:r>
                  <a:rPr lang="cs-CZ" sz="2400" b="1" dirty="0" smtClean="0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Cikánský milenecký pár, 1919</a:t>
                </a:r>
              </a:p>
            </p:txBody>
          </p:sp>
        </p:grpSp>
        <p:sp>
          <p:nvSpPr>
            <p:cNvPr id="11" name="TextBox 10"/>
            <p:cNvSpPr txBox="1"/>
            <p:nvPr/>
          </p:nvSpPr>
          <p:spPr>
            <a:xfrm>
              <a:off x="8459347" y="5629275"/>
              <a:ext cx="412323" cy="33855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 eaLnBrk="1" hangingPunct="1">
                <a:defRPr/>
              </a:pPr>
              <a:r>
                <a:rPr lang="cs-CZ" sz="1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j-lt"/>
                </a:rPr>
                <a:t>31</a:t>
              </a:r>
              <a:endParaRPr lang="cs-CZ" sz="1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4614045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35665" y="2788916"/>
            <a:ext cx="7872669" cy="264687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1" hangingPunct="1">
              <a:defRPr/>
            </a:pPr>
            <a:r>
              <a:rPr lang="cs-CZ" sz="16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reflection blurRad="12700" stA="28000" endPos="45000" dist="1000" dir="5400000" sy="-100000" algn="bl" rotWithShape="0"/>
                </a:effectLst>
                <a:latin typeface="Arial" charset="0"/>
                <a:cs typeface="+mn-cs"/>
              </a:rPr>
              <a:t>konec</a:t>
            </a:r>
          </a:p>
        </p:txBody>
      </p:sp>
    </p:spTree>
    <p:extLst>
      <p:ext uri="{BB962C8B-B14F-4D97-AF65-F5344CB8AC3E}">
        <p14:creationId xmlns:p14="http://schemas.microsoft.com/office/powerpoint/2010/main" val="23730667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2413"/>
            <a:ext cx="8229600" cy="6731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58371" name="Content Placeholder 2"/>
          <p:cNvSpPr>
            <a:spLocks noGrp="1"/>
          </p:cNvSpPr>
          <p:nvPr>
            <p:ph idx="1"/>
          </p:nvPr>
        </p:nvSpPr>
        <p:spPr>
          <a:xfrm>
            <a:off x="268288" y="925513"/>
            <a:ext cx="8639175" cy="5743575"/>
          </a:xfrm>
          <a:ln>
            <a:miter lim="800000"/>
            <a:headEnd/>
            <a:tailEnd/>
          </a:ln>
        </p:spPr>
        <p:txBody>
          <a:bodyPr anchor="ctr"/>
          <a:lstStyle/>
          <a:p>
            <a:pPr>
              <a:buFontTx/>
              <a:buAutoNum type="arabicPeriod"/>
            </a:pPr>
            <a:r>
              <a:rPr lang="cs-CZ" b="1" dirty="0" smtClean="0"/>
              <a:t>Plakát k první výstavě Die Br</a:t>
            </a:r>
            <a:r>
              <a:rPr lang="cs-CZ" b="1" dirty="0" smtClean="0">
                <a:latin typeface="Calibri" panose="020F0502020204030204" pitchFamily="34" charset="0"/>
              </a:rPr>
              <a:t>ücke: </a:t>
            </a:r>
            <a:r>
              <a:rPr lang="cs-CZ" b="1" dirty="0" smtClean="0"/>
              <a:t>AUTOR NEUVEDEN. http://en.wikipedia.org [online]. [cit. 31.7.2013]. Dostupný pod licencí public domain na WWW: </a:t>
            </a:r>
            <a:r>
              <a:rPr lang="cs-CZ" b="1" dirty="0" smtClean="0">
                <a:hlinkClick r:id="rId2"/>
              </a:rPr>
              <a:t>http://en.wikipedia.org/wiki/File:Bleyl-Poster.jpg</a:t>
            </a:r>
            <a:endParaRPr lang="cs-CZ" b="1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Obálka almanachu skupiny Der Blaue Reiter: </a:t>
            </a:r>
            <a:r>
              <a:rPr lang="pt-BR" dirty="0" smtClean="0"/>
              <a:t>AUTOR NEUVEDEN. </a:t>
            </a:r>
            <a:r>
              <a:rPr lang="pt-BR" i="1" dirty="0" smtClean="0"/>
              <a:t>http://en.wikipedia.org</a:t>
            </a:r>
            <a:r>
              <a:rPr lang="pt-BR" dirty="0" smtClean="0"/>
              <a:t> [online]. [cit. 31.7.2013]. Dostupný na WWW: </a:t>
            </a:r>
            <a:r>
              <a:rPr lang="pt-BR" dirty="0" smtClean="0">
                <a:hlinkClick r:id="rId3"/>
              </a:rPr>
              <a:t>http://en.wikipedia.org/wiki/File:BlaueReiter.jpg</a:t>
            </a:r>
            <a:endParaRPr lang="cs-CZ" b="1" dirty="0" smtClean="0"/>
          </a:p>
          <a:p>
            <a:pPr>
              <a:buFontTx/>
              <a:buAutoNum type="arabicPeriod"/>
            </a:pPr>
            <a:r>
              <a:rPr lang="pl-PL" b="1" dirty="0" smtClean="0"/>
              <a:t>Citát E. Kirchnera: </a:t>
            </a:r>
            <a:r>
              <a:rPr lang="pl-PL" dirty="0" smtClean="0"/>
              <a:t>MRÁZ, Bohumil, Dějiny výtvarné kultury 3. 1. vydání, Praha: IDEA SERVIS, konsorcium, 2000, str. 121 </a:t>
            </a:r>
          </a:p>
          <a:p>
            <a:pPr>
              <a:buFontTx/>
              <a:buAutoNum type="arabicPeriod"/>
            </a:pPr>
            <a:r>
              <a:rPr lang="pl-PL" b="1" dirty="0" smtClean="0"/>
              <a:t>Čtveřice zakladatelů na obraze E. L. Kirchnera: </a:t>
            </a:r>
            <a:r>
              <a:rPr lang="cs-CZ" dirty="0" smtClean="0"/>
              <a:t>AUTOR NEUVEDEN. ttp://cs.wikipedia.org [online]. [cit. 1.8.2013]. Dostupný pod licencí public domain na WWW: </a:t>
            </a:r>
            <a:r>
              <a:rPr lang="cs-CZ" dirty="0" smtClean="0">
                <a:hlinkClick r:id="rId4"/>
              </a:rPr>
              <a:t>http://cs.wikipedia.org/wiki/Soubor:EineK%C3%BCnstlergemeinschaft.jpg</a:t>
            </a:r>
            <a:endParaRPr lang="cs-CZ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Manifest skupiny: AUTOR NEUVEDEN. http://commons.wikimedia.org [online]. [cit. 6.8.2013]. Dostupný pod licencí public domain na WWW: </a:t>
            </a:r>
            <a:r>
              <a:rPr lang="cs-CZ" b="1" dirty="0" smtClean="0">
                <a:hlinkClick r:id="rId5"/>
              </a:rPr>
              <a:t>http://commons.wikimedia.org/wiki/File:Ernst_Ludwig_Kirchner_Programm_der_Br%C3%BCcke.jpg</a:t>
            </a:r>
            <a:endParaRPr lang="cs-CZ" b="1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Kirchner – </a:t>
            </a:r>
            <a:r>
              <a:rPr lang="cs-CZ" b="1" dirty="0" err="1" smtClean="0"/>
              <a:t>Autoportrétní</a:t>
            </a:r>
            <a:r>
              <a:rPr lang="cs-CZ" b="1" dirty="0" smtClean="0"/>
              <a:t> fotografie: </a:t>
            </a:r>
            <a:r>
              <a:rPr lang="cs-CZ" dirty="0" smtClean="0"/>
              <a:t>NEUVEDEN. ttp://cs.wikipedia.org [online]. [cit. 1.8.2013]. Dostupný pod licencí public domain na WWW: </a:t>
            </a:r>
            <a:r>
              <a:rPr lang="cs-CZ" dirty="0" smtClean="0">
                <a:hlinkClick r:id="rId6"/>
              </a:rPr>
              <a:t>http://cs.wikipedia.org/wiki/Soubor:Kirchner_1919_portrait.jpg</a:t>
            </a:r>
            <a:endParaRPr lang="cs-CZ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Kirchner – Autoportrét s modelem: </a:t>
            </a:r>
            <a:r>
              <a:rPr lang="cs-CZ" dirty="0" smtClean="0"/>
              <a:t>AUTOR NEUVEDEN. https://commons.wikimedia.org [online]. [cit. 31.7.2013]. Dostupný pod licencí Creative Commons Attribution-Share </a:t>
            </a:r>
            <a:r>
              <a:rPr lang="cs-CZ" dirty="0" err="1" smtClean="0"/>
              <a:t>Alike</a:t>
            </a:r>
            <a:r>
              <a:rPr lang="cs-CZ" dirty="0" smtClean="0"/>
              <a:t> 3.0 </a:t>
            </a:r>
            <a:r>
              <a:rPr lang="cs-CZ" dirty="0" err="1" smtClean="0"/>
              <a:t>Unported</a:t>
            </a:r>
            <a:r>
              <a:rPr lang="cs-CZ" dirty="0" smtClean="0"/>
              <a:t> </a:t>
            </a:r>
            <a:r>
              <a:rPr lang="cs-CZ" dirty="0" err="1" smtClean="0"/>
              <a:t>license</a:t>
            </a:r>
            <a:r>
              <a:rPr lang="cs-CZ" dirty="0" smtClean="0"/>
              <a:t> na WWW: </a:t>
            </a:r>
            <a:r>
              <a:rPr lang="cs-CZ" dirty="0" smtClean="0">
                <a:hlinkClick r:id="rId7"/>
              </a:rPr>
              <a:t>http://commons.wikimedia.org/wiki/File:Kirchner_-_Selbstbildnis_mit_Modell.jpg?uselang=cs</a:t>
            </a:r>
            <a:endParaRPr lang="cs-CZ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Kirchner – Autoportrét jako voják: </a:t>
            </a:r>
            <a:r>
              <a:rPr lang="cs-CZ" dirty="0" smtClean="0"/>
              <a:t>AUTOR NEUVEDEN. </a:t>
            </a:r>
            <a:r>
              <a:rPr lang="cs-CZ" i="1" dirty="0" smtClean="0"/>
              <a:t>ttp://cs.wikipedia.org</a:t>
            </a:r>
            <a:r>
              <a:rPr lang="cs-CZ" dirty="0" smtClean="0"/>
              <a:t> [online]. [cit. 1.8.2013]. Dostupný pod licencí public domain na WWW: </a:t>
            </a:r>
            <a:r>
              <a:rPr lang="cs-CZ" dirty="0" smtClean="0">
                <a:hlinkClick r:id="rId8"/>
              </a:rPr>
              <a:t>http://cs.wikipedia.org/wiki/Souborhttp://cs.wikipedia.org/wiki/Soubor:Kirchner_-_Selbstbildnis_als_Soldat.jpg</a:t>
            </a:r>
            <a:endParaRPr lang="cs-CZ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Kirchner – Fränzi před vyřezávanou židlí: </a:t>
            </a:r>
            <a:r>
              <a:rPr lang="cs-CZ" dirty="0" smtClean="0"/>
              <a:t>AUTOR NEUVEDEN. ttp://cs.wikipedia.org [online]. [cit. 1.8.2013]. Dostupný pod licencí public domain na WWW: </a:t>
            </a:r>
            <a:r>
              <a:rPr lang="cs-CZ" dirty="0" smtClean="0">
                <a:hlinkClick r:id="rId9"/>
              </a:rPr>
              <a:t>http://cs.wikipedia.org/wiki/Soubor:Kirchner_-_Fr%C3%A4nzi_vor_geschnitztem_Stuhl.jpg</a:t>
            </a:r>
            <a:endParaRPr lang="cs-CZ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Kirchner – Toaleta: </a:t>
            </a:r>
            <a:r>
              <a:rPr lang="cs-CZ" dirty="0" smtClean="0"/>
              <a:t>AUTOR NEUVEDEN. </a:t>
            </a:r>
            <a:r>
              <a:rPr lang="cs-CZ" i="1" dirty="0" smtClean="0"/>
              <a:t>https://commons.wikimedia.org</a:t>
            </a:r>
            <a:r>
              <a:rPr lang="cs-CZ" dirty="0" smtClean="0"/>
              <a:t> [online]. [cit. 31.7.2013]. Dostupný pod licencí Creative Commons Attribution-Share </a:t>
            </a:r>
            <a:r>
              <a:rPr lang="cs-CZ" dirty="0" err="1" smtClean="0"/>
              <a:t>Alike</a:t>
            </a:r>
            <a:r>
              <a:rPr lang="cs-CZ" dirty="0" smtClean="0"/>
              <a:t> 3.0 </a:t>
            </a:r>
            <a:r>
              <a:rPr lang="cs-CZ" dirty="0" err="1" smtClean="0"/>
              <a:t>Unported</a:t>
            </a:r>
            <a:r>
              <a:rPr lang="cs-CZ" dirty="0" smtClean="0"/>
              <a:t> </a:t>
            </a:r>
            <a:r>
              <a:rPr lang="cs-CZ" dirty="0" err="1" smtClean="0"/>
              <a:t>license</a:t>
            </a:r>
            <a:r>
              <a:rPr lang="cs-CZ" dirty="0" smtClean="0"/>
              <a:t> na WWW: </a:t>
            </a:r>
            <a:r>
              <a:rPr lang="cs-CZ" dirty="0" smtClean="0">
                <a:hlinkClick r:id="rId10"/>
              </a:rPr>
              <a:t>http://commons.wikimedia.org/wiki/File:Kirchner_-_Toilette_-_Frau_vor_Spiegel.jpg?uselang=cs</a:t>
            </a:r>
            <a:endParaRPr lang="cs-CZ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Kirchner – Dívka pod japonským slunečníkem: </a:t>
            </a:r>
            <a:r>
              <a:rPr lang="cs-CZ" dirty="0" smtClean="0"/>
              <a:t>AUTOR NEUVEDEN. </a:t>
            </a:r>
            <a:r>
              <a:rPr lang="cs-CZ" i="1" dirty="0" smtClean="0"/>
              <a:t>https://commons.wikimedia.org</a:t>
            </a:r>
            <a:r>
              <a:rPr lang="cs-CZ" dirty="0" smtClean="0"/>
              <a:t> [online]. [cit. 31.7.2013]. Dostupný pod licencí Creative Commons Attribution-Share </a:t>
            </a:r>
            <a:r>
              <a:rPr lang="cs-CZ" dirty="0" err="1" smtClean="0"/>
              <a:t>Alike</a:t>
            </a:r>
            <a:r>
              <a:rPr lang="cs-CZ" dirty="0" smtClean="0"/>
              <a:t> 3.0 </a:t>
            </a:r>
            <a:r>
              <a:rPr lang="cs-CZ" dirty="0" err="1" smtClean="0"/>
              <a:t>Unported</a:t>
            </a:r>
            <a:r>
              <a:rPr lang="cs-CZ" dirty="0" smtClean="0"/>
              <a:t> </a:t>
            </a:r>
            <a:r>
              <a:rPr lang="cs-CZ" dirty="0" err="1" smtClean="0"/>
              <a:t>license</a:t>
            </a:r>
            <a:r>
              <a:rPr lang="cs-CZ" dirty="0" smtClean="0"/>
              <a:t> na WWW: </a:t>
            </a:r>
            <a:r>
              <a:rPr lang="cs-CZ" dirty="0" smtClean="0">
                <a:hlinkClick r:id="rId11"/>
              </a:rPr>
              <a:t>http://commons.wikimedia.org/wiki/File:Kirchner_-_M%C3%A4dchen_unter_Japanschirm.jpg?uselang=cs</a:t>
            </a:r>
            <a:endParaRPr lang="cs-CZ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Schmidt-</a:t>
            </a:r>
            <a:r>
              <a:rPr lang="cs-CZ" b="1" dirty="0" err="1" smtClean="0"/>
              <a:t>Rottluff</a:t>
            </a:r>
            <a:r>
              <a:rPr lang="cs-CZ" b="1" dirty="0" smtClean="0"/>
              <a:t> – Foto: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http://www.terminartors.com</a:t>
            </a:r>
            <a:r>
              <a:rPr lang="pt-BR" dirty="0" smtClean="0"/>
              <a:t> [online]. [cit. 1.8.2013]. Dostupný na WWW: </a:t>
            </a:r>
            <a:r>
              <a:rPr lang="pt-BR" dirty="0" smtClean="0">
                <a:hlinkClick r:id="rId12"/>
              </a:rPr>
              <a:t>http://www.terminartors.com/artistprofile/Schmidt-Rottluff_Karl</a:t>
            </a:r>
            <a:endParaRPr lang="cs-CZ" b="1" dirty="0" smtClean="0"/>
          </a:p>
          <a:p>
            <a:pPr>
              <a:buFontTx/>
              <a:buAutoNum type="arabicPeriod"/>
            </a:pPr>
            <a:r>
              <a:rPr lang="cs-CZ" b="1" dirty="0" smtClean="0"/>
              <a:t>Schmidt-</a:t>
            </a:r>
            <a:r>
              <a:rPr lang="cs-CZ" b="1" dirty="0" err="1" smtClean="0"/>
              <a:t>Rottluff</a:t>
            </a:r>
            <a:r>
              <a:rPr lang="cs-CZ" b="1" dirty="0" smtClean="0"/>
              <a:t> – Autoportrét s monoklem: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http://www.flickr.com</a:t>
            </a:r>
            <a:r>
              <a:rPr lang="pt-BR" dirty="0" smtClean="0"/>
              <a:t> [online]. [cit. 1.8.2013]. Dostupný na WWW: </a:t>
            </a:r>
            <a:r>
              <a:rPr lang="pt-BR" dirty="0" smtClean="0">
                <a:hlinkClick r:id="rId13"/>
              </a:rPr>
              <a:t>http://www.flickr.com/photos/32357038@N08/3509802921/sizes/o/in/photostream/</a:t>
            </a:r>
            <a:endParaRPr lang="cs-CZ" b="1" dirty="0" smtClean="0"/>
          </a:p>
          <a:p>
            <a:pPr>
              <a:buFontTx/>
              <a:buAutoNum type="arabicPeriod"/>
            </a:pPr>
            <a:r>
              <a:rPr lang="de-DE" b="1" dirty="0" smtClean="0"/>
              <a:t>Schmidt-Rottluff </a:t>
            </a:r>
            <a:r>
              <a:rPr lang="cs-CZ" b="1" dirty="0" smtClean="0"/>
              <a:t>– Vesnice v </a:t>
            </a:r>
            <a:r>
              <a:rPr lang="cs-CZ" b="1" dirty="0" err="1" smtClean="0"/>
              <a:t>Dangastu</a:t>
            </a:r>
            <a:r>
              <a:rPr lang="cs-CZ" b="1" dirty="0" smtClean="0"/>
              <a:t>: </a:t>
            </a:r>
            <a:r>
              <a:rPr lang="pl-PL" dirty="0" smtClean="0"/>
              <a:t>KEIT, Peter. </a:t>
            </a:r>
            <a:r>
              <a:rPr lang="pl-PL" i="1" dirty="0" smtClean="0"/>
              <a:t>http://www.flickr.com</a:t>
            </a:r>
            <a:r>
              <a:rPr lang="pl-PL" dirty="0" smtClean="0"/>
              <a:t> [online]. [cit. 1.8.2013]. Dostupný na WWW: </a:t>
            </a:r>
            <a:r>
              <a:rPr lang="pl-PL" dirty="0" smtClean="0">
                <a:hlinkClick r:id="rId14"/>
              </a:rPr>
              <a:t>http://www.flickr.com/photos/okaitis/4920509212/sizes/o/in/photostream/</a:t>
            </a:r>
            <a:endParaRPr lang="pl-PL" dirty="0"/>
          </a:p>
          <a:p>
            <a:pPr>
              <a:buFontTx/>
              <a:buAutoNum type="arabicPeriod"/>
            </a:pPr>
            <a:r>
              <a:rPr lang="cs-CZ" b="1" dirty="0" smtClean="0"/>
              <a:t>Kirchner </a:t>
            </a:r>
            <a:r>
              <a:rPr lang="cs-CZ" b="1" dirty="0"/>
              <a:t>– </a:t>
            </a:r>
            <a:r>
              <a:rPr lang="de-DE" b="1" dirty="0"/>
              <a:t>Erich Heckel u malířského stojanu</a:t>
            </a:r>
            <a:r>
              <a:rPr lang="cs-CZ" b="1" dirty="0"/>
              <a:t>: </a:t>
            </a:r>
            <a:r>
              <a:rPr lang="cs-CZ" dirty="0"/>
              <a:t>AUTOR NEUVEDEN. </a:t>
            </a:r>
            <a:r>
              <a:rPr lang="cs-CZ" i="1" dirty="0"/>
              <a:t>http://cs.wikipedia.org</a:t>
            </a:r>
            <a:r>
              <a:rPr lang="cs-CZ" dirty="0"/>
              <a:t> [online]. [cit. 31.7.2013]. Dostupný pod licencí public domain na WWW: </a:t>
            </a:r>
            <a:r>
              <a:rPr lang="cs-CZ" dirty="0">
                <a:hlinkClick r:id="rId15"/>
              </a:rPr>
              <a:t>http://cs.wikipedia.org/wiki/Soubor:Kirchner_-_Erich_Heckel_an_der_Staffelei.jpg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4150067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52413"/>
            <a:ext cx="8229600" cy="6731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59395" name="Content Placeholder 2"/>
          <p:cNvSpPr>
            <a:spLocks noGrp="1"/>
          </p:cNvSpPr>
          <p:nvPr>
            <p:ph idx="1"/>
          </p:nvPr>
        </p:nvSpPr>
        <p:spPr>
          <a:xfrm>
            <a:off x="252412" y="925513"/>
            <a:ext cx="8639175" cy="5646420"/>
          </a:xfrm>
          <a:ln>
            <a:miter lim="800000"/>
            <a:headEnd/>
            <a:tailEnd/>
          </a:ln>
        </p:spPr>
        <p:txBody>
          <a:bodyPr anchor="ctr"/>
          <a:lstStyle/>
          <a:p>
            <a:pPr>
              <a:buFont typeface="+mj-lt"/>
              <a:buAutoNum type="arabicPeriod" startAt="16"/>
            </a:pPr>
            <a:r>
              <a:rPr lang="cs-CZ" b="1" dirty="0" smtClean="0"/>
              <a:t>Heckel – Foto: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http://www.theartscouncil.org</a:t>
            </a:r>
            <a:r>
              <a:rPr lang="pt-BR" dirty="0" smtClean="0"/>
              <a:t> [online]. [cit. 1.8.2013]. Dostupný na WWW: </a:t>
            </a:r>
            <a:r>
              <a:rPr lang="pt-BR" dirty="0" smtClean="0">
                <a:hlinkClick r:id="rId2"/>
              </a:rPr>
              <a:t>http://www.theartscouncil.org/artists/erich-heckel/</a:t>
            </a:r>
            <a:endParaRPr lang="cs-CZ" b="1" dirty="0" smtClean="0">
              <a:solidFill>
                <a:srgbClr val="FF0000"/>
              </a:solidFill>
            </a:endParaRPr>
          </a:p>
          <a:p>
            <a:pPr>
              <a:buFont typeface="+mj-lt"/>
              <a:buAutoNum type="arabicPeriod" startAt="16"/>
            </a:pPr>
            <a:r>
              <a:rPr lang="cs-CZ" b="1" dirty="0" smtClean="0"/>
              <a:t>Heckel – Autoportrét: </a:t>
            </a:r>
            <a:r>
              <a:rPr lang="pt-BR" dirty="0" smtClean="0"/>
              <a:t>AUTOR NEUVEDEN. </a:t>
            </a:r>
            <a:r>
              <a:rPr lang="pt-BR" i="1" dirty="0" smtClean="0"/>
              <a:t>http://materia-obscura.blogspot.cz</a:t>
            </a:r>
            <a:r>
              <a:rPr lang="pt-BR" dirty="0" smtClean="0"/>
              <a:t> [online]. [cit. 1.8.2013]. Dostupný na WWW: </a:t>
            </a:r>
            <a:r>
              <a:rPr lang="pt-BR" dirty="0" smtClean="0">
                <a:hlinkClick r:id="rId3"/>
              </a:rPr>
              <a:t>http://materia-obscura.blogspot.cz/2010/10/erich-heckel.html</a:t>
            </a:r>
            <a:endParaRPr lang="cs-CZ" dirty="0" smtClean="0"/>
          </a:p>
          <a:p>
            <a:pPr>
              <a:buFont typeface="+mj-lt"/>
              <a:buAutoNum type="arabicPeriod" startAt="16"/>
            </a:pPr>
            <a:r>
              <a:rPr lang="cs-CZ" b="1" dirty="0" smtClean="0"/>
              <a:t>Heckel – Bílý dům v </a:t>
            </a:r>
            <a:r>
              <a:rPr lang="cs-CZ" b="1" dirty="0" err="1" smtClean="0"/>
              <a:t>Dangastu</a:t>
            </a:r>
            <a:r>
              <a:rPr lang="cs-CZ" b="1" dirty="0" smtClean="0"/>
              <a:t>: </a:t>
            </a:r>
            <a:r>
              <a:rPr lang="cs-CZ" dirty="0" smtClean="0"/>
              <a:t>AUTOR NEUVEDEN. </a:t>
            </a:r>
            <a:r>
              <a:rPr lang="cs-CZ" i="1" dirty="0" smtClean="0"/>
              <a:t>http://en.wikipedia.org</a:t>
            </a:r>
            <a:r>
              <a:rPr lang="cs-CZ" dirty="0" smtClean="0"/>
              <a:t> [online]. [cit. 31.7.2013]. Dostupný pod licencí public domain na WWW: </a:t>
            </a:r>
            <a:r>
              <a:rPr lang="cs-CZ" dirty="0" smtClean="0">
                <a:hlinkClick r:id="rId4"/>
              </a:rPr>
              <a:t>http://en.wikipedia.org/wiki/File:%27Weisses_Haus_in_Dangast%27,_oil_painting_by_Erich_Heckel,_1908.jpg</a:t>
            </a:r>
            <a:endParaRPr lang="cs-CZ" b="1" dirty="0" smtClean="0"/>
          </a:p>
          <a:p>
            <a:pPr>
              <a:buFont typeface="+mj-lt"/>
              <a:buAutoNum type="arabicPeriod" startAt="16"/>
            </a:pPr>
            <a:r>
              <a:rPr lang="cs-CZ" b="1" dirty="0" smtClean="0"/>
              <a:t>Heckel – Scéna na břehu moře: </a:t>
            </a:r>
            <a:r>
              <a:rPr lang="pt-BR" dirty="0" smtClean="0"/>
              <a:t>AUTOR NEUVEDEN. </a:t>
            </a:r>
            <a:r>
              <a:rPr lang="pt-BR" i="1" dirty="0" smtClean="0"/>
              <a:t>http://orwellwasright.wordpress.com</a:t>
            </a:r>
            <a:r>
              <a:rPr lang="pt-BR" dirty="0" smtClean="0"/>
              <a:t> [online]. [cit. 1.8.2013]. Dostupný na WWW: </a:t>
            </a:r>
            <a:r>
              <a:rPr lang="pt-BR" dirty="0" smtClean="0">
                <a:hlinkClick r:id="rId5"/>
              </a:rPr>
              <a:t>http://orwellwasright.wordpress.com/2013/04/14/erich-heckel-bridging-the-gap/</a:t>
            </a:r>
            <a:endParaRPr lang="cs-CZ" dirty="0" smtClean="0"/>
          </a:p>
          <a:p>
            <a:pPr>
              <a:buFont typeface="+mj-lt"/>
              <a:buAutoNum type="arabicPeriod" startAt="16"/>
            </a:pPr>
            <a:r>
              <a:rPr lang="cs-CZ" b="1" dirty="0" err="1" smtClean="0"/>
              <a:t>Minya</a:t>
            </a:r>
            <a:r>
              <a:rPr lang="cs-CZ" b="1" dirty="0" smtClean="0"/>
              <a:t> </a:t>
            </a:r>
            <a:r>
              <a:rPr lang="cs-CZ" b="1" dirty="0" err="1" smtClean="0"/>
              <a:t>Diez-Dührkoop</a:t>
            </a:r>
            <a:r>
              <a:rPr lang="cs-CZ" b="1" dirty="0" smtClean="0"/>
              <a:t> – Foto </a:t>
            </a:r>
            <a:r>
              <a:rPr lang="cs-CZ" b="1" dirty="0" err="1" smtClean="0"/>
              <a:t>Noldeho</a:t>
            </a:r>
            <a:r>
              <a:rPr lang="cs-CZ" b="1" dirty="0" smtClean="0"/>
              <a:t>: </a:t>
            </a:r>
            <a:r>
              <a:rPr lang="cs-CZ" dirty="0" err="1" smtClean="0"/>
              <a:t>Minya</a:t>
            </a:r>
            <a:r>
              <a:rPr lang="cs-CZ" dirty="0" smtClean="0"/>
              <a:t>. </a:t>
            </a:r>
            <a:r>
              <a:rPr lang="cs-CZ" i="1" dirty="0" smtClean="0"/>
              <a:t>http://cs.wikipedia.org</a:t>
            </a:r>
            <a:r>
              <a:rPr lang="cs-CZ" dirty="0" smtClean="0"/>
              <a:t> [online]. [cit. 31.7.2013]. Dostupný pod licencí public domain na WWW: </a:t>
            </a:r>
            <a:r>
              <a:rPr lang="cs-CZ" dirty="0" smtClean="0">
                <a:hlinkClick r:id="rId6"/>
              </a:rPr>
              <a:t>http://cs.wikipedia.org/wiki/Soubor:WP_Emil_Nolde.jpg</a:t>
            </a:r>
            <a:endParaRPr lang="cs-CZ" dirty="0" smtClean="0"/>
          </a:p>
          <a:p>
            <a:pPr>
              <a:buFont typeface="+mj-lt"/>
              <a:buAutoNum type="arabicPeriod" startAt="16"/>
            </a:pPr>
            <a:r>
              <a:rPr lang="cs-CZ" b="1" dirty="0" smtClean="0"/>
              <a:t>Nolde – Autoportrét: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http://www.wikipaintings.org</a:t>
            </a:r>
            <a:r>
              <a:rPr lang="pt-BR" dirty="0" smtClean="0"/>
              <a:t> [online]. [cit. 6.8.2013]. Dostupný na WWW: </a:t>
            </a:r>
            <a:r>
              <a:rPr lang="pt-BR" dirty="0" smtClean="0">
                <a:hlinkClick r:id="rId7"/>
              </a:rPr>
              <a:t>http://www.wikipaintings.org/en/emil-nolde/self-portrait-1912</a:t>
            </a:r>
            <a:endParaRPr lang="cs-CZ" b="1" dirty="0" smtClean="0"/>
          </a:p>
          <a:p>
            <a:pPr>
              <a:buFont typeface="+mj-lt"/>
              <a:buAutoNum type="arabicPeriod" startAt="16"/>
            </a:pPr>
            <a:r>
              <a:rPr lang="cs-CZ" b="1" dirty="0" smtClean="0"/>
              <a:t>Nolde – Postava a maska: </a:t>
            </a:r>
            <a:r>
              <a:rPr lang="pt-BR" dirty="0" smtClean="0"/>
              <a:t>AUTOR NEUVEDEN. </a:t>
            </a:r>
            <a:r>
              <a:rPr lang="pt-BR" i="1" dirty="0" smtClean="0"/>
              <a:t>http://impressionistsgallery.co.uk</a:t>
            </a:r>
            <a:r>
              <a:rPr lang="pt-BR" dirty="0" smtClean="0"/>
              <a:t> [online]. [cit. 1.8.2013]. Dostupný na WWW: </a:t>
            </a:r>
            <a:r>
              <a:rPr lang="pt-BR" dirty="0" smtClean="0">
                <a:hlinkClick r:id="rId8"/>
              </a:rPr>
              <a:t>http://impressionistsgallery.co.uk/artists/Artists/mno/Nolde/1.html</a:t>
            </a:r>
            <a:endParaRPr lang="cs-CZ" dirty="0" smtClean="0"/>
          </a:p>
          <a:p>
            <a:pPr>
              <a:buFont typeface="+mj-lt"/>
              <a:buAutoNum type="arabicPeriod" startAt="16"/>
            </a:pPr>
            <a:r>
              <a:rPr lang="cs-CZ" b="1" dirty="0" smtClean="0"/>
              <a:t>Nolde – Zátiší s maskami:</a:t>
            </a:r>
            <a:r>
              <a:rPr lang="pt-BR" dirty="0" smtClean="0"/>
              <a:t> AUTOR NEUVEDEN. </a:t>
            </a:r>
            <a:r>
              <a:rPr lang="pt-BR" i="1" dirty="0" smtClean="0"/>
              <a:t>http://www.wikipaintings.org</a:t>
            </a:r>
            <a:r>
              <a:rPr lang="pt-BR" dirty="0" smtClean="0"/>
              <a:t> [online]. [cit. 1.8.2013]. Dostupný na WWW: </a:t>
            </a:r>
            <a:r>
              <a:rPr lang="pt-BR" dirty="0" smtClean="0">
                <a:hlinkClick r:id="rId9"/>
              </a:rPr>
              <a:t>http://www.wikipaintings.org/en/emil-nolde/mask-still-life-iii-1911</a:t>
            </a:r>
            <a:endParaRPr lang="cs-CZ" b="1" dirty="0" smtClean="0"/>
          </a:p>
          <a:p>
            <a:pPr>
              <a:buFont typeface="+mj-lt"/>
              <a:buAutoNum type="arabicPeriod" startAt="16"/>
            </a:pPr>
            <a:r>
              <a:rPr lang="cs-CZ" b="1" dirty="0" smtClean="0"/>
              <a:t>Nolde – Ukřižování: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http://www.wikipaintings.org</a:t>
            </a:r>
            <a:r>
              <a:rPr lang="pt-BR" dirty="0" smtClean="0"/>
              <a:t> [online]. [cit. 1.8.2013]. Dostupný na WWW: </a:t>
            </a:r>
            <a:r>
              <a:rPr lang="pt-BR" dirty="0" smtClean="0">
                <a:hlinkClick r:id="rId10"/>
              </a:rPr>
              <a:t>http://www.wikipaintings.org/en/emil-nolde/crucifixion</a:t>
            </a:r>
            <a:endParaRPr lang="cs-CZ" b="1" dirty="0" smtClean="0"/>
          </a:p>
          <a:p>
            <a:pPr>
              <a:buFont typeface="+mj-lt"/>
              <a:buAutoNum type="arabicPeriod" startAt="16"/>
            </a:pPr>
            <a:r>
              <a:rPr lang="cs-CZ" b="1" dirty="0" smtClean="0"/>
              <a:t>Nolde – Slunečnice: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http://www.wikipaintings.org</a:t>
            </a:r>
            <a:r>
              <a:rPr lang="pt-BR" dirty="0" smtClean="0"/>
              <a:t> [online]. [cit. 1.8.2013]. Dostupný na WWW: </a:t>
            </a:r>
            <a:r>
              <a:rPr lang="pt-BR" dirty="0" smtClean="0">
                <a:hlinkClick r:id="rId11"/>
              </a:rPr>
              <a:t>http://www.wikipaintings.org/en/emil-nolde/sunflowers</a:t>
            </a:r>
            <a:endParaRPr lang="cs-CZ" dirty="0"/>
          </a:p>
          <a:p>
            <a:pPr>
              <a:buFont typeface="+mj-lt"/>
              <a:buAutoNum type="arabicPeriod" startAt="16"/>
            </a:pPr>
            <a:r>
              <a:rPr lang="pt-BR" b="1" dirty="0" smtClean="0"/>
              <a:t>Pechstein</a:t>
            </a:r>
            <a:r>
              <a:rPr lang="cs-CZ" b="1" dirty="0" smtClean="0"/>
              <a:t> – Foto: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http://www.wikipaintings.org</a:t>
            </a:r>
            <a:r>
              <a:rPr lang="pt-BR" dirty="0" smtClean="0"/>
              <a:t> [online]. [cit. 1.8.2013]. Dostupný na WWW: </a:t>
            </a:r>
            <a:r>
              <a:rPr lang="pt-BR" dirty="0" smtClean="0">
                <a:hlinkClick r:id="rId12"/>
              </a:rPr>
              <a:t>http://www.wikipaintings.org/en/max-pechstein</a:t>
            </a:r>
            <a:endParaRPr lang="cs-CZ" dirty="0" smtClean="0"/>
          </a:p>
          <a:p>
            <a:pPr>
              <a:buFont typeface="+mj-lt"/>
              <a:buAutoNum type="arabicPeriod" startAt="16"/>
            </a:pPr>
            <a:r>
              <a:rPr lang="pt-BR" b="1" dirty="0" smtClean="0"/>
              <a:t>Pechstein</a:t>
            </a:r>
            <a:r>
              <a:rPr lang="cs-CZ" b="1" dirty="0" smtClean="0"/>
              <a:t> </a:t>
            </a:r>
            <a:r>
              <a:rPr lang="cs-CZ" b="1" dirty="0"/>
              <a:t>– Autoportrét s kostlivcem: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1.8.2013]. Dostupný na WWW: </a:t>
            </a:r>
            <a:r>
              <a:rPr lang="pt-BR" dirty="0">
                <a:hlinkClick r:id="rId13"/>
              </a:rPr>
              <a:t>http://</a:t>
            </a:r>
            <a:r>
              <a:rPr lang="pt-BR" dirty="0" smtClean="0">
                <a:hlinkClick r:id="rId13"/>
              </a:rPr>
              <a:t>www.wikipaintings.org/en/max-pechstein/self-portrait-with-death-1920</a:t>
            </a:r>
            <a:endParaRPr lang="cs-CZ" dirty="0" smtClean="0"/>
          </a:p>
          <a:p>
            <a:pPr>
              <a:buFont typeface="+mj-lt"/>
              <a:buAutoNum type="arabicPeriod" startAt="16"/>
            </a:pPr>
            <a:r>
              <a:rPr lang="pt-BR" b="1" dirty="0" smtClean="0"/>
              <a:t>Pechstein</a:t>
            </a:r>
            <a:r>
              <a:rPr lang="cs-CZ" b="1" dirty="0" smtClean="0"/>
              <a:t> </a:t>
            </a:r>
            <a:r>
              <a:rPr lang="cs-CZ" b="1" dirty="0"/>
              <a:t>– Žlutočerný trikot: </a:t>
            </a:r>
            <a:r>
              <a:rPr lang="pt-BR" dirty="0"/>
              <a:t>AUTOR NEUVEDEN. </a:t>
            </a:r>
            <a:r>
              <a:rPr lang="pt-BR" i="1" dirty="0"/>
              <a:t>http://www.wikipaintings.org</a:t>
            </a:r>
            <a:r>
              <a:rPr lang="pt-BR" dirty="0"/>
              <a:t> [online]. [cit. 1.8.2013]. Dostupný na WWW: </a:t>
            </a:r>
            <a:r>
              <a:rPr lang="pt-BR" dirty="0">
                <a:hlinkClick r:id="rId14"/>
              </a:rPr>
              <a:t>http://</a:t>
            </a:r>
            <a:r>
              <a:rPr lang="pt-BR" dirty="0" smtClean="0">
                <a:hlinkClick r:id="rId14"/>
              </a:rPr>
              <a:t>www.wikipaintings.org/en/max-pechstein/the-yellow-and-black-jersey-1909</a:t>
            </a:r>
            <a:endParaRPr lang="cs-CZ" b="1" dirty="0" smtClean="0"/>
          </a:p>
          <a:p>
            <a:pPr>
              <a:buFont typeface="+mj-lt"/>
              <a:buAutoNum type="arabicPeriod" startAt="16"/>
            </a:pPr>
            <a:r>
              <a:rPr lang="cs-CZ" b="1" dirty="0" smtClean="0"/>
              <a:t>Müller </a:t>
            </a:r>
            <a:r>
              <a:rPr lang="cs-CZ" b="1" dirty="0"/>
              <a:t>– Foto: </a:t>
            </a:r>
            <a:r>
              <a:rPr lang="pt-BR" dirty="0"/>
              <a:t>AUTOR NEUVEDEN. </a:t>
            </a:r>
            <a:r>
              <a:rPr lang="pt-BR" i="1" dirty="0"/>
              <a:t>http://www.germanexpressionism.com</a:t>
            </a:r>
            <a:r>
              <a:rPr lang="pt-BR" dirty="0"/>
              <a:t> [online]. [cit. 3.8.2013]. Dostupný na WWW: </a:t>
            </a:r>
            <a:r>
              <a:rPr lang="pt-BR" dirty="0">
                <a:hlinkClick r:id="rId15"/>
              </a:rPr>
              <a:t>http://www.germanexpressionism.com/printgallery/mueller </a:t>
            </a:r>
            <a:endParaRPr lang="cs-CZ" dirty="0"/>
          </a:p>
          <a:p>
            <a:pPr>
              <a:buFont typeface="+mj-lt"/>
              <a:buAutoNum type="arabicPeriod" startAt="16"/>
            </a:pPr>
            <a:r>
              <a:rPr lang="cs-CZ" b="1" dirty="0" smtClean="0"/>
              <a:t>Müller </a:t>
            </a:r>
            <a:r>
              <a:rPr lang="cs-CZ" b="1" dirty="0"/>
              <a:t>– Autoportrét: </a:t>
            </a:r>
            <a:r>
              <a:rPr lang="cs-CZ" dirty="0"/>
              <a:t>AUTOR NEUVEDEN. </a:t>
            </a:r>
            <a:r>
              <a:rPr lang="cs-CZ" i="1" dirty="0"/>
              <a:t>http://cs.wikipedia.org</a:t>
            </a:r>
            <a:r>
              <a:rPr lang="cs-CZ" dirty="0"/>
              <a:t> [online]. [cit. 31.7.2013]. Dostupný pod licencí public domain na WWW: </a:t>
            </a:r>
            <a:r>
              <a:rPr lang="cs-CZ" dirty="0">
                <a:hlinkClick r:id="rId16"/>
              </a:rPr>
              <a:t>http://cs.wikipedia.org/wiki/Soubor:Otto_Mueller_-_</a:t>
            </a:r>
            <a:r>
              <a:rPr lang="cs-CZ" dirty="0" smtClean="0">
                <a:hlinkClick r:id="rId16"/>
              </a:rPr>
              <a:t>Self-Portrait.jpg</a:t>
            </a:r>
            <a:endParaRPr lang="cs-CZ" dirty="0" smtClean="0"/>
          </a:p>
          <a:p>
            <a:pPr>
              <a:buFont typeface="+mj-lt"/>
              <a:buAutoNum type="arabicPeriod" startAt="16"/>
            </a:pPr>
            <a:r>
              <a:rPr lang="cs-CZ" b="1" dirty="0" smtClean="0"/>
              <a:t>Müller </a:t>
            </a:r>
            <a:r>
              <a:rPr lang="cs-CZ" b="1" dirty="0"/>
              <a:t>– Cikánský milenecký pár: </a:t>
            </a:r>
            <a:r>
              <a:rPr lang="cs-CZ" dirty="0"/>
              <a:t>AUTOR NEUVEDEN. </a:t>
            </a:r>
            <a:r>
              <a:rPr lang="cs-CZ" i="1" dirty="0"/>
              <a:t>https://commons.wikimedia.org</a:t>
            </a:r>
            <a:r>
              <a:rPr lang="cs-CZ" dirty="0"/>
              <a:t> [online]. [cit. 31.7.2013]. Dostupný pod licencí public domain na WWW: </a:t>
            </a:r>
            <a:r>
              <a:rPr lang="cs-CZ" dirty="0">
                <a:hlinkClick r:id="rId17"/>
              </a:rPr>
              <a:t>http://commons.wikimedia.org/wiki/File:Otto_Mueller_-_Liebespaar_-_</a:t>
            </a:r>
            <a:r>
              <a:rPr lang="cs-CZ" dirty="0" smtClean="0">
                <a:hlinkClick r:id="rId17"/>
              </a:rPr>
              <a:t>1919.jpeg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53853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2413"/>
            <a:ext cx="8229600" cy="6731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55299" name="Content Placeholder 2"/>
          <p:cNvSpPr>
            <a:spLocks noGrp="1"/>
          </p:cNvSpPr>
          <p:nvPr>
            <p:ph idx="1"/>
          </p:nvPr>
        </p:nvSpPr>
        <p:spPr>
          <a:xfrm>
            <a:off x="268288" y="1022350"/>
            <a:ext cx="8639175" cy="5430838"/>
          </a:xfrm>
          <a:ln>
            <a:miter lim="800000"/>
            <a:headEnd/>
            <a:tailEnd/>
          </a:ln>
        </p:spPr>
        <p:txBody>
          <a:bodyPr/>
          <a:lstStyle/>
          <a:p>
            <a:pPr>
              <a:buFontTx/>
              <a:buAutoNum type="arabicPeriod" startAt="31"/>
              <a:defRPr/>
            </a:pPr>
            <a:endParaRPr lang="cs-CZ" dirty="0" smtClean="0"/>
          </a:p>
          <a:p>
            <a:pPr>
              <a:buFont typeface="+mj-lt"/>
              <a:buNone/>
              <a:defRPr/>
            </a:pPr>
            <a:r>
              <a:rPr lang="cs-CZ" sz="1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Úvodní opakování – ukázky:</a:t>
            </a:r>
          </a:p>
          <a:p>
            <a:pPr>
              <a:buFont typeface="+mj-lt"/>
              <a:buNone/>
              <a:defRPr/>
            </a:pPr>
            <a:endParaRPr lang="cs-CZ" sz="1400" b="1" dirty="0" smtClean="0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>
              <a:buClr>
                <a:srgbClr val="FFFF00"/>
              </a:buClr>
              <a:buSzPct val="150000"/>
              <a:buFont typeface="Arial" panose="020B0604020202020204" pitchFamily="34" charset="0"/>
              <a:buAutoNum type="alphaUcPeriod"/>
              <a:defRPr/>
            </a:pPr>
            <a:r>
              <a:rPr lang="cs-CZ" b="1" dirty="0" smtClean="0"/>
              <a:t>Gogh – Havrani nad žitným polem: </a:t>
            </a:r>
            <a:r>
              <a:rPr lang="cs-CZ" dirty="0" smtClean="0"/>
              <a:t>AUTOR NEUVEDEN. </a:t>
            </a:r>
            <a:r>
              <a:rPr lang="cs-CZ" i="1" dirty="0" smtClean="0"/>
              <a:t>https://commons.wikimedia.org</a:t>
            </a:r>
            <a:r>
              <a:rPr lang="cs-CZ" dirty="0" smtClean="0"/>
              <a:t> [online]. [cit. 31.7.2013]. Dostupný pod licencí public domain na WWW: </a:t>
            </a:r>
            <a:r>
              <a:rPr lang="cs-CZ" dirty="0" smtClean="0">
                <a:hlinkClick r:id="rId2"/>
              </a:rPr>
              <a:t>http://commons.wikimedia.org/wiki/File:Vincent_van_Gogh_(1853-1890)_-_Wheat_Field_with_Crows_(1890).jpg?uselang=cs</a:t>
            </a:r>
            <a:endParaRPr lang="cs-CZ" dirty="0" smtClean="0"/>
          </a:p>
          <a:p>
            <a:pPr>
              <a:buClr>
                <a:srgbClr val="FFFF00"/>
              </a:buClr>
              <a:buSzPct val="150000"/>
              <a:buFont typeface="Arial" panose="020B0604020202020204" pitchFamily="34" charset="0"/>
              <a:buAutoNum type="alphaUcPeriod"/>
              <a:defRPr/>
            </a:pPr>
            <a:r>
              <a:rPr lang="cs-CZ" b="1" dirty="0" smtClean="0"/>
              <a:t>Ensor – Kristův vjezd do Bruselu: </a:t>
            </a:r>
            <a:r>
              <a:rPr lang="cs-CZ" dirty="0" smtClean="0"/>
              <a:t>AUTOR NEUVEDEN. </a:t>
            </a:r>
            <a:r>
              <a:rPr lang="cs-CZ" i="1" dirty="0" smtClean="0"/>
              <a:t>https://commons.wikimedia.org</a:t>
            </a:r>
            <a:r>
              <a:rPr lang="cs-CZ" dirty="0" smtClean="0"/>
              <a:t> [online]. [cit. 31.7.2013]. Dostupný pod licencí public domain na WWW: </a:t>
            </a:r>
            <a:r>
              <a:rPr lang="cs-CZ" dirty="0" smtClean="0">
                <a:hlinkClick r:id="rId3"/>
              </a:rPr>
              <a:t>http://commons.wikimedia.org/wiki/File:Christ%27s_Entry_Into_Brussels_in_1889.jpg?uselang=de</a:t>
            </a:r>
            <a:endParaRPr lang="cs-CZ" b="1" dirty="0" smtClean="0"/>
          </a:p>
          <a:p>
            <a:pPr>
              <a:buClr>
                <a:srgbClr val="FFFF00"/>
              </a:buClr>
              <a:buSzPct val="150000"/>
              <a:buFont typeface="Arial" panose="020B0604020202020204" pitchFamily="34" charset="0"/>
              <a:buAutoNum type="alphaUcPeriod"/>
              <a:defRPr/>
            </a:pPr>
            <a:r>
              <a:rPr lang="cs-CZ" b="1" dirty="0" smtClean="0"/>
              <a:t>Munch – Výkřik: </a:t>
            </a:r>
            <a:r>
              <a:rPr lang="cs-CZ" dirty="0" smtClean="0"/>
              <a:t>AUTOR NEUVEDEN. http://www.wikipaintings.org [online]. [cit. 31.7.2013]. Dostupný na WWW: </a:t>
            </a:r>
            <a:r>
              <a:rPr lang="cs-CZ" dirty="0" smtClean="0">
                <a:hlinkClick r:id="rId4"/>
              </a:rPr>
              <a:t>http://www.wikipaintings.org/en/edvard-munch/the-scream-1910</a:t>
            </a:r>
            <a:endParaRPr lang="cs-CZ" dirty="0" smtClean="0"/>
          </a:p>
          <a:p>
            <a:pPr>
              <a:buClr>
                <a:srgbClr val="FFFF00"/>
              </a:buClr>
              <a:buSzPct val="150000"/>
              <a:buFont typeface="Arial" panose="020B0604020202020204" pitchFamily="34" charset="0"/>
              <a:buAutoNum type="alphaUcPeriod"/>
              <a:defRPr/>
            </a:pPr>
            <a:r>
              <a:rPr lang="cs-CZ" b="1" dirty="0" smtClean="0"/>
              <a:t>Munch – Tanec života: </a:t>
            </a:r>
            <a:r>
              <a:rPr lang="pt-BR" dirty="0" smtClean="0"/>
              <a:t>AUTOR NEUVEDEN. </a:t>
            </a:r>
            <a:r>
              <a:rPr lang="pt-BR" i="1" dirty="0" smtClean="0"/>
              <a:t>http://www.wikipaintings.org</a:t>
            </a:r>
            <a:r>
              <a:rPr lang="pt-BR" dirty="0" smtClean="0"/>
              <a:t> [online]. [cit. 31.7.2013]. Dostupný na WWW: </a:t>
            </a:r>
            <a:r>
              <a:rPr lang="pt-BR" dirty="0" smtClean="0">
                <a:hlinkClick r:id="rId5"/>
              </a:rPr>
              <a:t>http://www.wikipaintings.org/en/edvard-munch/dance-of-life-1900</a:t>
            </a:r>
            <a:endParaRPr lang="cs-CZ" dirty="0" smtClean="0"/>
          </a:p>
          <a:p>
            <a:pPr>
              <a:buClr>
                <a:srgbClr val="FFFF00"/>
              </a:buClr>
              <a:buSzPct val="150000"/>
              <a:buFont typeface="Arial" panose="020B0604020202020204" pitchFamily="34" charset="0"/>
              <a:buAutoNum type="alphaUcPeriod"/>
              <a:defRPr/>
            </a:pPr>
            <a:r>
              <a:rPr lang="cs-CZ" b="1" dirty="0" smtClean="0"/>
              <a:t>Gauguin – Žlutý Kristus: </a:t>
            </a:r>
            <a:r>
              <a:rPr lang="cs-CZ" dirty="0" smtClean="0"/>
              <a:t>AUTOR NEUVEDEN. </a:t>
            </a:r>
            <a:r>
              <a:rPr lang="cs-CZ" i="1" dirty="0" smtClean="0"/>
              <a:t>https://commons.wikimedia.org</a:t>
            </a:r>
            <a:r>
              <a:rPr lang="cs-CZ" dirty="0" smtClean="0"/>
              <a:t> [online]. [cit. 31.7.2013]. Dostupný pod licencí public domain na WWW: </a:t>
            </a:r>
            <a:r>
              <a:rPr lang="cs-CZ" dirty="0" smtClean="0">
                <a:hlinkClick r:id="rId6"/>
              </a:rPr>
              <a:t>http://commons.wikimedia.org/wiki/File:Gauguin_Il_Cristo_giallo.jpg</a:t>
            </a:r>
            <a:endParaRPr lang="cs-CZ" dirty="0" smtClean="0"/>
          </a:p>
          <a:p>
            <a:pPr>
              <a:buClr>
                <a:srgbClr val="FFFF00"/>
              </a:buClr>
              <a:buSzPct val="120000"/>
              <a:buFont typeface="Arial" panose="020B0604020202020204" pitchFamily="34" charset="0"/>
              <a:buAutoNum type="alphaUcPeriod"/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583117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Tento materiál je určen k interaktivní výuce.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322550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7621</TotalTime>
  <Words>1246</Words>
  <Application>Microsoft Office PowerPoint</Application>
  <PresentationFormat>Předvádění na obrazovce (4:3)</PresentationFormat>
  <Paragraphs>234</Paragraphs>
  <Slides>33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8" baseType="lpstr">
      <vt:lpstr>Arial</vt:lpstr>
      <vt:lpstr>Calibri</vt:lpstr>
      <vt:lpstr>Symbol</vt:lpstr>
      <vt:lpstr>Wingdings</vt:lpstr>
      <vt:lpstr>Default Design</vt:lpstr>
      <vt:lpstr>Prezentace aplikace PowerPoint</vt:lpstr>
      <vt:lpstr>ANOTACE</vt:lpstr>
      <vt:lpstr>Opakování</vt:lpstr>
      <vt:lpstr>Prezentace aplikace PowerPoint</vt:lpstr>
      <vt:lpstr>EXPRESIONISMUS II</vt:lpstr>
      <vt:lpstr>Úvod</vt:lpstr>
      <vt:lpstr>Druhá fáze</vt:lpstr>
      <vt:lpstr>Ernst Ludwig Kirchner:</vt:lpstr>
      <vt:lpstr>Die Brücke </vt:lpstr>
      <vt:lpstr>Charakteristika:</vt:lpstr>
      <vt:lpstr>Prezentace aplikace PowerPoint</vt:lpstr>
      <vt:lpstr>Ernst Ludwig Kirchner (1880 – 1938)</vt:lpstr>
      <vt:lpstr>Prezentace aplikace PowerPoint</vt:lpstr>
      <vt:lpstr>Prezentace aplikace PowerPoint</vt:lpstr>
      <vt:lpstr>Prezentace aplikace PowerPoint</vt:lpstr>
      <vt:lpstr>Karl Schmidt - Rottluff  (1884 – 1976)</vt:lpstr>
      <vt:lpstr>Prezentace aplikace PowerPoint</vt:lpstr>
      <vt:lpstr>Prezentace aplikace PowerPoint</vt:lpstr>
      <vt:lpstr>Erich Heckel (1883 – 1970)</vt:lpstr>
      <vt:lpstr>Prezentace aplikace PowerPoint</vt:lpstr>
      <vt:lpstr>Emil Nolde (1867 – 1956)</vt:lpstr>
      <vt:lpstr>Prezentace aplikace PowerPoint</vt:lpstr>
      <vt:lpstr>Prezentace aplikace PowerPoint</vt:lpstr>
      <vt:lpstr>Prezentace aplikace PowerPoint</vt:lpstr>
      <vt:lpstr>Max Pechstein (1881 – 1955)</vt:lpstr>
      <vt:lpstr>Prezentace aplikace PowerPoint</vt:lpstr>
      <vt:lpstr>Otto Müller (1874 – 1930)</vt:lpstr>
      <vt:lpstr>Prezentace aplikace PowerPoint</vt:lpstr>
      <vt:lpstr>Prezentace aplikace PowerPoint</vt:lpstr>
      <vt:lpstr>Citace:</vt:lpstr>
      <vt:lpstr>Citace:</vt:lpstr>
      <vt:lpstr>Citace:</vt:lpstr>
      <vt:lpstr>Tento materiál je určen k interaktivní výuce.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EXPRESIONISMUS</dc:title>
  <dc:creator>Marcela Jelínková</dc:creator>
  <cp:lastModifiedBy>Marcela Jelínková</cp:lastModifiedBy>
  <cp:revision>101</cp:revision>
  <dcterms:created xsi:type="dcterms:W3CDTF">2013-07-31T10:59:14Z</dcterms:created>
  <dcterms:modified xsi:type="dcterms:W3CDTF">2013-12-16T08:07:24Z</dcterms:modified>
</cp:coreProperties>
</file>