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4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29955737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VY_32_INOVACE_15-17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dynamika kapalin</a:t>
            </a:r>
            <a:br>
              <a:rPr lang="cs-CZ" sz="2400" dirty="0" smtClean="0"/>
            </a:br>
            <a:r>
              <a:rPr lang="cs-CZ" sz="2400" dirty="0" smtClean="0"/>
              <a:t>využití Bernouliho rovnice </a:t>
            </a:r>
            <a:br>
              <a:rPr lang="cs-CZ" sz="2400" dirty="0" smtClean="0"/>
            </a:br>
            <a:r>
              <a:rPr lang="cs-CZ" sz="2400" dirty="0" smtClean="0"/>
              <a:t>venturimetr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33400" y="1219200"/>
            <a:ext cx="3657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2000" dirty="0" smtClean="0">
                <a:solidFill>
                  <a:srgbClr val="000000"/>
                </a:solidFill>
                <a:latin typeface="Times New Roman" pitchFamily="18" charset="-18"/>
              </a:rPr>
              <a:t>VENTURIMETR – zařízení na měření průtoku v potrubí</a:t>
            </a:r>
            <a:endParaRPr lang="cs-CZ" altLang="cs-CZ" sz="2400" dirty="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533400" y="2057400"/>
            <a:ext cx="746760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 kus potrubí rychle se zužující a následně rozšiřující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 neuvažujeme ztrátu, zahrne se do opravy výsledku ( kalibrace )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 zařízení fungující na přeměně tlakové a kinetické energie</a:t>
            </a:r>
            <a:endParaRPr lang="cs-CZ" altLang="cs-CZ" sz="240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533400" y="3505200"/>
            <a:ext cx="3657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2000" smtClean="0">
                <a:solidFill>
                  <a:srgbClr val="000000"/>
                </a:solidFill>
                <a:latin typeface="Times New Roman" pitchFamily="18" charset="-18"/>
              </a:rPr>
              <a:t>Clona – zařízení na měření průtoku v potrubí   </a:t>
            </a:r>
            <a:endParaRPr lang="cs-CZ" altLang="cs-CZ" sz="240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  <p:sp>
        <p:nvSpPr>
          <p:cNvPr id="10" name="Text Box 12"/>
          <p:cNvSpPr txBox="1">
            <a:spLocks noChangeArrowheads="1"/>
          </p:cNvSpPr>
          <p:nvPr/>
        </p:nvSpPr>
        <p:spPr bwMode="auto">
          <a:xfrm>
            <a:off x="593725" y="269875"/>
            <a:ext cx="20875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000000"/>
                </a:solidFill>
                <a:latin typeface="Times New Roman" pitchFamily="18" charset="-18"/>
              </a:rPr>
              <a:t>Měření průtoku</a:t>
            </a:r>
          </a:p>
        </p:txBody>
      </p:sp>
      <p:sp>
        <p:nvSpPr>
          <p:cNvPr id="11" name="Text Box 13"/>
          <p:cNvSpPr txBox="1">
            <a:spLocks noChangeArrowheads="1"/>
          </p:cNvSpPr>
          <p:nvPr/>
        </p:nvSpPr>
        <p:spPr bwMode="auto">
          <a:xfrm>
            <a:off x="533400" y="4343400"/>
            <a:ext cx="7467600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 v  potrubí osově umístěna překážka  - menší DN,  průřez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tlaková čára za zúžením při opětovném rozšiřování stoupá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část energie je spotřebována a proto vždy čára energie klesá</a:t>
            </a:r>
          </a:p>
        </p:txBody>
      </p:sp>
    </p:spTree>
    <p:extLst>
      <p:ext uri="{BB962C8B-B14F-4D97-AF65-F5344CB8AC3E}">
        <p14:creationId xmlns:p14="http://schemas.microsoft.com/office/powerpoint/2010/main" val="539655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:\Users\Jirka\Desktop\H1 pi (2) (1)-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5883349" cy="37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6002570" y="1112837"/>
            <a:ext cx="3144838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p</a:t>
            </a:r>
            <a:r>
              <a:rPr lang="cs-CZ" altLang="cs-CZ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dirty="0" err="1" smtClean="0">
                <a:solidFill>
                  <a:srgbClr val="000000"/>
                </a:solidFill>
                <a:latin typeface="Symbol" pitchFamily="18" charset="2"/>
              </a:rPr>
              <a:t>r</a:t>
            </a:r>
            <a:r>
              <a:rPr lang="cs-CZ" altLang="cs-CZ" dirty="0" err="1" smtClean="0">
                <a:solidFill>
                  <a:srgbClr val="000000"/>
                </a:solidFill>
                <a:latin typeface="Times New Roman" pitchFamily="18" charset="-18"/>
              </a:rPr>
              <a:t>g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 + </a:t>
            </a:r>
            <a:r>
              <a:rPr lang="cs-CZ" altLang="cs-CZ" dirty="0" smtClean="0">
                <a:solidFill>
                  <a:srgbClr val="000000"/>
                </a:solidFill>
                <a:latin typeface="Symbol" pitchFamily="18" charset="2"/>
              </a:rPr>
              <a:t>a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v</a:t>
            </a:r>
            <a:r>
              <a:rPr lang="cs-CZ" altLang="cs-CZ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  <a:r>
              <a:rPr lang="cs-CZ" altLang="cs-CZ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 = p</a:t>
            </a:r>
            <a:r>
              <a:rPr lang="cs-CZ" altLang="cs-CZ" baseline="-25000" dirty="0" smtClean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dirty="0" err="1" smtClean="0">
                <a:solidFill>
                  <a:srgbClr val="000000"/>
                </a:solidFill>
                <a:latin typeface="Symbol" pitchFamily="18" charset="2"/>
              </a:rPr>
              <a:t>r</a:t>
            </a:r>
            <a:r>
              <a:rPr lang="cs-CZ" altLang="cs-CZ" dirty="0" err="1" smtClean="0">
                <a:solidFill>
                  <a:srgbClr val="000000"/>
                </a:solidFill>
                <a:latin typeface="Times New Roman" pitchFamily="18" charset="-18"/>
              </a:rPr>
              <a:t>g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 + </a:t>
            </a:r>
            <a:r>
              <a:rPr lang="cs-CZ" altLang="cs-CZ" dirty="0" smtClean="0">
                <a:solidFill>
                  <a:srgbClr val="000000"/>
                </a:solidFill>
                <a:latin typeface="Symbol" pitchFamily="18" charset="2"/>
              </a:rPr>
              <a:t>a</a:t>
            </a: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v</a:t>
            </a:r>
            <a:r>
              <a:rPr lang="cs-CZ" altLang="cs-CZ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400" dirty="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6084168" y="2132856"/>
            <a:ext cx="2743200" cy="1100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 smtClean="0">
                <a:solidFill>
                  <a:srgbClr val="000000"/>
                </a:solidFill>
                <a:latin typeface="Arial" charset="0"/>
              </a:rPr>
              <a:t>Q =  S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</a:rPr>
              <a:t> . v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</a:rPr>
              <a:t>  =  S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b="1" dirty="0" smtClean="0">
                <a:solidFill>
                  <a:srgbClr val="000000"/>
                </a:solidFill>
                <a:latin typeface="Arial" charset="0"/>
              </a:rPr>
              <a:t> . v</a:t>
            </a:r>
            <a:r>
              <a:rPr lang="cs-CZ" altLang="cs-CZ" b="1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=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2 .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S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/ S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=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2 .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m</a:t>
            </a:r>
            <a:r>
              <a:rPr lang="cs-CZ" altLang="cs-CZ" sz="2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4040852" y="4055581"/>
            <a:ext cx="541020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H = ( p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- p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)/  =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–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)/ 2g =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( 1 – m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) / 2g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1600" dirty="0" smtClean="0">
              <a:solidFill>
                <a:srgbClr val="000000"/>
              </a:solidFill>
              <a:latin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H = 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( 1 – m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) / 2g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1600" dirty="0" smtClean="0">
              <a:solidFill>
                <a:srgbClr val="000000"/>
              </a:solidFill>
              <a:latin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V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= ( 2gh ) 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½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 1/ (( 1 – m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)) 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½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  = k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( 2gh )</a:t>
            </a:r>
            <a:r>
              <a:rPr lang="cs-CZ" altLang="cs-CZ" sz="1600" baseline="30000" dirty="0" smtClean="0">
                <a:solidFill>
                  <a:srgbClr val="000000"/>
                </a:solidFill>
                <a:latin typeface="Arial" charset="0"/>
              </a:rPr>
              <a:t>1/2</a:t>
            </a:r>
            <a:endParaRPr lang="cs-CZ" altLang="cs-CZ" sz="2400" baseline="30000" dirty="0"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76200" y="5397475"/>
            <a:ext cx="35814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1600" dirty="0" smtClean="0">
                <a:solidFill>
                  <a:srgbClr val="000000"/>
                </a:solidFill>
                <a:latin typeface="Arial" charset="0"/>
              </a:rPr>
              <a:t>Vliv kalibrace a součinitel zúžení     k</a:t>
            </a:r>
            <a:r>
              <a:rPr lang="cs-CZ" altLang="cs-CZ" sz="16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endParaRPr lang="cs-CZ" altLang="cs-CZ" sz="2400" baseline="-25000" dirty="0"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2" name="Text Box 13"/>
          <p:cNvSpPr txBox="1">
            <a:spLocks noChangeArrowheads="1"/>
          </p:cNvSpPr>
          <p:nvPr/>
        </p:nvSpPr>
        <p:spPr bwMode="auto">
          <a:xfrm>
            <a:off x="2743200" y="5943600"/>
            <a:ext cx="4191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2400" b="1" dirty="0" smtClean="0">
                <a:solidFill>
                  <a:srgbClr val="000000"/>
                </a:solidFill>
                <a:latin typeface="Arial" charset="0"/>
              </a:rPr>
              <a:t>Q = S</a:t>
            </a:r>
            <a:r>
              <a:rPr lang="cs-CZ" altLang="cs-CZ" sz="2400" b="1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400" b="1" dirty="0" smtClean="0">
                <a:solidFill>
                  <a:srgbClr val="000000"/>
                </a:solidFill>
                <a:latin typeface="Arial" charset="0"/>
              </a:rPr>
              <a:t> . k</a:t>
            </a:r>
            <a:r>
              <a:rPr lang="cs-CZ" altLang="cs-CZ" sz="2400" b="1" baseline="-25000" dirty="0" smtClean="0">
                <a:solidFill>
                  <a:srgbClr val="000000"/>
                </a:solidFill>
                <a:latin typeface="Arial" charset="0"/>
              </a:rPr>
              <a:t>1 .</a:t>
            </a:r>
            <a:r>
              <a:rPr lang="cs-CZ" altLang="cs-CZ" sz="2400" b="1" dirty="0" smtClean="0">
                <a:solidFill>
                  <a:srgbClr val="000000"/>
                </a:solidFill>
                <a:latin typeface="Arial" charset="0"/>
              </a:rPr>
              <a:t> k</a:t>
            </a:r>
            <a:r>
              <a:rPr lang="cs-CZ" altLang="cs-CZ" sz="2400" b="1" baseline="-25000" dirty="0" smtClean="0">
                <a:solidFill>
                  <a:srgbClr val="000000"/>
                </a:solidFill>
                <a:latin typeface="Arial" charset="0"/>
              </a:rPr>
              <a:t>2 . </a:t>
            </a:r>
            <a:r>
              <a:rPr lang="cs-CZ" altLang="cs-CZ" sz="2400" b="1" dirty="0" smtClean="0">
                <a:solidFill>
                  <a:srgbClr val="000000"/>
                </a:solidFill>
                <a:latin typeface="Arial" charset="0"/>
              </a:rPr>
              <a:t>( 2gh )</a:t>
            </a:r>
            <a:r>
              <a:rPr lang="cs-CZ" altLang="cs-CZ" sz="2400" b="1" baseline="30000" dirty="0" smtClean="0">
                <a:solidFill>
                  <a:srgbClr val="000000"/>
                </a:solidFill>
                <a:latin typeface="Arial" charset="0"/>
              </a:rPr>
              <a:t>1/2</a:t>
            </a:r>
            <a:endParaRPr lang="cs-CZ" altLang="cs-CZ" sz="2400" baseline="30000" dirty="0" smtClean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56832" y="656692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Font typeface="Georgia" pitchFamily="18" charset="0"/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46498" y="1165920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7008890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267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dynamika kapalin využití Bernouliho rovnice  venturimetr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34</cp:revision>
  <dcterms:created xsi:type="dcterms:W3CDTF">2013-12-02T13:58:58Z</dcterms:created>
  <dcterms:modified xsi:type="dcterms:W3CDTF">2013-12-16T08:34:56Z</dcterms:modified>
</cp:coreProperties>
</file>