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6" r:id="rId5"/>
    <p:sldId id="267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16.12.2013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680275314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VY_32_INOVACE_15-19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165348" cy="180020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Archimedův zákon</a:t>
            </a:r>
            <a:br>
              <a:rPr lang="cs-CZ" sz="2400" dirty="0" smtClean="0"/>
            </a:br>
            <a:r>
              <a:rPr lang="cs-CZ" sz="2400" dirty="0" smtClean="0"/>
              <a:t>plování a ponor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 txBox="1">
            <a:spLocks noChangeArrowheads="1"/>
          </p:cNvSpPr>
          <p:nvPr/>
        </p:nvSpPr>
        <p:spPr bwMode="auto">
          <a:xfrm>
            <a:off x="609600" y="533400"/>
            <a:ext cx="4038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itchFamily="18" charset="-18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altLang="cs-CZ" sz="2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/>
              </a:rPr>
              <a:t>Vztlak a plování těles</a:t>
            </a:r>
            <a:endParaRPr kumimoji="0" lang="cs-CZ" altLang="cs-CZ" sz="4400" b="0" i="0" u="none" strike="noStrike" kern="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/>
            </a:endParaRPr>
          </a:p>
        </p:txBody>
      </p:sp>
      <p:pic>
        <p:nvPicPr>
          <p:cNvPr id="4" name="Picture 4" descr="C:\Users\Jirka\Desktop\H1 Archim (1)-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447800"/>
            <a:ext cx="6032500" cy="411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990600" y="5410200"/>
            <a:ext cx="7086600" cy="105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Archimedův zákon </a:t>
            </a:r>
          </a:p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Těleso ponořené do kapaliny je nadlehčováno vztlakovou silou F</a:t>
            </a:r>
            <a:r>
              <a:rPr lang="cs-CZ" altLang="cs-CZ" baseline="-25000" smtClean="0">
                <a:solidFill>
                  <a:srgbClr val="000000"/>
                </a:solidFill>
                <a:latin typeface="Times New Roman" pitchFamily="18" charset="-18"/>
              </a:rPr>
              <a:t>z</a:t>
            </a: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rovnající se tíze kapaliny tělesem vytlačené</a:t>
            </a:r>
            <a:endParaRPr lang="cs-CZ" altLang="cs-CZ" sz="2400" smtClean="0">
              <a:solidFill>
                <a:srgbClr val="000000"/>
              </a:solidFill>
              <a:latin typeface="Times New Roman" pitchFamily="18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2325902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1447800" y="1066800"/>
            <a:ext cx="33528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50000"/>
              </a:spcBef>
              <a:spcAft>
                <a:spcPct val="0"/>
              </a:spcAft>
            </a:pPr>
            <a:r>
              <a:rPr lang="cs-CZ" altLang="cs-CZ" sz="2000" dirty="0" smtClean="0">
                <a:solidFill>
                  <a:srgbClr val="000000"/>
                </a:solidFill>
                <a:latin typeface="Times New Roman" pitchFamily="18" charset="-18"/>
              </a:rPr>
              <a:t>Určení hustoty</a:t>
            </a:r>
            <a:r>
              <a:rPr lang="cs-CZ" altLang="cs-CZ" sz="2400" dirty="0" smtClean="0">
                <a:solidFill>
                  <a:srgbClr val="000000"/>
                </a:solidFill>
                <a:latin typeface="Times New Roman" pitchFamily="18" charset="-18"/>
              </a:rPr>
              <a:t> </a:t>
            </a:r>
          </a:p>
        </p:txBody>
      </p:sp>
      <p:pic>
        <p:nvPicPr>
          <p:cNvPr id="5" name="Picture 7" descr="C:\Users\Jirka\Desktop\H1 ro (1)-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762000"/>
            <a:ext cx="4781550" cy="280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Box 8"/>
          <p:cNvSpPr txBox="1">
            <a:spLocks noChangeArrowheads="1"/>
          </p:cNvSpPr>
          <p:nvPr/>
        </p:nvSpPr>
        <p:spPr bwMode="auto">
          <a:xfrm>
            <a:off x="1371600" y="4191000"/>
            <a:ext cx="563880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altLang="cs-CZ" smtClean="0">
              <a:solidFill>
                <a:srgbClr val="000000"/>
              </a:solidFill>
              <a:latin typeface="Times New Roman" pitchFamily="18" charset="-18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Fz &lt; G   těleso klesá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Fz = G   těleso se vznáší a otáčí se  (M = G.r)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Fz &gt; G  těleso plave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     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FF0000"/>
                </a:solidFill>
                <a:latin typeface="Arial" charset="0"/>
              </a:rPr>
              <a:t>ρ</a:t>
            </a:r>
            <a:r>
              <a:rPr lang="cs-CZ" altLang="cs-CZ" baseline="-25000" smtClean="0">
                <a:solidFill>
                  <a:srgbClr val="FF0000"/>
                </a:solidFill>
                <a:latin typeface="Times New Roman" pitchFamily="18" charset="-18"/>
              </a:rPr>
              <a:t>t </a:t>
            </a:r>
            <a:r>
              <a:rPr lang="cs-CZ" altLang="cs-CZ" smtClean="0">
                <a:solidFill>
                  <a:srgbClr val="FF0000"/>
                </a:solidFill>
                <a:latin typeface="Times New Roman" pitchFamily="18" charset="-18"/>
              </a:rPr>
              <a:t>. V</a:t>
            </a:r>
            <a:r>
              <a:rPr lang="cs-CZ" altLang="cs-CZ" baseline="-25000" smtClean="0">
                <a:solidFill>
                  <a:srgbClr val="FF0000"/>
                </a:solidFill>
                <a:latin typeface="Times New Roman" pitchFamily="18" charset="-18"/>
              </a:rPr>
              <a:t>t   </a:t>
            </a:r>
            <a:r>
              <a:rPr lang="cs-CZ" altLang="cs-CZ" smtClean="0">
                <a:solidFill>
                  <a:srgbClr val="FF0000"/>
                </a:solidFill>
                <a:latin typeface="Times New Roman" pitchFamily="18" charset="-18"/>
              </a:rPr>
              <a:t>=  </a:t>
            </a:r>
            <a:r>
              <a:rPr lang="cs-CZ" altLang="cs-CZ" smtClean="0">
                <a:solidFill>
                  <a:srgbClr val="FF0000"/>
                </a:solidFill>
                <a:latin typeface="Arial" charset="0"/>
              </a:rPr>
              <a:t>ρ</a:t>
            </a:r>
            <a:r>
              <a:rPr lang="cs-CZ" altLang="cs-CZ" baseline="-25000" smtClean="0">
                <a:solidFill>
                  <a:srgbClr val="FF0000"/>
                </a:solidFill>
                <a:latin typeface="Times New Roman" pitchFamily="18" charset="-18"/>
              </a:rPr>
              <a:t>k </a:t>
            </a:r>
            <a:r>
              <a:rPr lang="cs-CZ" altLang="cs-CZ" smtClean="0">
                <a:solidFill>
                  <a:srgbClr val="FF0000"/>
                </a:solidFill>
                <a:latin typeface="Times New Roman" pitchFamily="18" charset="-18"/>
              </a:rPr>
              <a:t>. V</a:t>
            </a:r>
            <a:r>
              <a:rPr lang="cs-CZ" altLang="cs-CZ" baseline="-25000" smtClean="0">
                <a:solidFill>
                  <a:srgbClr val="FF0000"/>
                </a:solidFill>
                <a:latin typeface="Times New Roman" pitchFamily="18" charset="-18"/>
              </a:rPr>
              <a:t>k</a:t>
            </a:r>
            <a:endParaRPr lang="cs-CZ" altLang="cs-CZ" sz="2400" baseline="-25000" smtClean="0">
              <a:solidFill>
                <a:srgbClr val="FF0000"/>
              </a:solidFill>
              <a:latin typeface="Times New Roman" pitchFamily="18" charset="-18"/>
            </a:endParaRP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447800" y="2209800"/>
            <a:ext cx="12065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z="2000" smtClean="0">
                <a:solidFill>
                  <a:srgbClr val="000000"/>
                </a:solidFill>
                <a:latin typeface="Times New Roman" pitchFamily="18" charset="-18"/>
              </a:rPr>
              <a:t>Fz = </a:t>
            </a:r>
            <a:r>
              <a:rPr lang="cs-CZ" altLang="cs-CZ" smtClean="0">
                <a:solidFill>
                  <a:srgbClr val="FF0000"/>
                </a:solidFill>
                <a:latin typeface="Arial" charset="0"/>
              </a:rPr>
              <a:t>ρ</a:t>
            </a:r>
            <a:r>
              <a:rPr lang="cs-CZ" altLang="cs-CZ" sz="2000" smtClean="0">
                <a:solidFill>
                  <a:srgbClr val="000000"/>
                </a:solidFill>
                <a:latin typeface="Times New Roman" pitchFamily="18" charset="-18"/>
              </a:rPr>
              <a:t>gV</a:t>
            </a:r>
            <a:r>
              <a:rPr lang="cs-CZ" altLang="cs-CZ" smtClean="0">
                <a:solidFill>
                  <a:srgbClr val="FF0000"/>
                </a:solidFill>
                <a:latin typeface="Times New Roman" pitchFamily="18" charset="-18"/>
              </a:rPr>
              <a:t> </a:t>
            </a:r>
          </a:p>
        </p:txBody>
      </p:sp>
      <p:sp>
        <p:nvSpPr>
          <p:cNvPr id="8" name="Text Box 10"/>
          <p:cNvSpPr txBox="1">
            <a:spLocks noChangeArrowheads="1"/>
          </p:cNvSpPr>
          <p:nvPr/>
        </p:nvSpPr>
        <p:spPr bwMode="auto">
          <a:xfrm>
            <a:off x="1371600" y="3886200"/>
            <a:ext cx="41021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smtClean="0">
                <a:solidFill>
                  <a:srgbClr val="000000"/>
                </a:solidFill>
                <a:latin typeface="Times New Roman" pitchFamily="18" charset="-18"/>
              </a:rPr>
              <a:t>U homogenních těles nastávají tyto situace</a:t>
            </a:r>
            <a:endParaRPr lang="cs-CZ" altLang="cs-CZ" sz="2400" smtClean="0">
              <a:solidFill>
                <a:srgbClr val="000000"/>
              </a:solidFill>
              <a:latin typeface="Times New Roman" pitchFamily="18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6040862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56832" y="656692"/>
            <a:ext cx="8229600" cy="504056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rm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 algn="l">
              <a:buFont typeface="Georgia" pitchFamily="18" charset="0"/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546498" y="1165920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70088909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152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Aerodynamika</vt:lpstr>
      <vt:lpstr>1_Aerodynamika</vt:lpstr>
      <vt:lpstr>Prezentace aplikace PowerPoint</vt:lpstr>
      <vt:lpstr>Hydraulika  Archimedův zákon plování a ponor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35</cp:revision>
  <dcterms:created xsi:type="dcterms:W3CDTF">2013-12-02T13:58:58Z</dcterms:created>
  <dcterms:modified xsi:type="dcterms:W3CDTF">2013-12-16T08:38:52Z</dcterms:modified>
</cp:coreProperties>
</file>