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2"/>
  </p:notesMasterIdLst>
  <p:sldIdLst>
    <p:sldId id="282" r:id="rId2"/>
    <p:sldId id="256" r:id="rId3"/>
    <p:sldId id="257" r:id="rId4"/>
    <p:sldId id="264" r:id="rId5"/>
    <p:sldId id="274" r:id="rId6"/>
    <p:sldId id="270" r:id="rId7"/>
    <p:sldId id="271" r:id="rId8"/>
    <p:sldId id="276" r:id="rId9"/>
    <p:sldId id="281" r:id="rId10"/>
    <p:sldId id="28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46" autoAdjust="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358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58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911661DB-9DAB-4085-82C9-1557A1C8CBC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4114351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2E5CE-D428-43CF-8473-0488497CF300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6E02A4-D747-4062-A1AE-F5720CDB842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F9007-7C5B-432E-A2B7-CE89ED08AA38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D874F1-46BE-419E-ADA8-6F888CD9CE7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4085A9-76C9-4A38-A9C9-081871D72747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4328FC-B79A-48C3-AFEB-603AEACE50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A8CAEB-35A9-4B7F-A7E0-520491A53397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B01932-481B-4EFC-9EC6-0483B412674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19260-22FA-4BB8-A6BA-9185605B0FF4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360361-057E-434D-8FA7-9E04B19B65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26B16C-AC9A-4FB2-BA4A-511BC0A536EA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B13A7A-08A0-47C1-A676-DDA84A1B8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EEA5A-4912-47CC-BBDD-23B317347079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40611-C3E1-4B29-A6D1-5493BBDAF1A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004438-E36E-4CF6-9499-6EB99DE15966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B35EE3-80D5-4279-ACEB-CE9B8C36AA0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D220DA-DFD5-4602-A391-E160E2E6C5A0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973630-563F-4BD0-895B-C5099F90A5F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7D466A-26B6-4A70-868C-161C57543F2A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9E4338-C908-4DA0-96CE-1846F1B11A4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FD2ECA-C540-4232-8F47-B0A861BE0E04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D4D77-1DAF-4CFA-BC52-0E16FBEC355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fld id="{3A2B518A-1E8A-4F48-91CA-9A2C360D1586}" type="datetime4">
              <a:rPr lang="cs-CZ" altLang="cs-CZ"/>
              <a:pPr>
                <a:defRPr/>
              </a:pPr>
              <a:t>7. prosince 2013</a:t>
            </a:fld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5F26BD4-6360-4E9E-A06F-ECF07463B6E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player_embedded&amp;v=XKHH4AjgAtY" TargetMode="External"/><Relationship Id="rId2" Type="http://schemas.openxmlformats.org/officeDocument/2006/relationships/hyperlink" Target="http://www.youtube.com/watch?feature=player_embedded&amp;v=z8Nn50mXvD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atra.cz/o-spolecnosti/galerie/videa/tatra-komercni-vozidla/?section=construction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 descr="šablona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29321542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VY_32_INOVACE_23-03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990600"/>
            <a:ext cx="7772400" cy="1143000"/>
          </a:xfrm>
        </p:spPr>
        <p:txBody>
          <a:bodyPr/>
          <a:lstStyle/>
          <a:p>
            <a:pPr eaLnBrk="1" hangingPunct="1"/>
            <a:r>
              <a:rPr lang="cs-CZ" altLang="cs-CZ" sz="4800" b="1" smtClean="0"/>
              <a:t>Nákladní automobily</a:t>
            </a:r>
            <a:r>
              <a:rPr lang="cs-CZ" altLang="cs-CZ" sz="4000" smtClean="0"/>
              <a:t/>
            </a:r>
            <a:br>
              <a:rPr lang="cs-CZ" altLang="cs-CZ" sz="4000" smtClean="0"/>
            </a:br>
            <a:endParaRPr lang="cs-CZ" altLang="cs-CZ" sz="4000" smtClean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38400" y="1881188"/>
            <a:ext cx="4291013" cy="429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590800" cy="48736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Nákladní automobily a dampry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838200"/>
            <a:ext cx="8610600" cy="5287963"/>
          </a:xfrm>
        </p:spPr>
        <p:txBody>
          <a:bodyPr/>
          <a:lstStyle/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dirty="0">
                <a:solidFill>
                  <a:schemeClr val="accent2"/>
                </a:solidFill>
              </a:rPr>
              <a:t>Nákladní automobily – rozdělení: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endParaRPr lang="cs-CZ" altLang="cs-CZ" sz="2800" dirty="0"/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AutoNum type="arabicPeriod"/>
              <a:defRPr/>
            </a:pPr>
            <a:r>
              <a:rPr lang="cs-CZ" altLang="cs-CZ" sz="2800" dirty="0"/>
              <a:t>podle typu karosérie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- </a:t>
            </a:r>
            <a:r>
              <a:rPr lang="cs-CZ" altLang="cs-CZ" sz="2800" dirty="0">
                <a:solidFill>
                  <a:schemeClr val="accent2"/>
                </a:solidFill>
              </a:rPr>
              <a:t>valník</a:t>
            </a:r>
            <a:r>
              <a:rPr lang="cs-CZ" altLang="cs-CZ" sz="2800" dirty="0"/>
              <a:t> – nesklopná korba krytá nebo nekrytá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- </a:t>
            </a:r>
            <a:r>
              <a:rPr lang="cs-CZ" altLang="cs-CZ" sz="2800" dirty="0">
                <a:solidFill>
                  <a:schemeClr val="accent2"/>
                </a:solidFill>
              </a:rPr>
              <a:t>sklápěč</a:t>
            </a:r>
            <a:r>
              <a:rPr lang="cs-CZ" altLang="cs-CZ" sz="2800" dirty="0"/>
              <a:t> – jedno nebo třístranná sklápěcí korba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- </a:t>
            </a:r>
            <a:r>
              <a:rPr lang="cs-CZ" altLang="cs-CZ" sz="2800" dirty="0">
                <a:solidFill>
                  <a:schemeClr val="accent2"/>
                </a:solidFill>
              </a:rPr>
              <a:t>kontejner</a:t>
            </a:r>
            <a:r>
              <a:rPr lang="cs-CZ" altLang="cs-CZ" sz="2800" dirty="0"/>
              <a:t> – otevřená vana, uzavřená skříň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- </a:t>
            </a:r>
            <a:r>
              <a:rPr lang="cs-CZ" altLang="cs-CZ" sz="2800" dirty="0">
                <a:solidFill>
                  <a:schemeClr val="accent2"/>
                </a:solidFill>
              </a:rPr>
              <a:t>cisterna</a:t>
            </a:r>
            <a:r>
              <a:rPr lang="cs-CZ" altLang="cs-CZ" sz="2800" dirty="0"/>
              <a:t> – pro kapalné nebo práškovité hmoty  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- </a:t>
            </a:r>
            <a:r>
              <a:rPr lang="cs-CZ" altLang="cs-CZ" sz="2800" dirty="0">
                <a:solidFill>
                  <a:schemeClr val="accent2"/>
                </a:solidFill>
              </a:rPr>
              <a:t>skříňová nástavba</a:t>
            </a:r>
            <a:r>
              <a:rPr lang="cs-CZ" altLang="cs-CZ" sz="2800" dirty="0"/>
              <a:t> – montážní vozy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- </a:t>
            </a:r>
            <a:r>
              <a:rPr lang="cs-CZ" altLang="cs-CZ" sz="2800" dirty="0">
                <a:solidFill>
                  <a:schemeClr val="accent2"/>
                </a:solidFill>
              </a:rPr>
              <a:t>speciální nástavby</a:t>
            </a:r>
            <a:r>
              <a:rPr lang="cs-CZ" altLang="cs-CZ" sz="2800" dirty="0"/>
              <a:t> – jeřáby, rypadla, míchačky..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dirty="0"/>
              <a:t>	- </a:t>
            </a:r>
            <a:r>
              <a:rPr lang="cs-CZ" altLang="cs-CZ" sz="2800" dirty="0">
                <a:solidFill>
                  <a:schemeClr val="accent6">
                    <a:lumMod val="75000"/>
                  </a:schemeClr>
                </a:solidFill>
              </a:rPr>
              <a:t>tahače přívěsů a návěsů     </a:t>
            </a:r>
            <a:r>
              <a:rPr lang="cs-CZ" altLang="cs-CZ" sz="2800" dirty="0"/>
              <a:t>	              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590800" cy="48736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Nákladní automobily a dampry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90600"/>
            <a:ext cx="8229600" cy="2286000"/>
          </a:xfrm>
        </p:spPr>
        <p:txBody>
          <a:bodyPr/>
          <a:lstStyle/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AutoNum type="arabicPeriod" startAt="2"/>
            </a:pPr>
            <a:r>
              <a:rPr lang="cs-CZ" altLang="cs-CZ" sz="2800" smtClean="0"/>
              <a:t>podle provedení podvozku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cs-CZ" altLang="cs-CZ" sz="2800" smtClean="0"/>
              <a:t>	- silniční (na zpevněné komunikace)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cs-CZ" altLang="cs-CZ" sz="2800" smtClean="0"/>
              <a:t>	- univerzální (na komunikace i do terénu)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cs-CZ" altLang="cs-CZ" sz="2800" smtClean="0"/>
              <a:t>	- terénní (pouze do terénu – dampry)</a:t>
            </a:r>
          </a:p>
        </p:txBody>
      </p:sp>
      <p:pic>
        <p:nvPicPr>
          <p:cNvPr id="17412" name="Picture 4" descr="P1060276c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67200" y="3124200"/>
            <a:ext cx="4419600" cy="3314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590800" cy="48736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Nákladní automobily a dampry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AutoNum type="arabicPeriod" startAt="3"/>
            </a:pPr>
            <a:r>
              <a:rPr lang="cs-CZ" altLang="cs-CZ" sz="2800" smtClean="0"/>
              <a:t>podle užitečné hmotnosti nákladu (nosnosti)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cs-CZ" altLang="cs-CZ" sz="2800" smtClean="0"/>
              <a:t>	- lehká vozidla do 5 tun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cs-CZ" altLang="cs-CZ" sz="2800" smtClean="0"/>
              <a:t>	- středně těžká vozidla do 12 tun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cs-CZ" altLang="cs-CZ" sz="2800" smtClean="0"/>
              <a:t>	- těžká vozidla do 25 tun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cs-CZ" altLang="cs-CZ" sz="2800" smtClean="0"/>
              <a:t>	- velmi těžká vozidla nad 25 tun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590800" cy="487362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Nákladní automobily a dampry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8200"/>
            <a:ext cx="8534400" cy="5287963"/>
          </a:xfrm>
        </p:spPr>
        <p:txBody>
          <a:bodyPr/>
          <a:lstStyle/>
          <a:p>
            <a:pPr marL="261938" indent="-261938" eaLnBrk="1" hangingPunct="1">
              <a:buFontTx/>
              <a:buNone/>
            </a:pPr>
            <a:r>
              <a:rPr lang="cs-CZ" altLang="cs-CZ" sz="2800" smtClean="0"/>
              <a:t>   </a:t>
            </a:r>
            <a:r>
              <a:rPr lang="cs-CZ" altLang="cs-CZ" sz="2800" smtClean="0">
                <a:solidFill>
                  <a:schemeClr val="accent2"/>
                </a:solidFill>
              </a:rPr>
              <a:t>Největší povolená hmotnost silničních vozidel  </a:t>
            </a:r>
          </a:p>
          <a:p>
            <a:pPr marL="261938" indent="-261938" eaLnBrk="1" hangingPunct="1">
              <a:buFontTx/>
              <a:buNone/>
            </a:pPr>
            <a:r>
              <a:rPr lang="cs-CZ" altLang="cs-CZ" sz="2800" smtClean="0">
                <a:solidFill>
                  <a:schemeClr val="accent2"/>
                </a:solidFill>
              </a:rPr>
              <a:t>   nesmí překročit:</a:t>
            </a:r>
          </a:p>
          <a:p>
            <a:pPr marL="261938" indent="-261938" eaLnBrk="1" hangingPunct="1"/>
            <a:r>
              <a:rPr lang="cs-CZ" altLang="cs-CZ" sz="2800" smtClean="0"/>
              <a:t>u motorových vozidel se dvěma  nápravami18 t</a:t>
            </a:r>
          </a:p>
          <a:p>
            <a:pPr marL="261938" indent="-261938" eaLnBrk="1" hangingPunct="1"/>
            <a:r>
              <a:rPr lang="cs-CZ" altLang="cs-CZ" sz="2800" smtClean="0"/>
              <a:t>u motorových vozidel se třemi nápravami  25 t</a:t>
            </a:r>
          </a:p>
          <a:p>
            <a:pPr marL="261938" indent="-261938" eaLnBrk="1" hangingPunct="1"/>
            <a:r>
              <a:rPr lang="cs-CZ" altLang="cs-CZ" sz="2800" smtClean="0"/>
              <a:t>u motorových vozidel se čtyřmi a více nápravami 32 t</a:t>
            </a:r>
          </a:p>
          <a:p>
            <a:pPr marL="261938" indent="-261938" eaLnBrk="1" hangingPunct="1"/>
            <a:r>
              <a:rPr lang="cs-CZ" altLang="cs-CZ" sz="2800" smtClean="0"/>
              <a:t>u přívěsů se dvěma nápravami 18 t</a:t>
            </a:r>
          </a:p>
          <a:p>
            <a:pPr marL="261938" indent="-261938" eaLnBrk="1" hangingPunct="1"/>
            <a:r>
              <a:rPr lang="cs-CZ" altLang="cs-CZ" sz="2800" smtClean="0"/>
              <a:t>u přívěsů se třemi nápravami 24 t</a:t>
            </a:r>
          </a:p>
          <a:p>
            <a:pPr marL="261938" indent="-261938" eaLnBrk="1" hangingPunct="1"/>
            <a:r>
              <a:rPr lang="cs-CZ" altLang="cs-CZ" sz="2800" smtClean="0"/>
              <a:t>u přívěsů se čtyřmi a více nápravami 32 t</a:t>
            </a:r>
          </a:p>
          <a:p>
            <a:pPr marL="261938" indent="-261938" eaLnBrk="1" hangingPunct="1"/>
            <a:r>
              <a:rPr lang="cs-CZ" altLang="cs-CZ" sz="2800" smtClean="0"/>
              <a:t>u jízdních souprav 48 t </a:t>
            </a:r>
          </a:p>
          <a:p>
            <a:pPr marL="261938" indent="-261938" eaLnBrk="1" hangingPunct="1"/>
            <a:endParaRPr lang="cs-CZ" altLang="cs-CZ" sz="2800" smtClean="0"/>
          </a:p>
          <a:p>
            <a:pPr marL="261938" indent="-261938" eaLnBrk="1" hangingPunct="1">
              <a:buFontTx/>
              <a:buNone/>
            </a:pPr>
            <a:endParaRPr lang="cs-CZ" altLang="cs-CZ" sz="2800" smtClean="0"/>
          </a:p>
        </p:txBody>
      </p:sp>
      <p:sp>
        <p:nvSpPr>
          <p:cNvPr id="19459" name="Text Box 4"/>
          <p:cNvSpPr txBox="1">
            <a:spLocks noChangeArrowheads="1"/>
          </p:cNvSpPr>
          <p:nvPr/>
        </p:nvSpPr>
        <p:spPr bwMode="auto">
          <a:xfrm>
            <a:off x="4648200" y="6019800"/>
            <a:ext cx="38830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(orientačně, zjednodušeno)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2590800" cy="487363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Nákladní automobily a dampry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8200"/>
            <a:ext cx="8382000" cy="5287963"/>
          </a:xfrm>
        </p:spPr>
        <p:txBody>
          <a:bodyPr/>
          <a:lstStyle/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AutoNum type="arabicPeriod" startAt="4"/>
              <a:tabLst>
                <a:tab pos="2147888" algn="l"/>
              </a:tabLst>
              <a:defRPr/>
            </a:pPr>
            <a:r>
              <a:rPr lang="cs-CZ" altLang="cs-CZ" sz="2800" dirty="0"/>
              <a:t>vlečná vozidla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tabLst>
                <a:tab pos="2147888" algn="l"/>
              </a:tabLst>
              <a:defRPr/>
            </a:pPr>
            <a:r>
              <a:rPr lang="cs-CZ" altLang="cs-CZ" sz="2800" dirty="0"/>
              <a:t>	- </a:t>
            </a:r>
            <a:r>
              <a:rPr lang="cs-CZ" altLang="cs-CZ" sz="2800" dirty="0">
                <a:solidFill>
                  <a:schemeClr val="accent6">
                    <a:lumMod val="75000"/>
                  </a:schemeClr>
                </a:solidFill>
              </a:rPr>
              <a:t>přívěs</a:t>
            </a:r>
            <a:r>
              <a:rPr lang="cs-CZ" altLang="cs-CZ" sz="2800" dirty="0"/>
              <a:t> - nemotorové přípojné vozidlo, 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tabLst>
                <a:tab pos="2147888" algn="l"/>
              </a:tabLst>
              <a:defRPr/>
            </a:pPr>
            <a:r>
              <a:rPr lang="cs-CZ" altLang="cs-CZ" sz="2800" dirty="0"/>
              <a:t>                     na rozdíl od návěsu se na tažné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tabLst>
                <a:tab pos="2147888" algn="l"/>
              </a:tabLst>
              <a:defRPr/>
            </a:pPr>
            <a:r>
              <a:rPr lang="cs-CZ" altLang="cs-CZ" sz="2800" dirty="0"/>
              <a:t>                     vozidlo přenáší jen malá část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tabLst>
                <a:tab pos="2147888" algn="l"/>
              </a:tabLst>
              <a:defRPr/>
            </a:pPr>
            <a:r>
              <a:rPr lang="cs-CZ" altLang="cs-CZ" sz="2800" dirty="0"/>
              <a:t>                     hmotnosti přívěsu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tabLst>
                <a:tab pos="2147888" algn="l"/>
              </a:tabLst>
              <a:defRPr/>
            </a:pPr>
            <a:r>
              <a:rPr lang="cs-CZ" altLang="cs-CZ" sz="2800" dirty="0"/>
              <a:t>	- </a:t>
            </a:r>
            <a:r>
              <a:rPr lang="cs-CZ" altLang="cs-CZ" sz="2800" dirty="0">
                <a:solidFill>
                  <a:schemeClr val="accent6">
                    <a:lumMod val="75000"/>
                  </a:schemeClr>
                </a:solidFill>
              </a:rPr>
              <a:t>návěs</a:t>
            </a:r>
            <a:r>
              <a:rPr lang="cs-CZ" altLang="cs-CZ" sz="2800" dirty="0"/>
              <a:t> - nemotorové přípojné vozidlo, 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tabLst>
                <a:tab pos="2147888" algn="l"/>
              </a:tabLst>
              <a:defRPr/>
            </a:pPr>
            <a:r>
              <a:rPr lang="cs-CZ" altLang="cs-CZ" sz="2800" dirty="0"/>
              <a:t>                     část celkové hmotnosti přenášena na</a:t>
            </a:r>
          </a:p>
          <a:p>
            <a:pPr marL="609600" indent="-609600" eaLnBrk="1" hangingPunct="1">
              <a:lnSpc>
                <a:spcPct val="120000"/>
              </a:lnSpc>
              <a:spcBef>
                <a:spcPct val="0"/>
              </a:spcBef>
              <a:buFontTx/>
              <a:buNone/>
              <a:tabLst>
                <a:tab pos="2147888" algn="l"/>
              </a:tabLst>
              <a:defRPr/>
            </a:pPr>
            <a:r>
              <a:rPr lang="cs-CZ" altLang="cs-CZ" sz="2800" dirty="0"/>
              <a:t>                     tahač návěsu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2590800" cy="487363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Nákladní automobily a dampry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381000" y="838200"/>
            <a:ext cx="8229600" cy="365760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cs-CZ" altLang="cs-CZ" sz="2800" dirty="0"/>
              <a:t>   Vlečné vozidlo se připojuje za nákladní automobil nebo tahač. Vlečná vozidla se vyrábějí v provedeních:</a:t>
            </a:r>
          </a:p>
          <a:p>
            <a:pPr eaLnBrk="1" hangingPunct="1">
              <a:defRPr/>
            </a:pPr>
            <a:r>
              <a:rPr lang="cs-CZ" altLang="cs-CZ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valník</a:t>
            </a:r>
          </a:p>
          <a:p>
            <a:pPr eaLnBrk="1" hangingPunct="1">
              <a:defRPr/>
            </a:pPr>
            <a:r>
              <a:rPr lang="cs-CZ" altLang="cs-CZ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podvalník</a:t>
            </a:r>
          </a:p>
          <a:p>
            <a:pPr eaLnBrk="1" hangingPunct="1">
              <a:defRPr/>
            </a:pPr>
            <a:r>
              <a:rPr lang="cs-CZ" altLang="cs-CZ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hlubinný podvalník</a:t>
            </a:r>
          </a:p>
          <a:p>
            <a:pPr eaLnBrk="1" hangingPunct="1">
              <a:defRPr/>
            </a:pPr>
            <a:r>
              <a:rPr lang="cs-CZ" altLang="cs-CZ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soupravy pro převoz dlouhých břemen</a:t>
            </a:r>
          </a:p>
          <a:p>
            <a:pPr eaLnBrk="1" hangingPunct="1">
              <a:defRPr/>
            </a:pPr>
            <a:endParaRPr lang="cs-CZ" altLang="cs-CZ" sz="2800" dirty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40413" y="4343400"/>
            <a:ext cx="2513012" cy="2513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2590800" cy="487363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Nákladní automobily a dampry</a:t>
            </a:r>
          </a:p>
        </p:txBody>
      </p:sp>
      <p:sp>
        <p:nvSpPr>
          <p:cNvPr id="22530" name="Rectangle 5"/>
          <p:cNvSpPr>
            <a:spLocks noChangeArrowheads="1"/>
          </p:cNvSpPr>
          <p:nvPr/>
        </p:nvSpPr>
        <p:spPr bwMode="auto">
          <a:xfrm>
            <a:off x="533400" y="2057400"/>
            <a:ext cx="8153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2"/>
              </a:rPr>
              <a:t>video 1</a:t>
            </a:r>
            <a:r>
              <a:rPr lang="cs-CZ" altLang="cs-CZ"/>
              <a:t> - APB Plzeň - přeprava vazníků</a:t>
            </a:r>
          </a:p>
        </p:txBody>
      </p:sp>
      <p:sp>
        <p:nvSpPr>
          <p:cNvPr id="22531" name="Text Box 8"/>
          <p:cNvSpPr txBox="1">
            <a:spLocks noChangeArrowheads="1"/>
          </p:cNvSpPr>
          <p:nvPr/>
        </p:nvSpPr>
        <p:spPr bwMode="auto">
          <a:xfrm>
            <a:off x="533400" y="2743200"/>
            <a:ext cx="64770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hlinkClick r:id="rId3"/>
              </a:rPr>
              <a:t>video 2</a:t>
            </a:r>
            <a:r>
              <a:rPr lang="cs-CZ" altLang="cs-CZ"/>
              <a:t> - APB Plzeň - převoz lávky</a:t>
            </a:r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</p:txBody>
      </p:sp>
      <p:sp>
        <p:nvSpPr>
          <p:cNvPr id="22532" name="Text Box 9"/>
          <p:cNvSpPr txBox="1">
            <a:spLocks noChangeArrowheads="1"/>
          </p:cNvSpPr>
          <p:nvPr/>
        </p:nvSpPr>
        <p:spPr bwMode="auto">
          <a:xfrm>
            <a:off x="517525" y="3352800"/>
            <a:ext cx="7319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>
                <a:hlinkClick r:id="rId4"/>
              </a:rPr>
              <a:t>video 3</a:t>
            </a:r>
            <a:r>
              <a:rPr lang="cs-CZ" altLang="cs-CZ"/>
              <a:t> – Tatra, nákladní automobily pro stavebnictví</a:t>
            </a:r>
          </a:p>
        </p:txBody>
      </p:sp>
      <p:sp>
        <p:nvSpPr>
          <p:cNvPr id="22533" name="Text Box 13"/>
          <p:cNvSpPr txBox="1">
            <a:spLocks noChangeArrowheads="1"/>
          </p:cNvSpPr>
          <p:nvPr/>
        </p:nvSpPr>
        <p:spPr bwMode="auto">
          <a:xfrm>
            <a:off x="517525" y="954088"/>
            <a:ext cx="25733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Zajímavé odkazy: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2590800" cy="487363"/>
          </a:xfrm>
        </p:spPr>
        <p:txBody>
          <a:bodyPr/>
          <a:lstStyle/>
          <a:p>
            <a:pPr algn="l" eaLnBrk="1" hangingPunct="1"/>
            <a:r>
              <a:rPr lang="cs-CZ" altLang="cs-CZ" sz="1400" smtClean="0"/>
              <a:t>Nákladní automobily a dampry</a:t>
            </a:r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 bwMode="auto">
          <a:xfrm>
            <a:off x="517525" y="954088"/>
            <a:ext cx="7712075" cy="200054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r>
              <a:rPr lang="cs-CZ" altLang="cs-CZ" dirty="0"/>
              <a:t>Zdroje:</a:t>
            </a:r>
          </a:p>
          <a:p>
            <a:pPr>
              <a:buFont typeface="Arial" charset="0"/>
              <a:buChar char="•"/>
            </a:pPr>
            <a:r>
              <a:rPr lang="cs-CZ" sz="2000" dirty="0"/>
              <a:t>AUTOR NEUVEDEN. </a:t>
            </a:r>
            <a:r>
              <a:rPr lang="cs-CZ" sz="2000" i="1" dirty="0"/>
              <a:t>Microsoft</a:t>
            </a:r>
            <a:r>
              <a:rPr lang="cs-CZ" sz="2000" dirty="0"/>
              <a:t> [online] [cit. 10.10.2012]. Dostupný na WWW: </a:t>
            </a:r>
            <a:r>
              <a:rPr lang="cs-CZ" sz="2000" dirty="0">
                <a:hlinkClick r:id="rId2"/>
              </a:rPr>
              <a:t>http://office.microsoft.com/cs-cz/images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pPr>
              <a:buFont typeface="Arial" charset="0"/>
              <a:buChar char="•"/>
            </a:pPr>
            <a:r>
              <a:rPr lang="cs-CZ" sz="2000" dirty="0"/>
              <a:t>VANĚK, Antonín. </a:t>
            </a:r>
            <a:r>
              <a:rPr lang="cs-CZ" sz="2000" i="1" dirty="0"/>
              <a:t>Strojní zařízení pro stavební práce</a:t>
            </a:r>
            <a:r>
              <a:rPr lang="cs-CZ" sz="2000" dirty="0"/>
              <a:t>. Praha: Sobotáles, 1999. ISBN 80-85920-61-1. </a:t>
            </a:r>
          </a:p>
          <a:p>
            <a:r>
              <a:rPr lang="cs-CZ" sz="2000" dirty="0" smtClean="0"/>
              <a:t> </a:t>
            </a:r>
            <a:endParaRPr lang="cs-CZ" alt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280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Prezentace aplikace PowerPoint</vt:lpstr>
      <vt:lpstr>Nákladní automobily </vt:lpstr>
      <vt:lpstr>Nákladní automobily a dampry</vt:lpstr>
      <vt:lpstr>Nákladní automobily a dampry</vt:lpstr>
      <vt:lpstr>Nákladní automobily a dampry</vt:lpstr>
      <vt:lpstr>Nákladní automobily a dampry</vt:lpstr>
      <vt:lpstr>Nákladní automobily a dampry</vt:lpstr>
      <vt:lpstr>Nákladní automobily a dampry</vt:lpstr>
      <vt:lpstr>Nákladní automobily a dampry</vt:lpstr>
      <vt:lpstr>Nákladní automobily a dampry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/>
  <cp:lastModifiedBy/>
  <cp:revision>2</cp:revision>
  <dcterms:created xsi:type="dcterms:W3CDTF">2013-11-10T16:32:52Z</dcterms:created>
  <dcterms:modified xsi:type="dcterms:W3CDTF">2013-12-07T15:31:49Z</dcterms:modified>
</cp:coreProperties>
</file>