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96" r:id="rId1"/>
  </p:sldMasterIdLst>
  <p:sldIdLst>
    <p:sldId id="271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F5E92-B629-4BD6-8A4B-4AFBCA48BB2B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E47D31-1D77-4C30-9DAC-2F97ECB3EE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279A4-5888-4468-8AE4-A6F82EFB24BD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314FB-0836-4844-BF63-218B13F129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2E0AF-0675-40E5-A093-AC798E1899F0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D4B10-9D54-4F46-8A67-0002E9427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D8985D-D450-40F7-B835-0F12D2096BC0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FB1D0-CDF6-47C7-B6A6-FA8C9D025A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FF60A-2214-4651-A0A7-7E29F921292B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5107A-4070-4D27-B2B9-626B5BFD3D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7E3F6-6E9A-478B-98E0-6A43B904361B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31555-868B-452D-BFDA-DBF193EDB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A3AF4-F054-4539-AC6F-55D758D1CF67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1A3D48-3F02-48C2-8EC1-6CE3798DF7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7D3792-5C9A-4BD6-9758-480D2CA88B64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07BE4A-7EE8-492D-AA40-46A7EB0388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25CAC-FCDD-4F2C-AAC4-EDCF1152E396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80F004-C28A-44B2-A85D-92A60D86D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09745-882F-466E-A3BB-F21FCE6D711F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0C60C-832F-4558-B2CA-4664BDDE0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E4FDC-5848-4E9E-A4E7-475F635441EA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01FEF9-9735-42F3-8E07-64E8BC6D65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458814-24AA-4105-B066-BBC8F15931B7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E8A9119-E647-4692-BA08-AAFFE613B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6" r:id="rId2"/>
    <p:sldLayoutId id="2147483705" r:id="rId3"/>
    <p:sldLayoutId id="2147483704" r:id="rId4"/>
    <p:sldLayoutId id="2147483703" r:id="rId5"/>
    <p:sldLayoutId id="2147483702" r:id="rId6"/>
    <p:sldLayoutId id="2147483701" r:id="rId7"/>
    <p:sldLayoutId id="2147483700" r:id="rId8"/>
    <p:sldLayoutId id="2147483699" r:id="rId9"/>
    <p:sldLayoutId id="2147483698" r:id="rId10"/>
    <p:sldLayoutId id="214748369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iebherr.com/EM/en-GB/region-(europe)/products_em.wfw/id-13480-0/measure-metric/tab-9503_147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3" descr="šablona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322658317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VY_32_INOVACE_23-05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1.1.2013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6013" y="1196975"/>
            <a:ext cx="6911975" cy="19383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>
                <a:latin typeface="+mj-lt"/>
                <a:cs typeface="+mn-cs"/>
              </a:rPr>
              <a:t>Stroje pro manipulaci s materiály</a:t>
            </a:r>
          </a:p>
        </p:txBody>
      </p:sp>
      <p:pic>
        <p:nvPicPr>
          <p:cNvPr id="14338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43475" y="3205163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2"/>
          <p:cNvSpPr txBox="1">
            <a:spLocks noChangeArrowheads="1"/>
          </p:cNvSpPr>
          <p:nvPr/>
        </p:nvSpPr>
        <p:spPr bwMode="auto">
          <a:xfrm>
            <a:off x="468313" y="836613"/>
            <a:ext cx="78486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altLang="cs-CZ" sz="3200">
                <a:latin typeface="Calibri" pitchFamily="34" charset="0"/>
              </a:rPr>
              <a:t> Nakladače</a:t>
            </a:r>
          </a:p>
          <a:p>
            <a:endParaRPr lang="cs-CZ" altLang="cs-CZ" sz="32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altLang="cs-CZ" sz="3200">
                <a:latin typeface="Calibri" pitchFamily="34" charset="0"/>
              </a:rPr>
              <a:t> Dopravní vozíky</a:t>
            </a:r>
          </a:p>
          <a:p>
            <a:pPr>
              <a:buFont typeface="Arial" charset="0"/>
              <a:buChar char="•"/>
            </a:pPr>
            <a:endParaRPr lang="cs-CZ" altLang="cs-CZ" sz="32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altLang="cs-CZ" sz="3200">
                <a:latin typeface="Calibri" pitchFamily="34" charset="0"/>
              </a:rPr>
              <a:t> Pásové dopravníky</a:t>
            </a:r>
          </a:p>
          <a:p>
            <a:endParaRPr lang="cs-CZ" altLang="cs-CZ" sz="32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altLang="cs-CZ" sz="3200">
                <a:latin typeface="Calibri" pitchFamily="34" charset="0"/>
              </a:rPr>
              <a:t> Prostředky pro ložné operace</a:t>
            </a:r>
          </a:p>
        </p:txBody>
      </p:sp>
    </p:spTree>
  </p:cSld>
  <p:clrMapOvr>
    <a:masterClrMapping/>
  </p:clrMapOvr>
  <p:transition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Nakladače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Podle typu podvozku:</a:t>
            </a:r>
          </a:p>
          <a:p>
            <a:pPr marL="1344613" indent="-1344613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</a:t>
            </a:r>
          </a:p>
          <a:p>
            <a:pPr marL="1344613" indent="-1344613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- kolové            s    tuhým rámem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				 	    s kloubovým rámem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      smykem řízený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1344613" indent="-1344613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- pásové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3419475" y="4076700"/>
            <a:ext cx="647700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924300" y="2852738"/>
            <a:ext cx="647700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636963" y="3429000"/>
            <a:ext cx="647700" cy="4333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Nakladače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Podle pracovního zařízení:</a:t>
            </a:r>
          </a:p>
          <a:p>
            <a:pPr eaLnBrk="1" hangingPunct="1">
              <a:buFont typeface="Arial" charset="0"/>
              <a:buNone/>
            </a:pPr>
            <a:r>
              <a:rPr lang="cs-CZ" altLang="cs-CZ" smtClean="0"/>
              <a:t>			- lopatové</a:t>
            </a:r>
          </a:p>
          <a:p>
            <a:pPr eaLnBrk="1" hangingPunct="1">
              <a:buFont typeface="Arial" charset="0"/>
              <a:buNone/>
            </a:pPr>
            <a:r>
              <a:rPr lang="cs-CZ" altLang="cs-CZ" smtClean="0"/>
              <a:t>			- drapákové</a:t>
            </a:r>
          </a:p>
          <a:p>
            <a:pPr eaLnBrk="1" hangingPunct="1">
              <a:buFont typeface="Arial" charset="0"/>
              <a:buNone/>
            </a:pPr>
            <a:endParaRPr lang="cs-CZ" altLang="cs-CZ" smtClean="0"/>
          </a:p>
          <a:p>
            <a:pPr eaLnBrk="1" hangingPunct="1"/>
            <a:r>
              <a:rPr lang="cs-CZ" altLang="cs-CZ" smtClean="0"/>
              <a:t>Podle funkčního působení:</a:t>
            </a:r>
          </a:p>
          <a:p>
            <a:pPr eaLnBrk="1" hangingPunct="1">
              <a:buFont typeface="Arial" charset="0"/>
              <a:buNone/>
            </a:pPr>
            <a:r>
              <a:rPr lang="cs-CZ" altLang="cs-CZ" smtClean="0"/>
              <a:t>			- čelní nakladače</a:t>
            </a:r>
          </a:p>
          <a:p>
            <a:pPr eaLnBrk="1" hangingPunct="1">
              <a:buFont typeface="Arial" charset="0"/>
              <a:buNone/>
            </a:pPr>
            <a:r>
              <a:rPr lang="cs-CZ" altLang="cs-CZ" smtClean="0"/>
              <a:t>			- otočné nakladače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Čelní lopatové nakladače</a:t>
            </a:r>
          </a:p>
        </p:txBody>
      </p:sp>
      <p:sp>
        <p:nvSpPr>
          <p:cNvPr id="18434" name="TextovéPole 5"/>
          <p:cNvSpPr txBox="1">
            <a:spLocks noChangeArrowheads="1"/>
          </p:cNvSpPr>
          <p:nvPr/>
        </p:nvSpPr>
        <p:spPr bwMode="auto">
          <a:xfrm>
            <a:off x="755650" y="1700213"/>
            <a:ext cx="79930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altLang="cs-CZ" sz="3200">
                <a:latin typeface="Calibri" pitchFamily="34" charset="0"/>
              </a:rPr>
              <a:t>Čelní kolové mininakladače:</a:t>
            </a:r>
          </a:p>
        </p:txBody>
      </p:sp>
      <p:sp>
        <p:nvSpPr>
          <p:cNvPr id="18435" name="TextovéPole 6"/>
          <p:cNvSpPr txBox="1">
            <a:spLocks noChangeArrowheads="1"/>
          </p:cNvSpPr>
          <p:nvPr/>
        </p:nvSpPr>
        <p:spPr bwMode="auto">
          <a:xfrm>
            <a:off x="1042988" y="2276475"/>
            <a:ext cx="6192837" cy="301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altLang="cs-CZ" sz="3200">
                <a:latin typeface="Calibri" pitchFamily="34" charset="0"/>
              </a:rPr>
              <a:t> lehké</a:t>
            </a:r>
            <a:endParaRPr lang="cs-CZ" altLang="cs-CZ" sz="320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altLang="cs-CZ" sz="3200">
                <a:solidFill>
                  <a:srgbClr val="FF0000"/>
                </a:solidFill>
                <a:latin typeface="Calibri" pitchFamily="34" charset="0"/>
              </a:rPr>
              <a:t> malý rozvor kol</a:t>
            </a:r>
          </a:p>
          <a:p>
            <a:pPr>
              <a:buFontTx/>
              <a:buChar char="-"/>
            </a:pPr>
            <a:r>
              <a:rPr lang="cs-CZ" altLang="cs-CZ" sz="3200">
                <a:solidFill>
                  <a:srgbClr val="FF0000"/>
                </a:solidFill>
                <a:latin typeface="Calibri" pitchFamily="34" charset="0"/>
              </a:rPr>
              <a:t> smykem řízené</a:t>
            </a:r>
          </a:p>
          <a:p>
            <a:pPr>
              <a:buFontTx/>
              <a:buChar char="-"/>
            </a:pPr>
            <a:r>
              <a:rPr lang="cs-CZ" altLang="cs-CZ" sz="3200">
                <a:latin typeface="Calibri" pitchFamily="34" charset="0"/>
              </a:rPr>
              <a:t> velký výběr pracovního nářadí</a:t>
            </a:r>
          </a:p>
          <a:p>
            <a:r>
              <a:rPr lang="cs-CZ" altLang="cs-CZ" sz="3200">
                <a:latin typeface="Calibri" pitchFamily="34" charset="0"/>
              </a:rPr>
              <a:t>  (lopata, vidle, vrták, </a:t>
            </a:r>
            <a:r>
              <a:rPr lang="cs-CZ" altLang="cs-CZ" sz="3200"/>
              <a:t>m</a:t>
            </a:r>
            <a:r>
              <a:rPr lang="cs-CZ" altLang="cs-CZ" sz="3200">
                <a:latin typeface="Calibri" pitchFamily="34" charset="0"/>
              </a:rPr>
              <a:t>íchačka..) </a:t>
            </a:r>
          </a:p>
          <a:p>
            <a:pPr>
              <a:buFontTx/>
              <a:buChar char="-"/>
            </a:pPr>
            <a:endParaRPr lang="cs-CZ" altLang="cs-CZ" sz="3200">
              <a:latin typeface="Calibri" pitchFamily="34" charset="0"/>
            </a:endParaRPr>
          </a:p>
        </p:txBody>
      </p:sp>
      <p:pic>
        <p:nvPicPr>
          <p:cNvPr id="18437" name="Picture 5" descr="P1060258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4779963"/>
            <a:ext cx="2460625" cy="18446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2"/>
          <p:cNvSpPr txBox="1">
            <a:spLocks noChangeArrowheads="1"/>
          </p:cNvSpPr>
          <p:nvPr/>
        </p:nvSpPr>
        <p:spPr bwMode="auto">
          <a:xfrm>
            <a:off x="395288" y="476250"/>
            <a:ext cx="55451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Font typeface="Calibri" pitchFamily="34" charset="0"/>
              <a:buAutoNum type="arabicPeriod" startAt="2"/>
            </a:pPr>
            <a:r>
              <a:rPr lang="cs-CZ" altLang="cs-CZ" sz="3200">
                <a:latin typeface="Calibri" pitchFamily="34" charset="0"/>
              </a:rPr>
              <a:t>Čelní kolové</a:t>
            </a:r>
            <a:r>
              <a:rPr lang="cs-CZ" altLang="cs-CZ" sz="3200"/>
              <a:t> </a:t>
            </a:r>
            <a:r>
              <a:rPr lang="cs-CZ" altLang="cs-CZ" sz="3200">
                <a:latin typeface="Calibri" pitchFamily="34" charset="0"/>
              </a:rPr>
              <a:t>nakladače</a:t>
            </a:r>
          </a:p>
        </p:txBody>
      </p:sp>
      <p:sp>
        <p:nvSpPr>
          <p:cNvPr id="19458" name="TextovéPole 8"/>
          <p:cNvSpPr txBox="1">
            <a:spLocks noChangeArrowheads="1"/>
          </p:cNvSpPr>
          <p:nvPr/>
        </p:nvSpPr>
        <p:spPr bwMode="auto">
          <a:xfrm>
            <a:off x="971550" y="1412875"/>
            <a:ext cx="7704138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nakládání sypkých i kusových materiálů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těžba lehkých zemin (třída 1 a 2)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řízení natáčením všech kol (menší typy)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řízení kloubovým rámem (nejpoužívanější)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výměnná pracovní nářadí </a:t>
            </a:r>
          </a:p>
        </p:txBody>
      </p:sp>
      <p:sp>
        <p:nvSpPr>
          <p:cNvPr id="19459" name="TextovéPole 4">
            <a:hlinkClick r:id="rId2"/>
          </p:cNvPr>
          <p:cNvSpPr txBox="1">
            <a:spLocks noChangeArrowheads="1"/>
          </p:cNvSpPr>
          <p:nvPr/>
        </p:nvSpPr>
        <p:spPr bwMode="auto">
          <a:xfrm>
            <a:off x="323850" y="5876925"/>
            <a:ext cx="72009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Calibri" pitchFamily="34" charset="0"/>
                <a:hlinkClick r:id="rId2"/>
              </a:rPr>
              <a:t>http://www.liebherr.com/EM/en-GB/region-(europe)/products_em.wfw/id-13480-0/measure-metric/tab-9503_147</a:t>
            </a:r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3"/>
          <p:cNvSpPr txBox="1">
            <a:spLocks noChangeArrowheads="1"/>
          </p:cNvSpPr>
          <p:nvPr/>
        </p:nvSpPr>
        <p:spPr bwMode="auto">
          <a:xfrm>
            <a:off x="684213" y="765175"/>
            <a:ext cx="45735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514350" indent="-514350">
              <a:buFont typeface="Calibri" pitchFamily="34" charset="0"/>
              <a:buAutoNum type="arabicPeriod" startAt="3"/>
            </a:pPr>
            <a:r>
              <a:rPr lang="cs-CZ" altLang="cs-CZ" sz="3200">
                <a:latin typeface="Calibri" pitchFamily="34" charset="0"/>
              </a:rPr>
              <a:t>Čelní pásové nakladače</a:t>
            </a:r>
          </a:p>
        </p:txBody>
      </p:sp>
      <p:sp>
        <p:nvSpPr>
          <p:cNvPr id="20482" name="TextovéPole 4"/>
          <p:cNvSpPr txBox="1">
            <a:spLocks noChangeArrowheads="1"/>
          </p:cNvSpPr>
          <p:nvPr/>
        </p:nvSpPr>
        <p:spPr bwMode="auto">
          <a:xfrm>
            <a:off x="755650" y="1844675"/>
            <a:ext cx="7732713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   použití v náročných terénních podmínkách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   velká rypná síla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   pomalejší manévrování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80013" y="342900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684213" y="765175"/>
            <a:ext cx="642302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400">
                <a:latin typeface="Calibri" pitchFamily="34" charset="0"/>
              </a:rPr>
              <a:t>Otočné lopatové nakladače</a:t>
            </a:r>
          </a:p>
        </p:txBody>
      </p:sp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395288" y="1916113"/>
            <a:ext cx="8569325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  nabrání materiálu do lopaty čelně před strojem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  vysypání otočením lopaty až o 90</a:t>
            </a:r>
            <a:r>
              <a:rPr lang="cs-CZ" altLang="cs-CZ" sz="3200" baseline="30000">
                <a:latin typeface="Calibri" pitchFamily="34" charset="0"/>
              </a:rPr>
              <a:t>o</a:t>
            </a:r>
            <a:r>
              <a:rPr lang="cs-CZ" altLang="cs-CZ" sz="3200">
                <a:latin typeface="Calibri" pitchFamily="34" charset="0"/>
              </a:rPr>
              <a:t> na obě strany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  menší rypná síla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  horší stabilita při vytočení lopaty do strany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2555875" y="476250"/>
            <a:ext cx="37877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4400">
                <a:latin typeface="Calibri" pitchFamily="34" charset="0"/>
              </a:rPr>
              <a:t>Dopravní vozíky</a:t>
            </a:r>
          </a:p>
        </p:txBody>
      </p:sp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755650" y="1700213"/>
            <a:ext cx="5110163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altLang="cs-CZ" sz="3200">
                <a:latin typeface="Calibri" pitchFamily="34" charset="0"/>
              </a:rPr>
              <a:t>Korbové vozíky</a:t>
            </a:r>
          </a:p>
          <a:p>
            <a:pPr marL="514350" indent="-514350">
              <a:buFont typeface="Calibri" pitchFamily="34" charset="0"/>
              <a:buAutoNum type="arabicPeriod"/>
            </a:pPr>
            <a:endParaRPr lang="cs-CZ" altLang="cs-CZ" sz="3200">
              <a:latin typeface="Calibri" pitchFamily="34" charset="0"/>
            </a:endParaRP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altLang="cs-CZ" sz="3200">
                <a:latin typeface="Calibri" pitchFamily="34" charset="0"/>
              </a:rPr>
              <a:t>Nízkozdvižné vozíky</a:t>
            </a:r>
          </a:p>
          <a:p>
            <a:pPr marL="514350" indent="-514350">
              <a:buFont typeface="Calibri" pitchFamily="34" charset="0"/>
              <a:buAutoNum type="arabicPeriod"/>
            </a:pPr>
            <a:endParaRPr lang="cs-CZ" altLang="cs-CZ" sz="3200">
              <a:latin typeface="Calibri" pitchFamily="34" charset="0"/>
            </a:endParaRP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altLang="cs-CZ" sz="3200">
                <a:latin typeface="Calibri" pitchFamily="34" charset="0"/>
              </a:rPr>
              <a:t>Vysokozdvižné vozíky</a:t>
            </a:r>
          </a:p>
          <a:p>
            <a:pPr marL="514350" indent="-514350">
              <a:buFont typeface="Calibri" pitchFamily="34" charset="0"/>
              <a:buAutoNum type="arabicPeriod"/>
            </a:pPr>
            <a:endParaRPr lang="cs-CZ" altLang="cs-CZ" sz="3200">
              <a:latin typeface="Calibri" pitchFamily="34" charset="0"/>
            </a:endParaRP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altLang="cs-CZ" sz="3200">
                <a:latin typeface="Calibri" pitchFamily="34" charset="0"/>
              </a:rPr>
              <a:t>Teleskopické manipulátory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1"/>
          <p:cNvSpPr txBox="1">
            <a:spLocks noChangeArrowheads="1"/>
          </p:cNvSpPr>
          <p:nvPr/>
        </p:nvSpPr>
        <p:spPr bwMode="auto">
          <a:xfrm>
            <a:off x="827088" y="1196975"/>
            <a:ext cx="32004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altLang="cs-CZ" sz="3200">
                <a:latin typeface="Calibri" pitchFamily="34" charset="0"/>
              </a:rPr>
              <a:t>Korbové vozíky</a:t>
            </a:r>
          </a:p>
        </p:txBody>
      </p:sp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1476375" y="2060575"/>
            <a:ext cx="6653213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doprava kusových i sypkých materiálů</a:t>
            </a:r>
          </a:p>
          <a:p>
            <a:r>
              <a:rPr lang="cs-CZ" altLang="cs-CZ" sz="3200">
                <a:latin typeface="Calibri" pitchFamily="34" charset="0"/>
              </a:rPr>
              <a:t>  po staveništi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spalovací motor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řízení natáčením zadních kol,</a:t>
            </a:r>
          </a:p>
          <a:p>
            <a:r>
              <a:rPr lang="cs-CZ" altLang="cs-CZ" sz="3200">
                <a:latin typeface="Calibri" pitchFamily="34" charset="0"/>
              </a:rPr>
              <a:t>  kloubové podvozky 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korba sklopná dopředu     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1042988" y="908050"/>
            <a:ext cx="39544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514350" indent="-514350">
              <a:buFont typeface="Calibri" pitchFamily="34" charset="0"/>
              <a:buAutoNum type="arabicPeriod" startAt="2"/>
            </a:pPr>
            <a:r>
              <a:rPr lang="cs-CZ" altLang="cs-CZ" sz="3200">
                <a:latin typeface="Calibri" pitchFamily="34" charset="0"/>
              </a:rPr>
              <a:t>Nízkozdvižné vozíky</a:t>
            </a:r>
          </a:p>
        </p:txBody>
      </p:sp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1258888" y="1916113"/>
            <a:ext cx="5456237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 s ručním ovládáním </a:t>
            </a:r>
          </a:p>
          <a:p>
            <a:r>
              <a:rPr lang="cs-CZ" altLang="cs-CZ" sz="3200">
                <a:latin typeface="Calibri" pitchFamily="34" charset="0"/>
              </a:rPr>
              <a:t>        	- tzv. paleťák</a:t>
            </a:r>
          </a:p>
          <a:p>
            <a:r>
              <a:rPr lang="cs-CZ" altLang="cs-CZ" sz="3200">
                <a:latin typeface="Calibri" pitchFamily="34" charset="0"/>
              </a:rPr>
              <a:t>	- zdvih vidlí 100 – 200 mm</a:t>
            </a:r>
          </a:p>
          <a:p>
            <a:r>
              <a:rPr lang="cs-CZ" altLang="cs-CZ" sz="3200">
                <a:latin typeface="Calibri" pitchFamily="34" charset="0"/>
              </a:rPr>
              <a:t>	- nosnost 1 až 3 tuny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2"/>
          <p:cNvSpPr txBox="1">
            <a:spLocks noChangeArrowheads="1"/>
          </p:cNvSpPr>
          <p:nvPr/>
        </p:nvSpPr>
        <p:spPr bwMode="auto">
          <a:xfrm>
            <a:off x="827088" y="692150"/>
            <a:ext cx="39544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514350" indent="-514350">
              <a:buFont typeface="Calibri" pitchFamily="34" charset="0"/>
              <a:buAutoNum type="arabicPeriod" startAt="2"/>
            </a:pPr>
            <a:r>
              <a:rPr lang="cs-CZ" altLang="cs-CZ" sz="3200">
                <a:latin typeface="Calibri" pitchFamily="34" charset="0"/>
              </a:rPr>
              <a:t>Nízkozdvižné vozíky</a:t>
            </a:r>
          </a:p>
        </p:txBody>
      </p:sp>
      <p:sp>
        <p:nvSpPr>
          <p:cNvPr id="25602" name="TextovéPole 3"/>
          <p:cNvSpPr txBox="1">
            <a:spLocks noChangeArrowheads="1"/>
          </p:cNvSpPr>
          <p:nvPr/>
        </p:nvSpPr>
        <p:spPr bwMode="auto">
          <a:xfrm>
            <a:off x="1116013" y="1628775"/>
            <a:ext cx="43910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 s motorovým pohonem</a:t>
            </a:r>
          </a:p>
        </p:txBody>
      </p:sp>
      <p:sp>
        <p:nvSpPr>
          <p:cNvPr id="25603" name="TextovéPole 5"/>
          <p:cNvSpPr txBox="1">
            <a:spLocks noChangeArrowheads="1"/>
          </p:cNvSpPr>
          <p:nvPr/>
        </p:nvSpPr>
        <p:spPr bwMode="auto">
          <a:xfrm>
            <a:off x="1979613" y="2492375"/>
            <a:ext cx="13684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>
                <a:latin typeface="Calibri" pitchFamily="34" charset="0"/>
              </a:rPr>
              <a:t>	</a:t>
            </a:r>
          </a:p>
        </p:txBody>
      </p:sp>
      <p:sp>
        <p:nvSpPr>
          <p:cNvPr id="25604" name="TextovéPole 7"/>
          <p:cNvSpPr txBox="1">
            <a:spLocks noChangeArrowheads="1"/>
          </p:cNvSpPr>
          <p:nvPr/>
        </p:nvSpPr>
        <p:spPr bwMode="auto">
          <a:xfrm>
            <a:off x="2051050" y="2349500"/>
            <a:ext cx="6510338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altLang="cs-CZ" sz="3200">
                <a:latin typeface="Calibri" pitchFamily="34" charset="0"/>
              </a:rPr>
              <a:t>akumulátorový nebo spalovací motor</a:t>
            </a:r>
          </a:p>
          <a:p>
            <a:pPr>
              <a:buFontTx/>
              <a:buChar char="-"/>
            </a:pPr>
            <a:r>
              <a:rPr lang="cs-CZ" altLang="cs-CZ" sz="3200">
                <a:latin typeface="Calibri" pitchFamily="34" charset="0"/>
              </a:rPr>
              <a:t>pohon zdvihu i pojezdu</a:t>
            </a:r>
          </a:p>
          <a:p>
            <a:pPr>
              <a:buFontTx/>
              <a:buChar char="-"/>
            </a:pPr>
            <a:r>
              <a:rPr lang="cs-CZ" altLang="cs-CZ" sz="3200">
                <a:latin typeface="Calibri" pitchFamily="34" charset="0"/>
              </a:rPr>
              <a:t>použití ve skladovém hospodářství</a:t>
            </a:r>
          </a:p>
          <a:p>
            <a:pPr>
              <a:buFontTx/>
              <a:buChar char="-"/>
            </a:pPr>
            <a:r>
              <a:rPr lang="cs-CZ" altLang="cs-CZ" sz="3200">
                <a:latin typeface="Calibri" pitchFamily="34" charset="0"/>
              </a:rPr>
              <a:t>nosnost 3 – 5 tun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1042988" y="765175"/>
            <a:ext cx="41036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>
                <a:latin typeface="Calibri" pitchFamily="34" charset="0"/>
              </a:rPr>
              <a:t>3. Vysokozdvižné vozíky</a:t>
            </a:r>
          </a:p>
        </p:txBody>
      </p:sp>
      <p:sp>
        <p:nvSpPr>
          <p:cNvPr id="26626" name="TextovéPole 2"/>
          <p:cNvSpPr txBox="1">
            <a:spLocks noChangeArrowheads="1"/>
          </p:cNvSpPr>
          <p:nvPr/>
        </p:nvSpPr>
        <p:spPr bwMode="auto">
          <a:xfrm>
            <a:off x="1643063" y="1484313"/>
            <a:ext cx="7500937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altLang="cs-CZ" sz="3200">
                <a:latin typeface="Calibri" pitchFamily="34" charset="0"/>
              </a:rPr>
              <a:t>s čelním zdvihem</a:t>
            </a:r>
          </a:p>
          <a:p>
            <a:r>
              <a:rPr lang="cs-CZ" altLang="cs-CZ" sz="3200">
                <a:latin typeface="Calibri" pitchFamily="34" charset="0"/>
              </a:rPr>
              <a:t>         	- zdvih zejm. paletizovaného materiálu</a:t>
            </a:r>
          </a:p>
          <a:p>
            <a:r>
              <a:rPr lang="cs-CZ" altLang="cs-CZ" sz="3200">
                <a:latin typeface="Calibri" pitchFamily="34" charset="0"/>
              </a:rPr>
              <a:t>	- spalovací nebo elektrický motor</a:t>
            </a:r>
          </a:p>
          <a:p>
            <a:r>
              <a:rPr lang="cs-CZ" altLang="cs-CZ" sz="3200">
                <a:latin typeface="Calibri" pitchFamily="34" charset="0"/>
              </a:rPr>
              <a:t>	- výška zdvihu 5 metrů i více</a:t>
            </a:r>
          </a:p>
          <a:p>
            <a:r>
              <a:rPr lang="cs-CZ" altLang="cs-CZ" sz="3200">
                <a:latin typeface="Calibri" pitchFamily="34" charset="0"/>
              </a:rPr>
              <a:t>	- řízení natáčením zadních kol</a:t>
            </a:r>
          </a:p>
        </p:txBody>
      </p:sp>
      <p:pic>
        <p:nvPicPr>
          <p:cNvPr id="26628" name="Picture 4" descr="P1060292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3573463"/>
            <a:ext cx="2279650" cy="30400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755650" y="549275"/>
            <a:ext cx="4608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>
                <a:latin typeface="Calibri" pitchFamily="34" charset="0"/>
              </a:rPr>
              <a:t>3. Vysokozdvižné vozíky</a:t>
            </a:r>
          </a:p>
        </p:txBody>
      </p:sp>
      <p:sp>
        <p:nvSpPr>
          <p:cNvPr id="27650" name="TextovéPole 2"/>
          <p:cNvSpPr txBox="1">
            <a:spLocks noChangeArrowheads="1"/>
          </p:cNvSpPr>
          <p:nvPr/>
        </p:nvSpPr>
        <p:spPr bwMode="auto">
          <a:xfrm>
            <a:off x="1619250" y="1628775"/>
            <a:ext cx="69850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altLang="cs-CZ" sz="3200">
                <a:latin typeface="Calibri" pitchFamily="34" charset="0"/>
              </a:rPr>
              <a:t>s bočním zdvihem</a:t>
            </a:r>
          </a:p>
          <a:p>
            <a:r>
              <a:rPr lang="cs-CZ" altLang="cs-CZ" sz="3200">
                <a:latin typeface="Calibri" pitchFamily="34" charset="0"/>
              </a:rPr>
              <a:t>	- vidle jsou umístěny z boku vozíku</a:t>
            </a:r>
          </a:p>
          <a:p>
            <a:r>
              <a:rPr lang="cs-CZ" altLang="cs-CZ" sz="3200">
                <a:latin typeface="Calibri" pitchFamily="34" charset="0"/>
              </a:rPr>
              <a:t>	- pro tyčové materiály (traverzy ..)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ovéPole 1"/>
          <p:cNvSpPr txBox="1">
            <a:spLocks noChangeArrowheads="1"/>
          </p:cNvSpPr>
          <p:nvPr/>
        </p:nvSpPr>
        <p:spPr bwMode="auto">
          <a:xfrm>
            <a:off x="900113" y="692150"/>
            <a:ext cx="52562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Font typeface="Calibri" pitchFamily="34" charset="0"/>
              <a:buAutoNum type="arabicPeriod" startAt="4"/>
            </a:pPr>
            <a:r>
              <a:rPr lang="cs-CZ" altLang="cs-CZ" sz="3200">
                <a:latin typeface="Calibri" pitchFamily="34" charset="0"/>
              </a:rPr>
              <a:t>Teleskopické manipulátory</a:t>
            </a:r>
          </a:p>
        </p:txBody>
      </p:sp>
      <p:sp>
        <p:nvSpPr>
          <p:cNvPr id="28674" name="TextovéPole 2"/>
          <p:cNvSpPr txBox="1">
            <a:spLocks noChangeArrowheads="1"/>
          </p:cNvSpPr>
          <p:nvPr/>
        </p:nvSpPr>
        <p:spPr bwMode="auto">
          <a:xfrm>
            <a:off x="1547813" y="1557338"/>
            <a:ext cx="6911975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určené pro staveniště a obtížnější</a:t>
            </a:r>
          </a:p>
          <a:p>
            <a:r>
              <a:rPr lang="cs-CZ" altLang="cs-CZ" sz="3200">
                <a:latin typeface="Calibri" pitchFamily="34" charset="0"/>
              </a:rPr>
              <a:t>  terénní podmínky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pevný rám s řiditelnými koly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rychle výměnná pracovní zařízení</a:t>
            </a:r>
          </a:p>
          <a:p>
            <a:r>
              <a:rPr lang="cs-CZ" altLang="cs-CZ" sz="3200">
                <a:latin typeface="Calibri" pitchFamily="34" charset="0"/>
              </a:rPr>
              <a:t>  (lopata, jeřábový hák, vysokozdvižná</a:t>
            </a:r>
          </a:p>
          <a:p>
            <a:r>
              <a:rPr lang="cs-CZ" altLang="cs-CZ" sz="3200">
                <a:latin typeface="Calibri" pitchFamily="34" charset="0"/>
              </a:rPr>
              <a:t>  plošina, paletové vidle, koš na beton…)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teleskopický výložník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výškový dosah 3 až 18 metrů</a:t>
            </a:r>
          </a:p>
          <a:p>
            <a:pPr>
              <a:buFont typeface="Calibri" pitchFamily="34" charset="0"/>
              <a:buChar char="−"/>
            </a:pPr>
            <a:r>
              <a:rPr lang="cs-CZ" altLang="cs-CZ" sz="3200">
                <a:latin typeface="Calibri" pitchFamily="34" charset="0"/>
              </a:rPr>
              <a:t>nosnost 3 až 5 tun</a:t>
            </a:r>
          </a:p>
          <a:p>
            <a:endParaRPr lang="cs-CZ" altLang="cs-CZ" sz="32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900113" y="692150"/>
            <a:ext cx="7272337" cy="212365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marL="514350" indent="-514350"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indent="0">
              <a:defRPr/>
            </a:pPr>
            <a:r>
              <a:rPr lang="cs-CZ" altLang="cs-CZ" sz="3200" dirty="0" smtClean="0">
                <a:cs typeface="+mn-cs"/>
              </a:rPr>
              <a:t>Zdroje: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cs-CZ" sz="2000" dirty="0">
                <a:cs typeface="+mn-cs"/>
              </a:rPr>
              <a:t>AUTOR NEUVEDEN. </a:t>
            </a:r>
            <a:r>
              <a:rPr lang="cs-CZ" sz="2000" i="1" dirty="0">
                <a:cs typeface="+mn-cs"/>
              </a:rPr>
              <a:t>Microsoft</a:t>
            </a:r>
            <a:r>
              <a:rPr lang="cs-CZ" sz="2000" dirty="0">
                <a:cs typeface="+mn-cs"/>
              </a:rPr>
              <a:t> [online]. [cit. </a:t>
            </a:r>
            <a:r>
              <a:rPr lang="cs-CZ" sz="2000" dirty="0" smtClean="0">
                <a:cs typeface="+mn-cs"/>
              </a:rPr>
              <a:t>1.1.2013</a:t>
            </a:r>
            <a:r>
              <a:rPr lang="cs-CZ" sz="2000" dirty="0">
                <a:cs typeface="+mn-cs"/>
              </a:rPr>
              <a:t>]. Dostupný na WWW: http://office.microsoft.com/cs-cz/images/ </a:t>
            </a:r>
            <a:endParaRPr lang="cs-CZ" sz="2000" dirty="0" smtClean="0">
              <a:cs typeface="+mn-cs"/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cs-CZ" sz="2000" dirty="0"/>
              <a:t>VANĚK, Antonín. </a:t>
            </a:r>
            <a:r>
              <a:rPr lang="cs-CZ" sz="2000" i="1" dirty="0"/>
              <a:t>Strojní zařízení pro stavební práce</a:t>
            </a:r>
            <a:r>
              <a:rPr lang="cs-CZ" sz="2000" dirty="0"/>
              <a:t>. Praha: Sobotáles, 1999. ISBN 80-85920-61-1.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endParaRPr lang="cs-CZ" altLang="cs-CZ" sz="2000" dirty="0"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0</TotalTime>
  <Words>387</Words>
  <Application>Microsoft Office PowerPoint</Application>
  <PresentationFormat>Předvádění na obrazovce (4:3)</PresentationFormat>
  <Paragraphs>119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Prezentace aplikace PowerPoint</vt:lpstr>
      <vt:lpstr>Prezentace aplikace PowerPoint</vt:lpstr>
      <vt:lpstr>Nakladače</vt:lpstr>
      <vt:lpstr>Nakladače</vt:lpstr>
      <vt:lpstr>Čelní lopatové nakladače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2013-12-07T15:45:31Z</dcterms:created>
  <dcterms:modified xsi:type="dcterms:W3CDTF">2013-12-07T15:45:34Z</dcterms:modified>
</cp:coreProperties>
</file>