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sldIdLst>
    <p:sldId id="286" r:id="rId2"/>
    <p:sldId id="256" r:id="rId3"/>
    <p:sldId id="257" r:id="rId4"/>
    <p:sldId id="258" r:id="rId5"/>
    <p:sldId id="259" r:id="rId6"/>
    <p:sldId id="260" r:id="rId7"/>
    <p:sldId id="262" r:id="rId8"/>
    <p:sldId id="268" r:id="rId9"/>
    <p:sldId id="265" r:id="rId10"/>
    <p:sldId id="269" r:id="rId11"/>
    <p:sldId id="264" r:id="rId12"/>
    <p:sldId id="266" r:id="rId13"/>
    <p:sldId id="267" r:id="rId14"/>
    <p:sldId id="270" r:id="rId15"/>
    <p:sldId id="272" r:id="rId16"/>
    <p:sldId id="273" r:id="rId17"/>
    <p:sldId id="277" r:id="rId18"/>
    <p:sldId id="279" r:id="rId19"/>
    <p:sldId id="287" r:id="rId2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FABFCF23-3B69-468F-B69F-88F6DE6A72F2}" styleName="Střední styl 1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758E237-C015-4A9F-A308-465AA60202C1}" type="doc">
      <dgm:prSet loTypeId="urn:microsoft.com/office/officeart/2005/8/layout/pyramid2" loCatId="list" qsTypeId="urn:microsoft.com/office/officeart/2005/8/quickstyle/simple1#1" qsCatId="simple" csTypeId="urn:microsoft.com/office/officeart/2005/8/colors/accent1_2#1" csCatId="accent1" phldr="1"/>
      <dgm:spPr/>
    </dgm:pt>
    <dgm:pt modelId="{BB52F776-A678-4F60-A1D6-C4B910BFAFBF}">
      <dgm:prSet phldrT="[Text]" custT="1"/>
      <dgm:spPr/>
      <dgm:t>
        <a:bodyPr/>
        <a:lstStyle/>
        <a:p>
          <a:r>
            <a:rPr lang="cs-CZ" sz="2800" dirty="0" smtClean="0"/>
            <a:t>Věžové a sloupové jeřáby</a:t>
          </a:r>
          <a:endParaRPr lang="cs-CZ" sz="2800" dirty="0"/>
        </a:p>
      </dgm:t>
    </dgm:pt>
    <dgm:pt modelId="{73A2BF90-465F-449A-A07C-7F4203DD3AE2}" type="parTrans" cxnId="{F149A9EB-B508-4531-81D5-648F8068233E}">
      <dgm:prSet/>
      <dgm:spPr/>
      <dgm:t>
        <a:bodyPr/>
        <a:lstStyle/>
        <a:p>
          <a:endParaRPr lang="cs-CZ"/>
        </a:p>
      </dgm:t>
    </dgm:pt>
    <dgm:pt modelId="{A8AAB5C6-9D7A-4B68-B3FF-2F8FC76C3A25}" type="sibTrans" cxnId="{F149A9EB-B508-4531-81D5-648F8068233E}">
      <dgm:prSet/>
      <dgm:spPr/>
      <dgm:t>
        <a:bodyPr/>
        <a:lstStyle/>
        <a:p>
          <a:endParaRPr lang="cs-CZ"/>
        </a:p>
      </dgm:t>
    </dgm:pt>
    <dgm:pt modelId="{CC1E8439-A0B5-44BA-87D9-B69CEDA3C89A}">
      <dgm:prSet phldrT="[Text]" custT="1"/>
      <dgm:spPr/>
      <dgm:t>
        <a:bodyPr/>
        <a:lstStyle/>
        <a:p>
          <a:r>
            <a:rPr lang="cs-CZ" sz="2800" dirty="0" smtClean="0"/>
            <a:t>Mobilní jeřáby</a:t>
          </a:r>
          <a:endParaRPr lang="cs-CZ" sz="2800" dirty="0"/>
        </a:p>
      </dgm:t>
    </dgm:pt>
    <dgm:pt modelId="{9BD7C409-5603-4895-B61D-0B493221D50B}" type="parTrans" cxnId="{D81309AE-E2BF-48E2-B8C1-E18E0997242C}">
      <dgm:prSet/>
      <dgm:spPr/>
      <dgm:t>
        <a:bodyPr/>
        <a:lstStyle/>
        <a:p>
          <a:endParaRPr lang="cs-CZ"/>
        </a:p>
      </dgm:t>
    </dgm:pt>
    <dgm:pt modelId="{32841200-854B-4D7C-B2A6-5282D0D45FB4}" type="sibTrans" cxnId="{D81309AE-E2BF-48E2-B8C1-E18E0997242C}">
      <dgm:prSet/>
      <dgm:spPr/>
      <dgm:t>
        <a:bodyPr/>
        <a:lstStyle/>
        <a:p>
          <a:endParaRPr lang="cs-CZ"/>
        </a:p>
      </dgm:t>
    </dgm:pt>
    <dgm:pt modelId="{6D0CBA73-AD3C-4A71-968D-E93DD273F850}">
      <dgm:prSet phldrT="[Text]" custT="1"/>
      <dgm:spPr/>
      <dgm:t>
        <a:bodyPr/>
        <a:lstStyle/>
        <a:p>
          <a:r>
            <a:rPr lang="cs-CZ" sz="2800" dirty="0" smtClean="0"/>
            <a:t>Skladové a montážní jeřáby</a:t>
          </a:r>
          <a:endParaRPr lang="cs-CZ" sz="2800" dirty="0"/>
        </a:p>
      </dgm:t>
    </dgm:pt>
    <dgm:pt modelId="{E2EF4F67-691E-4327-9F05-1A045C61D6A8}" type="parTrans" cxnId="{16E2B5D7-2F77-457E-BEBD-126C825771F6}">
      <dgm:prSet/>
      <dgm:spPr/>
      <dgm:t>
        <a:bodyPr/>
        <a:lstStyle/>
        <a:p>
          <a:endParaRPr lang="cs-CZ"/>
        </a:p>
      </dgm:t>
    </dgm:pt>
    <dgm:pt modelId="{7D46C5E4-0E18-4BC3-B38B-FAD0E21E95F8}" type="sibTrans" cxnId="{16E2B5D7-2F77-457E-BEBD-126C825771F6}">
      <dgm:prSet/>
      <dgm:spPr/>
      <dgm:t>
        <a:bodyPr/>
        <a:lstStyle/>
        <a:p>
          <a:endParaRPr lang="cs-CZ"/>
        </a:p>
      </dgm:t>
    </dgm:pt>
    <dgm:pt modelId="{A8800227-FF09-47F0-B4F9-086BB8A0FC8D}">
      <dgm:prSet phldrT="[Text]" custT="1"/>
      <dgm:spPr/>
      <dgm:t>
        <a:bodyPr/>
        <a:lstStyle/>
        <a:p>
          <a:r>
            <a:rPr lang="cs-CZ" sz="2800" dirty="0" smtClean="0"/>
            <a:t>Speciální jeřáby</a:t>
          </a:r>
          <a:endParaRPr lang="cs-CZ" sz="2800" dirty="0"/>
        </a:p>
      </dgm:t>
    </dgm:pt>
    <dgm:pt modelId="{B24CDBAB-2665-4501-82C2-749D95453690}" type="parTrans" cxnId="{FF2505AB-6A99-40DC-9F0C-ED65FE610822}">
      <dgm:prSet/>
      <dgm:spPr/>
      <dgm:t>
        <a:bodyPr/>
        <a:lstStyle/>
        <a:p>
          <a:endParaRPr lang="cs-CZ"/>
        </a:p>
      </dgm:t>
    </dgm:pt>
    <dgm:pt modelId="{2769C775-5772-4D0E-A785-885B61E0611A}" type="sibTrans" cxnId="{FF2505AB-6A99-40DC-9F0C-ED65FE610822}">
      <dgm:prSet/>
      <dgm:spPr/>
      <dgm:t>
        <a:bodyPr/>
        <a:lstStyle/>
        <a:p>
          <a:endParaRPr lang="cs-CZ"/>
        </a:p>
      </dgm:t>
    </dgm:pt>
    <dgm:pt modelId="{1EDC79C6-D336-40A2-9D20-03DFB17271E0}" type="pres">
      <dgm:prSet presAssocID="{A758E237-C015-4A9F-A308-465AA60202C1}" presName="compositeShape" presStyleCnt="0">
        <dgm:presLayoutVars>
          <dgm:dir/>
          <dgm:resizeHandles/>
        </dgm:presLayoutVars>
      </dgm:prSet>
      <dgm:spPr/>
    </dgm:pt>
    <dgm:pt modelId="{73311D78-62BD-46E3-A4E4-C239BCDC0DCB}" type="pres">
      <dgm:prSet presAssocID="{A758E237-C015-4A9F-A308-465AA60202C1}" presName="pyramid" presStyleLbl="node1" presStyleIdx="0" presStyleCnt="1"/>
      <dgm:spPr/>
    </dgm:pt>
    <dgm:pt modelId="{FD09D09C-3F66-422F-8B50-1C1593DAC4B4}" type="pres">
      <dgm:prSet presAssocID="{A758E237-C015-4A9F-A308-465AA60202C1}" presName="theList" presStyleCnt="0"/>
      <dgm:spPr/>
    </dgm:pt>
    <dgm:pt modelId="{C7482118-8A9F-4625-9BBD-7D13D50B9835}" type="pres">
      <dgm:prSet presAssocID="{BB52F776-A678-4F60-A1D6-C4B910BFAFBF}" presName="aNode" presStyleLbl="fgAcc1" presStyleIdx="0" presStyleCnt="4" custScaleX="92539" custLinFactY="8325" custLinFactNeighborX="-48933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40CD8C-6A46-46C5-B652-D1684FC48708}" type="pres">
      <dgm:prSet presAssocID="{BB52F776-A678-4F60-A1D6-C4B910BFAFBF}" presName="aSpace" presStyleCnt="0"/>
      <dgm:spPr/>
    </dgm:pt>
    <dgm:pt modelId="{8679A5FC-F42F-4549-B562-E708B0B17942}" type="pres">
      <dgm:prSet presAssocID="{CC1E8439-A0B5-44BA-87D9-B69CEDA3C89A}" presName="aNode" presStyleLbl="fgAcc1" presStyleIdx="1" presStyleCnt="4" custScaleX="92812" custLinFactY="13348" custLinFactNeighborX="-48933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C7E68B-CE49-4A12-9DAE-DAEA62182475}" type="pres">
      <dgm:prSet presAssocID="{CC1E8439-A0B5-44BA-87D9-B69CEDA3C89A}" presName="aSpace" presStyleCnt="0"/>
      <dgm:spPr/>
    </dgm:pt>
    <dgm:pt modelId="{82AD8462-DFA8-41AF-B1CA-30D89BA4B71E}" type="pres">
      <dgm:prSet presAssocID="{6D0CBA73-AD3C-4A71-968D-E93DD273F850}" presName="aNode" presStyleLbl="fgAcc1" presStyleIdx="2" presStyleCnt="4" custScaleX="94663" custLinFactY="19878" custLinFactNeighborX="-49550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805049-D7B9-4A7E-BF14-46DA74B5BE88}" type="pres">
      <dgm:prSet presAssocID="{6D0CBA73-AD3C-4A71-968D-E93DD273F850}" presName="aSpace" presStyleCnt="0"/>
      <dgm:spPr/>
    </dgm:pt>
    <dgm:pt modelId="{8F00FE52-5A07-4FA9-BAE9-9FF186490848}" type="pres">
      <dgm:prSet presAssocID="{A8800227-FF09-47F0-B4F9-086BB8A0FC8D}" presName="aNode" presStyleLbl="fgAcc1" presStyleIdx="3" presStyleCnt="4" custScaleX="94663" custLinFactY="24901" custLinFactNeighborX="-49550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0208E4-6179-42B8-A262-B8A16D402699}" type="pres">
      <dgm:prSet presAssocID="{A8800227-FF09-47F0-B4F9-086BB8A0FC8D}" presName="aSpace" presStyleCnt="0"/>
      <dgm:spPr/>
    </dgm:pt>
  </dgm:ptLst>
  <dgm:cxnLst>
    <dgm:cxn modelId="{AE3A73ED-0013-482A-AFF7-977C1DBECEE5}" type="presOf" srcId="{CC1E8439-A0B5-44BA-87D9-B69CEDA3C89A}" destId="{8679A5FC-F42F-4549-B562-E708B0B17942}" srcOrd="0" destOrd="0" presId="urn:microsoft.com/office/officeart/2005/8/layout/pyramid2"/>
    <dgm:cxn modelId="{D0C38A33-95E9-41B6-80BB-9548A43E3C5A}" type="presOf" srcId="{A8800227-FF09-47F0-B4F9-086BB8A0FC8D}" destId="{8F00FE52-5A07-4FA9-BAE9-9FF186490848}" srcOrd="0" destOrd="0" presId="urn:microsoft.com/office/officeart/2005/8/layout/pyramid2"/>
    <dgm:cxn modelId="{D81309AE-E2BF-48E2-B8C1-E18E0997242C}" srcId="{A758E237-C015-4A9F-A308-465AA60202C1}" destId="{CC1E8439-A0B5-44BA-87D9-B69CEDA3C89A}" srcOrd="1" destOrd="0" parTransId="{9BD7C409-5603-4895-B61D-0B493221D50B}" sibTransId="{32841200-854B-4D7C-B2A6-5282D0D45FB4}"/>
    <dgm:cxn modelId="{7A6BCD6C-F1CB-41F6-A752-88855CDEC9BC}" type="presOf" srcId="{BB52F776-A678-4F60-A1D6-C4B910BFAFBF}" destId="{C7482118-8A9F-4625-9BBD-7D13D50B9835}" srcOrd="0" destOrd="0" presId="urn:microsoft.com/office/officeart/2005/8/layout/pyramid2"/>
    <dgm:cxn modelId="{16E2B5D7-2F77-457E-BEBD-126C825771F6}" srcId="{A758E237-C015-4A9F-A308-465AA60202C1}" destId="{6D0CBA73-AD3C-4A71-968D-E93DD273F850}" srcOrd="2" destOrd="0" parTransId="{E2EF4F67-691E-4327-9F05-1A045C61D6A8}" sibTransId="{7D46C5E4-0E18-4BC3-B38B-FAD0E21E95F8}"/>
    <dgm:cxn modelId="{F149A9EB-B508-4531-81D5-648F8068233E}" srcId="{A758E237-C015-4A9F-A308-465AA60202C1}" destId="{BB52F776-A678-4F60-A1D6-C4B910BFAFBF}" srcOrd="0" destOrd="0" parTransId="{73A2BF90-465F-449A-A07C-7F4203DD3AE2}" sibTransId="{A8AAB5C6-9D7A-4B68-B3FF-2F8FC76C3A25}"/>
    <dgm:cxn modelId="{D2184014-A6B9-414A-A77A-28DE35B73758}" type="presOf" srcId="{6D0CBA73-AD3C-4A71-968D-E93DD273F850}" destId="{82AD8462-DFA8-41AF-B1CA-30D89BA4B71E}" srcOrd="0" destOrd="0" presId="urn:microsoft.com/office/officeart/2005/8/layout/pyramid2"/>
    <dgm:cxn modelId="{FF2505AB-6A99-40DC-9F0C-ED65FE610822}" srcId="{A758E237-C015-4A9F-A308-465AA60202C1}" destId="{A8800227-FF09-47F0-B4F9-086BB8A0FC8D}" srcOrd="3" destOrd="0" parTransId="{B24CDBAB-2665-4501-82C2-749D95453690}" sibTransId="{2769C775-5772-4D0E-A785-885B61E0611A}"/>
    <dgm:cxn modelId="{BF01D25E-D4DE-44C2-9670-D966E976CF14}" type="presOf" srcId="{A758E237-C015-4A9F-A308-465AA60202C1}" destId="{1EDC79C6-D336-40A2-9D20-03DFB17271E0}" srcOrd="0" destOrd="0" presId="urn:microsoft.com/office/officeart/2005/8/layout/pyramid2"/>
    <dgm:cxn modelId="{789C2EDF-CBFD-47ED-9B87-C892254F1F85}" type="presParOf" srcId="{1EDC79C6-D336-40A2-9D20-03DFB17271E0}" destId="{73311D78-62BD-46E3-A4E4-C239BCDC0DCB}" srcOrd="0" destOrd="0" presId="urn:microsoft.com/office/officeart/2005/8/layout/pyramid2"/>
    <dgm:cxn modelId="{34242C8D-FB67-4DB8-8807-956144A318A0}" type="presParOf" srcId="{1EDC79C6-D336-40A2-9D20-03DFB17271E0}" destId="{FD09D09C-3F66-422F-8B50-1C1593DAC4B4}" srcOrd="1" destOrd="0" presId="urn:microsoft.com/office/officeart/2005/8/layout/pyramid2"/>
    <dgm:cxn modelId="{A4C02119-2DB3-4B4E-953C-D4A8807A5D7B}" type="presParOf" srcId="{FD09D09C-3F66-422F-8B50-1C1593DAC4B4}" destId="{C7482118-8A9F-4625-9BBD-7D13D50B9835}" srcOrd="0" destOrd="0" presId="urn:microsoft.com/office/officeart/2005/8/layout/pyramid2"/>
    <dgm:cxn modelId="{240E4A8A-BE65-49C0-8C22-0091D2C0888E}" type="presParOf" srcId="{FD09D09C-3F66-422F-8B50-1C1593DAC4B4}" destId="{B740CD8C-6A46-46C5-B652-D1684FC48708}" srcOrd="1" destOrd="0" presId="urn:microsoft.com/office/officeart/2005/8/layout/pyramid2"/>
    <dgm:cxn modelId="{24B92FEE-4039-41AE-AFAB-619833F18464}" type="presParOf" srcId="{FD09D09C-3F66-422F-8B50-1C1593DAC4B4}" destId="{8679A5FC-F42F-4549-B562-E708B0B17942}" srcOrd="2" destOrd="0" presId="urn:microsoft.com/office/officeart/2005/8/layout/pyramid2"/>
    <dgm:cxn modelId="{62E6E0A4-917F-4EBB-8D9E-7233941936EF}" type="presParOf" srcId="{FD09D09C-3F66-422F-8B50-1C1593DAC4B4}" destId="{01C7E68B-CE49-4A12-9DAE-DAEA62182475}" srcOrd="3" destOrd="0" presId="urn:microsoft.com/office/officeart/2005/8/layout/pyramid2"/>
    <dgm:cxn modelId="{5E2AAD8B-89C8-4839-B75A-9910D19BDC4F}" type="presParOf" srcId="{FD09D09C-3F66-422F-8B50-1C1593DAC4B4}" destId="{82AD8462-DFA8-41AF-B1CA-30D89BA4B71E}" srcOrd="4" destOrd="0" presId="urn:microsoft.com/office/officeart/2005/8/layout/pyramid2"/>
    <dgm:cxn modelId="{5A737E20-BED0-49C6-96E5-6731E2E644BB}" type="presParOf" srcId="{FD09D09C-3F66-422F-8B50-1C1593DAC4B4}" destId="{74805049-D7B9-4A7E-BF14-46DA74B5BE88}" srcOrd="5" destOrd="0" presId="urn:microsoft.com/office/officeart/2005/8/layout/pyramid2"/>
    <dgm:cxn modelId="{4AB22BCF-D1EA-4A2C-9D3B-21FA4424C9FE}" type="presParOf" srcId="{FD09D09C-3F66-422F-8B50-1C1593DAC4B4}" destId="{8F00FE52-5A07-4FA9-BAE9-9FF186490848}" srcOrd="6" destOrd="0" presId="urn:microsoft.com/office/officeart/2005/8/layout/pyramid2"/>
    <dgm:cxn modelId="{223356B4-993C-4CFC-B526-EEA217E2CC2C}" type="presParOf" srcId="{FD09D09C-3F66-422F-8B50-1C1593DAC4B4}" destId="{F90208E4-6179-42B8-A262-B8A16D402699}" srcOrd="7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311D78-62BD-46E3-A4E4-C239BCDC0DCB}">
      <dsp:nvSpPr>
        <dsp:cNvPr id="0" name=""/>
        <dsp:cNvSpPr/>
      </dsp:nvSpPr>
      <dsp:spPr>
        <a:xfrm>
          <a:off x="945535" y="0"/>
          <a:ext cx="4624288" cy="4624288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482118-8A9F-4625-9BBD-7D13D50B9835}">
      <dsp:nvSpPr>
        <dsp:cNvPr id="0" name=""/>
        <dsp:cNvSpPr/>
      </dsp:nvSpPr>
      <dsp:spPr>
        <a:xfrm>
          <a:off x="1898988" y="634040"/>
          <a:ext cx="2781525" cy="82189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Věžové a sloupové jeřáby</a:t>
          </a:r>
          <a:endParaRPr lang="cs-CZ" sz="2800" kern="1200" dirty="0"/>
        </a:p>
      </dsp:txBody>
      <dsp:txXfrm>
        <a:off x="1939110" y="674162"/>
        <a:ext cx="2701281" cy="741650"/>
      </dsp:txXfrm>
    </dsp:sp>
    <dsp:sp modelId="{8679A5FC-F42F-4549-B562-E708B0B17942}">
      <dsp:nvSpPr>
        <dsp:cNvPr id="0" name=""/>
        <dsp:cNvSpPr/>
      </dsp:nvSpPr>
      <dsp:spPr>
        <a:xfrm>
          <a:off x="1894885" y="1599955"/>
          <a:ext cx="2789731" cy="82189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Mobilní jeřáby</a:t>
          </a:r>
          <a:endParaRPr lang="cs-CZ" sz="2800" kern="1200" dirty="0"/>
        </a:p>
      </dsp:txBody>
      <dsp:txXfrm>
        <a:off x="1935007" y="1640077"/>
        <a:ext cx="2709487" cy="741650"/>
      </dsp:txXfrm>
    </dsp:sp>
    <dsp:sp modelId="{82AD8462-DFA8-41AF-B1CA-30D89BA4B71E}">
      <dsp:nvSpPr>
        <dsp:cNvPr id="0" name=""/>
        <dsp:cNvSpPr/>
      </dsp:nvSpPr>
      <dsp:spPr>
        <a:xfrm>
          <a:off x="1848520" y="2578257"/>
          <a:ext cx="2845368" cy="82189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Skladové a montážní jeřáby</a:t>
          </a:r>
          <a:endParaRPr lang="cs-CZ" sz="2800" kern="1200" dirty="0"/>
        </a:p>
      </dsp:txBody>
      <dsp:txXfrm>
        <a:off x="1888642" y="2618379"/>
        <a:ext cx="2765124" cy="741650"/>
      </dsp:txXfrm>
    </dsp:sp>
    <dsp:sp modelId="{8F00FE52-5A07-4FA9-BAE9-9FF186490848}">
      <dsp:nvSpPr>
        <dsp:cNvPr id="0" name=""/>
        <dsp:cNvSpPr/>
      </dsp:nvSpPr>
      <dsp:spPr>
        <a:xfrm>
          <a:off x="1848520" y="3544172"/>
          <a:ext cx="2845368" cy="82189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Speciální jeřáby</a:t>
          </a:r>
          <a:endParaRPr lang="cs-CZ" sz="2800" kern="1200" dirty="0"/>
        </a:p>
      </dsp:txBody>
      <dsp:txXfrm>
        <a:off x="1888642" y="3584294"/>
        <a:ext cx="2765124" cy="7416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4A4212-8255-413C-8457-D89DFBE42847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0B3A-0AF1-4E1C-8620-3E9546D6B9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02E51E-44BE-4EC8-84B4-0D8A64A28E25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8B3A4B-5E8C-475E-BA31-2A4BD01735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53D0F6-585B-4FFF-8E83-4055D1AEAC6E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7912D7-55BF-43C5-B29E-970ADAD40A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83A2CB-DC2A-4CED-BC5D-FF8CCDCC7D95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9E9547-31EC-4DB2-859B-4008BFF188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743244-CCC7-4CA9-93BA-FEB355698909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8924FF-497F-4A8D-BF97-1089B66A2D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3B100B-8E38-4DDE-906C-55DAE76B0DF0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F4FFCD-0813-45B3-9EEC-09ED834C60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7C379C-CB1F-4D44-AD09-B66A8FF290A6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60E081-5FD7-4A7B-AC9A-68E5D9EF1B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5E2842-7FA6-4913-9D67-FCC08174DB65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0EC1DB-18C0-4637-AD2B-C797CCB4C6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A1A8FF-2DF7-4F35-9EEB-18F83D843416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C51830-6468-4D22-9263-75D5652C17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831E95-AD0D-4154-9466-C5D64CD2AAF0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2214F9-8C56-4F66-AF6B-FB1F8F5BFA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5CF1EE-7988-4BAC-8746-B455772378EB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78341A-0B94-41AE-B516-761B69966C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8519890-2687-47A8-A416-B67CC9AA9DF0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3311231-9D12-4B55-9496-A5ADDF24E3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81k.liebherr.com/cs-CZ/130623.wfw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5398" name="Group 38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3741769500"/>
              </p:ext>
            </p:extLst>
          </p:nvPr>
        </p:nvGraphicFramePr>
        <p:xfrm>
          <a:off x="1331913" y="1196975"/>
          <a:ext cx="6707187" cy="3970340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CZ.1.07/1.5.00/34.0029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VY_32_INOVACE_23-06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19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průmyslová škola stavební, Resslova 2, 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České Budějovice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Ing. Vojtěch Kurfirst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969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Stavební stroje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2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29.4.2013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07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pro učitele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názorný výklad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prezentace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7937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 nové látky – zpestření teoretického výkladu prezentací</a:t>
                      </a: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58738">
                <a:tc gridSpan="2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28291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ctrTitle"/>
          </p:nvPr>
        </p:nvSpPr>
        <p:spPr>
          <a:xfrm>
            <a:off x="539750" y="4263231"/>
            <a:ext cx="7772400" cy="1470025"/>
          </a:xfrm>
        </p:spPr>
        <p:txBody>
          <a:bodyPr/>
          <a:lstStyle/>
          <a:p>
            <a:pPr eaLnBrk="1" hangingPunct="1"/>
            <a:r>
              <a:rPr lang="cs-CZ" sz="6600" dirty="0" smtClean="0"/>
              <a:t>Jeřáby</a:t>
            </a:r>
          </a:p>
        </p:txBody>
      </p:sp>
    </p:spTree>
  </p:cSld>
  <p:clrMapOvr>
    <a:masterClrMapping/>
  </p:clrMapOvr>
  <p:transition>
    <p:pull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658813" cy="417512"/>
          </a:xfrm>
        </p:spPr>
        <p:txBody>
          <a:bodyPr/>
          <a:lstStyle/>
          <a:p>
            <a:pPr algn="l" eaLnBrk="1" hangingPunct="1"/>
            <a:r>
              <a:rPr lang="cs-CZ" sz="1400" smtClean="0"/>
              <a:t>Jeřáby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395288" y="836613"/>
            <a:ext cx="8229600" cy="4525962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800" b="1" smtClean="0"/>
              <a:t>Po prostudování kapitoly budete schopni:</a:t>
            </a:r>
          </a:p>
          <a:p>
            <a:pPr eaLnBrk="1" hangingPunct="1">
              <a:buFont typeface="Arial" charset="0"/>
              <a:buNone/>
            </a:pPr>
            <a:endParaRPr lang="cs-CZ" sz="2800" smtClean="0"/>
          </a:p>
          <a:p>
            <a:pPr eaLnBrk="1" hangingPunct="1">
              <a:buFont typeface="Wingdings" pitchFamily="2" charset="2"/>
              <a:buChar char="Ø"/>
            </a:pPr>
            <a:r>
              <a:rPr lang="cs-CZ" sz="2800" smtClean="0"/>
              <a:t>orientovat se v kategoriích jeřábů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2800" smtClean="0"/>
              <a:t> definovat funkce a parametry jeřábů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2800" smtClean="0"/>
              <a:t>popsat konstrukce různých typů jeřábů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2800" smtClean="0"/>
              <a:t>určit vhodný jeřáb pro určitou stavbu</a:t>
            </a:r>
          </a:p>
          <a:p>
            <a:pPr eaLnBrk="1" hangingPunct="1">
              <a:buFont typeface="Arial" charset="0"/>
              <a:buNone/>
            </a:pPr>
            <a:endParaRPr lang="cs-CZ" sz="2800" smtClean="0"/>
          </a:p>
          <a:p>
            <a:pPr eaLnBrk="1" hangingPunct="1">
              <a:buFont typeface="Wingdings" pitchFamily="2" charset="2"/>
              <a:buChar char="Ø"/>
            </a:pPr>
            <a:endParaRPr lang="cs-CZ" sz="2800" smtClean="0"/>
          </a:p>
        </p:txBody>
      </p:sp>
    </p:spTree>
  </p:cSld>
  <p:clrMapOvr>
    <a:masterClrMapping/>
  </p:clrMapOvr>
  <p:transition>
    <p:pull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658813" cy="417512"/>
          </a:xfrm>
        </p:spPr>
        <p:txBody>
          <a:bodyPr/>
          <a:lstStyle/>
          <a:p>
            <a:pPr algn="l" eaLnBrk="1" hangingPunct="1"/>
            <a:r>
              <a:rPr lang="cs-CZ" sz="1400" smtClean="0"/>
              <a:t>Jeřáby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>
          <a:xfrm>
            <a:off x="395288" y="836613"/>
            <a:ext cx="8229600" cy="4525962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cs-CZ" sz="2800" b="1" smtClean="0"/>
              <a:t>Definice jeřábu:</a:t>
            </a:r>
          </a:p>
          <a:p>
            <a:pPr marL="0" indent="0" eaLnBrk="1" hangingPunct="1">
              <a:buFont typeface="Arial" charset="0"/>
              <a:buNone/>
            </a:pPr>
            <a:endParaRPr lang="cs-CZ" sz="2800" b="1" smtClean="0"/>
          </a:p>
          <a:p>
            <a:pPr marL="0" indent="0" eaLnBrk="1" hangingPunct="1">
              <a:buFont typeface="Arial" charset="0"/>
              <a:buNone/>
            </a:pPr>
            <a:r>
              <a:rPr lang="cs-CZ" sz="2800" smtClean="0"/>
              <a:t>Jeřáb je stroj určený ke zvedání nebo přemísťování břemene v prostoru. Břemeno je zavěšeno na háku nebo uchyceno jiným způsobem.</a:t>
            </a:r>
          </a:p>
        </p:txBody>
      </p:sp>
    </p:spTree>
  </p:cSld>
  <p:clrMapOvr>
    <a:masterClrMapping/>
  </p:clrMapOvr>
  <p:transition>
    <p:pull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658813" cy="417512"/>
          </a:xfrm>
        </p:spPr>
        <p:txBody>
          <a:bodyPr/>
          <a:lstStyle/>
          <a:p>
            <a:pPr algn="l" eaLnBrk="1" hangingPunct="1"/>
            <a:r>
              <a:rPr lang="cs-CZ" sz="1400" smtClean="0"/>
              <a:t>Jeřáby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>
          <a:xfrm>
            <a:off x="395288" y="836613"/>
            <a:ext cx="8229600" cy="4525962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800" b="1" smtClean="0"/>
              <a:t>Rozdělení jeřábů:</a:t>
            </a:r>
          </a:p>
        </p:txBody>
      </p:sp>
      <p:graphicFrame>
        <p:nvGraphicFramePr>
          <p:cNvPr id="4" name="Diagram 3"/>
          <p:cNvGraphicFramePr/>
          <p:nvPr/>
        </p:nvGraphicFramePr>
        <p:xfrm>
          <a:off x="1043608" y="1397000"/>
          <a:ext cx="7128792" cy="4624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pull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658813" cy="417512"/>
          </a:xfrm>
        </p:spPr>
        <p:txBody>
          <a:bodyPr/>
          <a:lstStyle/>
          <a:p>
            <a:pPr algn="l" eaLnBrk="1" hangingPunct="1"/>
            <a:r>
              <a:rPr lang="cs-CZ" sz="1400" smtClean="0"/>
              <a:t>Jeřáby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>
          <a:xfrm>
            <a:off x="395288" y="836613"/>
            <a:ext cx="8229600" cy="4525962"/>
          </a:xfrm>
        </p:spPr>
        <p:txBody>
          <a:bodyPr/>
          <a:lstStyle/>
          <a:p>
            <a:pPr marL="514350" indent="-514350" eaLnBrk="1" hangingPunct="1">
              <a:buFont typeface="Arial" charset="0"/>
              <a:buAutoNum type="arabicPeriod"/>
            </a:pPr>
            <a:r>
              <a:rPr lang="cs-CZ" sz="2800" b="1" smtClean="0"/>
              <a:t>Věžové a sloupové jeřáby </a:t>
            </a:r>
          </a:p>
          <a:p>
            <a:pPr marL="514350" indent="-514350" eaLnBrk="1" hangingPunct="1">
              <a:buFont typeface="Arial" charset="0"/>
              <a:buNone/>
            </a:pPr>
            <a:endParaRPr lang="cs-CZ" sz="2800" b="1" smtClean="0"/>
          </a:p>
          <a:p>
            <a:pPr marL="514350" indent="-514350" eaLnBrk="1" hangingPunct="1">
              <a:buFont typeface="Arial" charset="0"/>
              <a:buNone/>
            </a:pPr>
            <a:r>
              <a:rPr lang="cs-CZ" sz="2800" smtClean="0">
                <a:solidFill>
                  <a:schemeClr val="hlink"/>
                </a:solidFill>
              </a:rPr>
              <a:t>Hlavní parametry :</a:t>
            </a:r>
          </a:p>
          <a:p>
            <a:pPr marL="514350" indent="-514350" eaLnBrk="1" hangingPunct="1"/>
            <a:r>
              <a:rPr lang="cs-CZ" sz="2800" smtClean="0"/>
              <a:t>jmenovité zatížení – </a:t>
            </a:r>
            <a:r>
              <a:rPr lang="cs-CZ" sz="2800" b="1" smtClean="0"/>
              <a:t>Q </a:t>
            </a:r>
            <a:r>
              <a:rPr lang="en-US" sz="2800" b="1" smtClean="0"/>
              <a:t>[t; kN]</a:t>
            </a:r>
          </a:p>
          <a:p>
            <a:pPr marL="514350" indent="-514350" eaLnBrk="1" hangingPunct="1"/>
            <a:r>
              <a:rPr lang="cs-CZ" sz="2800" smtClean="0"/>
              <a:t>vyložení jeřábového háku – </a:t>
            </a:r>
            <a:r>
              <a:rPr lang="en-US" sz="2800" b="1" smtClean="0"/>
              <a:t>L [m]</a:t>
            </a:r>
          </a:p>
          <a:p>
            <a:pPr marL="514350" indent="-514350" eaLnBrk="1" hangingPunct="1"/>
            <a:r>
              <a:rPr lang="cs-CZ" sz="2800" smtClean="0"/>
              <a:t>výška zdvihu – </a:t>
            </a:r>
            <a:r>
              <a:rPr lang="en-US" sz="2800" b="1" smtClean="0"/>
              <a:t>H [m]</a:t>
            </a:r>
            <a:endParaRPr lang="cs-CZ" sz="2800" b="1" smtClean="0"/>
          </a:p>
          <a:p>
            <a:pPr marL="514350" indent="-514350" eaLnBrk="1" hangingPunct="1"/>
            <a:r>
              <a:rPr lang="cs-CZ" sz="2800" smtClean="0"/>
              <a:t>momenty nosnosti jeřábů</a:t>
            </a:r>
          </a:p>
          <a:p>
            <a:pPr marL="514350" indent="-514350" eaLnBrk="1" hangingPunct="1">
              <a:buFont typeface="Arial" charset="0"/>
              <a:buNone/>
            </a:pPr>
            <a:endParaRPr lang="cs-CZ" sz="2800" smtClean="0"/>
          </a:p>
          <a:p>
            <a:pPr marL="514350" indent="-514350" eaLnBrk="1" hangingPunct="1">
              <a:buFont typeface="Arial" charset="0"/>
              <a:buAutoNum type="arabicPeriod"/>
            </a:pPr>
            <a:endParaRPr lang="cs-CZ" sz="2800" b="1" smtClean="0"/>
          </a:p>
          <a:p>
            <a:pPr marL="514350" indent="-514350" eaLnBrk="1" hangingPunct="1">
              <a:buFont typeface="Arial" charset="0"/>
              <a:buNone/>
            </a:pPr>
            <a:endParaRPr lang="cs-CZ" sz="2800" smtClean="0"/>
          </a:p>
          <a:p>
            <a:pPr marL="514350" indent="-514350" eaLnBrk="1" hangingPunct="1">
              <a:buFont typeface="Arial" charset="0"/>
              <a:buNone/>
            </a:pPr>
            <a:endParaRPr lang="cs-CZ" sz="2800" smtClean="0"/>
          </a:p>
          <a:p>
            <a:pPr marL="514350" indent="-514350" eaLnBrk="1" hangingPunct="1">
              <a:buFont typeface="Arial" charset="0"/>
              <a:buAutoNum type="arabicPeriod"/>
            </a:pPr>
            <a:endParaRPr lang="cs-CZ" sz="2800" b="1" smtClean="0"/>
          </a:p>
        </p:txBody>
      </p:sp>
    </p:spTree>
  </p:cSld>
  <p:clrMapOvr>
    <a:masterClrMapping/>
  </p:clrMapOvr>
  <p:transition>
    <p:pull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658813" cy="417512"/>
          </a:xfrm>
        </p:spPr>
        <p:txBody>
          <a:bodyPr/>
          <a:lstStyle/>
          <a:p>
            <a:pPr algn="l" eaLnBrk="1" hangingPunct="1"/>
            <a:r>
              <a:rPr lang="cs-CZ" sz="1400" smtClean="0"/>
              <a:t>Jeřáby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>
          <a:xfrm>
            <a:off x="395288" y="836613"/>
            <a:ext cx="8229600" cy="4525962"/>
          </a:xfrm>
        </p:spPr>
        <p:txBody>
          <a:bodyPr/>
          <a:lstStyle/>
          <a:p>
            <a:pPr marL="609600" indent="-609600" eaLnBrk="1" hangingPunct="1">
              <a:buFont typeface="Arial" charset="0"/>
              <a:buNone/>
            </a:pPr>
            <a:r>
              <a:rPr lang="cs-CZ" sz="2800" dirty="0" smtClean="0">
                <a:solidFill>
                  <a:schemeClr val="hlink"/>
                </a:solidFill>
              </a:rPr>
              <a:t>Uspořádání věžových jeřábů:</a:t>
            </a:r>
          </a:p>
          <a:p>
            <a:pPr marL="609600" indent="-609600" eaLnBrk="1" hangingPunct="1">
              <a:buFont typeface="Arial" charset="0"/>
              <a:buNone/>
            </a:pPr>
            <a:r>
              <a:rPr lang="cs-CZ" sz="2800" b="1" dirty="0" smtClean="0"/>
              <a:t>a) základna jeřábu</a:t>
            </a:r>
          </a:p>
          <a:p>
            <a:pPr marL="609600" indent="-609600" eaLnBrk="1" hangingPunct="1">
              <a:buFont typeface="Arial" charset="0"/>
              <a:buNone/>
            </a:pPr>
            <a:r>
              <a:rPr lang="cs-CZ" sz="2800" dirty="0" smtClean="0"/>
              <a:t>– kotvená do základu         </a:t>
            </a:r>
          </a:p>
          <a:p>
            <a:pPr marL="609600" indent="-609600" eaLnBrk="1" hangingPunct="1">
              <a:buFont typeface="Arial" charset="0"/>
              <a:buNone/>
            </a:pPr>
            <a:r>
              <a:rPr lang="cs-CZ" sz="2800" dirty="0" smtClean="0"/>
              <a:t>– kolejová</a:t>
            </a:r>
            <a:r>
              <a:rPr lang="cs-CZ" sz="2000" dirty="0" smtClean="0"/>
              <a:t>		  </a:t>
            </a:r>
            <a:r>
              <a:rPr lang="cs-CZ" sz="2800" dirty="0" smtClean="0"/>
              <a:t>	</a:t>
            </a:r>
          </a:p>
          <a:p>
            <a:pPr marL="609600" indent="-609600" eaLnBrk="1" hangingPunct="1">
              <a:buNone/>
            </a:pPr>
            <a:r>
              <a:rPr lang="cs-CZ" sz="2800" dirty="0"/>
              <a:t>– pevná se zátěží</a:t>
            </a:r>
          </a:p>
          <a:p>
            <a:pPr marL="609600" indent="-609600" eaLnBrk="1" hangingPunct="1">
              <a:buFont typeface="Arial" charset="0"/>
              <a:buNone/>
            </a:pPr>
            <a:endParaRPr lang="cs-CZ" sz="2800" dirty="0" smtClean="0"/>
          </a:p>
        </p:txBody>
      </p:sp>
    </p:spTree>
  </p:cSld>
  <p:clrMapOvr>
    <a:masterClrMapping/>
  </p:clrMapOvr>
  <p:transition>
    <p:pull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 idx="4294967295"/>
          </p:nvPr>
        </p:nvSpPr>
        <p:spPr>
          <a:xfrm>
            <a:off x="457200" y="274638"/>
            <a:ext cx="658813" cy="417512"/>
          </a:xfrm>
        </p:spPr>
        <p:txBody>
          <a:bodyPr/>
          <a:lstStyle/>
          <a:p>
            <a:pPr algn="l" eaLnBrk="1" hangingPunct="1"/>
            <a:r>
              <a:rPr lang="cs-CZ" sz="1400" smtClean="0"/>
              <a:t>Jeřáby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idx="4294967295"/>
          </p:nvPr>
        </p:nvSpPr>
        <p:spPr>
          <a:xfrm>
            <a:off x="395288" y="836613"/>
            <a:ext cx="8229600" cy="2160587"/>
          </a:xfrm>
        </p:spPr>
        <p:txBody>
          <a:bodyPr/>
          <a:lstStyle/>
          <a:p>
            <a:pPr marL="609600" indent="-609600" eaLnBrk="1" hangingPunct="1">
              <a:buFont typeface="Arial" charset="0"/>
              <a:buNone/>
            </a:pPr>
            <a:r>
              <a:rPr lang="cs-CZ" sz="2800" dirty="0" smtClean="0">
                <a:solidFill>
                  <a:schemeClr val="hlink"/>
                </a:solidFill>
              </a:rPr>
              <a:t>Uspořádání věžových jeřábů:</a:t>
            </a:r>
          </a:p>
          <a:p>
            <a:pPr marL="609600" indent="-609600" eaLnBrk="1" hangingPunct="1">
              <a:buFont typeface="Arial" charset="0"/>
              <a:buNone/>
            </a:pPr>
            <a:r>
              <a:rPr lang="cs-CZ" sz="2800" b="1" dirty="0" smtClean="0"/>
              <a:t>b) jeřábová věž</a:t>
            </a:r>
            <a:r>
              <a:rPr lang="cs-CZ" sz="2800" dirty="0" smtClean="0"/>
              <a:t> </a:t>
            </a:r>
          </a:p>
          <a:p>
            <a:pPr eaLnBrk="1" hangingPunct="1"/>
            <a:r>
              <a:rPr lang="cs-CZ" sz="2800" dirty="0" smtClean="0"/>
              <a:t> příhradová konstrukce  	</a:t>
            </a:r>
          </a:p>
          <a:p>
            <a:pPr eaLnBrk="1" hangingPunct="1"/>
            <a:r>
              <a:rPr lang="cs-CZ" sz="2800" dirty="0" smtClean="0"/>
              <a:t> sloupová konstrukce</a:t>
            </a:r>
          </a:p>
          <a:p>
            <a:pPr marL="1371600" lvl="2" indent="-457200" eaLnBrk="1" hangingPunct="1">
              <a:buFont typeface="Arial" charset="0"/>
              <a:buNone/>
            </a:pPr>
            <a:r>
              <a:rPr lang="cs-CZ" sz="2000" dirty="0" smtClean="0"/>
              <a:t>		  </a:t>
            </a:r>
            <a:r>
              <a:rPr lang="cs-CZ" sz="2800" dirty="0" smtClean="0"/>
              <a:t>	</a:t>
            </a:r>
          </a:p>
          <a:p>
            <a:pPr marL="609600" indent="-609600" eaLnBrk="1" hangingPunct="1">
              <a:buNone/>
              <a:defRPr/>
            </a:pPr>
            <a:r>
              <a:rPr lang="cs-CZ" sz="2800" dirty="0"/>
              <a:t> </a:t>
            </a:r>
            <a:r>
              <a:rPr lang="cs-CZ" sz="2800" dirty="0" smtClean="0"/>
              <a:t>    -  sestavuje </a:t>
            </a:r>
            <a:r>
              <a:rPr lang="cs-CZ" sz="2800" dirty="0"/>
              <a:t>se pomocí autojeřábu z jednotlivých dílů   </a:t>
            </a:r>
            <a:r>
              <a:rPr lang="cs-CZ" sz="2800" dirty="0" smtClean="0"/>
              <a:t> jako </a:t>
            </a:r>
            <a:r>
              <a:rPr lang="cs-CZ" sz="2800" dirty="0"/>
              <a:t>stavebnice</a:t>
            </a:r>
          </a:p>
          <a:p>
            <a:pPr marL="609600" indent="-609600" eaLnBrk="1" hangingPunct="1">
              <a:buNone/>
              <a:defRPr/>
            </a:pPr>
            <a:r>
              <a:rPr lang="cs-CZ" sz="2800" dirty="0"/>
              <a:t>     - lehké jeřáby se vyrábějí i v tzv. samovztyčitelném (rychlosestavitelném) provedení</a:t>
            </a:r>
            <a:endParaRPr lang="cs-CZ" sz="2800" dirty="0" smtClean="0"/>
          </a:p>
        </p:txBody>
      </p:sp>
    </p:spTree>
  </p:cSld>
  <p:clrMapOvr>
    <a:masterClrMapping/>
  </p:clrMapOvr>
  <p:transition>
    <p:pull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658813" cy="417512"/>
          </a:xfrm>
        </p:spPr>
        <p:txBody>
          <a:bodyPr/>
          <a:lstStyle/>
          <a:p>
            <a:pPr algn="l" eaLnBrk="1" hangingPunct="1"/>
            <a:r>
              <a:rPr lang="cs-CZ" sz="1400" smtClean="0"/>
              <a:t>Jeřáby</a:t>
            </a:r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>
          <a:xfrm>
            <a:off x="395288" y="836613"/>
            <a:ext cx="8229600" cy="4525962"/>
          </a:xfrm>
        </p:spPr>
        <p:txBody>
          <a:bodyPr/>
          <a:lstStyle/>
          <a:p>
            <a:pPr marL="609600" indent="-609600" eaLnBrk="1" hangingPunct="1">
              <a:buFont typeface="Arial" charset="0"/>
              <a:buNone/>
              <a:defRPr/>
            </a:pPr>
            <a:r>
              <a:rPr lang="cs-CZ" sz="2800" dirty="0" smtClean="0">
                <a:solidFill>
                  <a:schemeClr val="hlink"/>
                </a:solidFill>
              </a:rPr>
              <a:t>Uspořádání věžových jeřábů:</a:t>
            </a:r>
          </a:p>
          <a:p>
            <a:pPr marL="609600" indent="-609600" eaLnBrk="1" hangingPunct="1">
              <a:buFont typeface="Arial" charset="0"/>
              <a:buNone/>
              <a:defRPr/>
            </a:pPr>
            <a:r>
              <a:rPr lang="cs-CZ" sz="2800" b="1" dirty="0" smtClean="0"/>
              <a:t>b) jeřábová věž</a:t>
            </a:r>
            <a:r>
              <a:rPr lang="cs-CZ" sz="2800" dirty="0" smtClean="0"/>
              <a:t> </a:t>
            </a:r>
          </a:p>
          <a:p>
            <a:pPr marL="609600" indent="-609600" eaLnBrk="1" hangingPunct="1">
              <a:buFont typeface="Arial" charset="0"/>
              <a:buNone/>
              <a:defRPr/>
            </a:pPr>
            <a:r>
              <a:rPr lang="cs-CZ" sz="2800" dirty="0" smtClean="0"/>
              <a:t>     - sestavuje se pomocí autojeřábu z jednotlivých dílů   jako stavebnice</a:t>
            </a:r>
          </a:p>
          <a:p>
            <a:pPr marL="609600" indent="-609600" eaLnBrk="1" hangingPunct="1">
              <a:buFont typeface="Arial" charset="0"/>
              <a:buNone/>
              <a:defRPr/>
            </a:pPr>
            <a:r>
              <a:rPr lang="cs-CZ" sz="2800" dirty="0" smtClean="0"/>
              <a:t>     - lehké jeřáby se vyrábějí i v tzv. samovztyčitelném (rychlosestavitelném) provedení</a:t>
            </a:r>
          </a:p>
          <a:p>
            <a:pPr eaLnBrk="1" hangingPunct="1">
              <a:buFont typeface="Arial" charset="0"/>
              <a:buNone/>
              <a:defRPr/>
            </a:pPr>
            <a:endParaRPr lang="cs-CZ" sz="2800" dirty="0" smtClean="0"/>
          </a:p>
        </p:txBody>
      </p:sp>
      <p:sp>
        <p:nvSpPr>
          <p:cNvPr id="5" name="Tlačítko akce: Video 4">
            <a:hlinkClick r:id="rId2" highlightClick="1"/>
          </p:cNvPr>
          <p:cNvSpPr/>
          <p:nvPr/>
        </p:nvSpPr>
        <p:spPr>
          <a:xfrm>
            <a:off x="6732588" y="3789363"/>
            <a:ext cx="576262" cy="611187"/>
          </a:xfrm>
          <a:prstGeom prst="actionButtonMovie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6200000" scaled="1"/>
            <a:tileRect/>
          </a:gradFill>
          <a:ln>
            <a:solidFill>
              <a:schemeClr val="accent1">
                <a:shade val="50000"/>
                <a:alpha val="77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ransition>
    <p:pull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 idx="4294967295"/>
          </p:nvPr>
        </p:nvSpPr>
        <p:spPr>
          <a:xfrm>
            <a:off x="457200" y="274638"/>
            <a:ext cx="658813" cy="417512"/>
          </a:xfrm>
        </p:spPr>
        <p:txBody>
          <a:bodyPr/>
          <a:lstStyle/>
          <a:p>
            <a:pPr algn="l" eaLnBrk="1" hangingPunct="1"/>
            <a:r>
              <a:rPr lang="cs-CZ" sz="1400" smtClean="0"/>
              <a:t>Jeřáby</a:t>
            </a:r>
          </a:p>
        </p:txBody>
      </p:sp>
      <p:sp>
        <p:nvSpPr>
          <p:cNvPr id="23554" name="Zástupný symbol pro obsah 2"/>
          <p:cNvSpPr>
            <a:spLocks noGrp="1"/>
          </p:cNvSpPr>
          <p:nvPr>
            <p:ph idx="4294967295"/>
          </p:nvPr>
        </p:nvSpPr>
        <p:spPr>
          <a:xfrm>
            <a:off x="395288" y="836613"/>
            <a:ext cx="8229600" cy="1871662"/>
          </a:xfrm>
        </p:spPr>
        <p:txBody>
          <a:bodyPr/>
          <a:lstStyle/>
          <a:p>
            <a:pPr marL="609600" indent="-609600" eaLnBrk="1" hangingPunct="1">
              <a:buFont typeface="Arial" charset="0"/>
              <a:buNone/>
            </a:pPr>
            <a:r>
              <a:rPr lang="cs-CZ" sz="2800" smtClean="0">
                <a:solidFill>
                  <a:schemeClr val="hlink"/>
                </a:solidFill>
              </a:rPr>
              <a:t>Uspořádání věžových jeřábů:</a:t>
            </a:r>
          </a:p>
          <a:p>
            <a:pPr marL="609600" indent="-609600" eaLnBrk="1" hangingPunct="1">
              <a:buFont typeface="Arial" charset="0"/>
              <a:buNone/>
            </a:pPr>
            <a:r>
              <a:rPr lang="cs-CZ" sz="2800" b="1" smtClean="0"/>
              <a:t>c) výložník </a:t>
            </a:r>
          </a:p>
          <a:p>
            <a:pPr marL="609600" indent="-609600" eaLnBrk="1" hangingPunct="1">
              <a:buFont typeface="Arial" charset="0"/>
              <a:buNone/>
            </a:pPr>
            <a:r>
              <a:rPr lang="cs-CZ" sz="2800" smtClean="0"/>
              <a:t>– vodorovný                – sklopný                     – lomený</a:t>
            </a:r>
          </a:p>
          <a:p>
            <a:pPr marL="609600" indent="-609600" eaLnBrk="1" hangingPunct="1">
              <a:buFont typeface="Arial" charset="0"/>
              <a:buNone/>
            </a:pPr>
            <a:endParaRPr lang="cs-CZ" sz="2800" smtClean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3501008"/>
            <a:ext cx="882015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2800" dirty="0" smtClean="0">
                <a:latin typeface="+mj-lt"/>
              </a:rPr>
              <a:t> výložník </a:t>
            </a:r>
            <a:r>
              <a:rPr lang="cs-CZ" sz="2800" dirty="0">
                <a:latin typeface="+mj-lt"/>
              </a:rPr>
              <a:t>je s věží spojen:  - pevně  </a:t>
            </a:r>
            <a:r>
              <a:rPr lang="cs-CZ" dirty="0">
                <a:latin typeface="+mj-lt"/>
              </a:rPr>
              <a:t>(otáčí se celý jeřáb)</a:t>
            </a:r>
          </a:p>
          <a:p>
            <a:pPr>
              <a:defRPr/>
            </a:pPr>
            <a:r>
              <a:rPr lang="cs-CZ" sz="2800" dirty="0">
                <a:latin typeface="+mj-lt"/>
              </a:rPr>
              <a:t>				</a:t>
            </a:r>
            <a:r>
              <a:rPr lang="cs-CZ" sz="2800" dirty="0" smtClean="0">
                <a:latin typeface="+mj-lt"/>
              </a:rPr>
              <a:t> - </a:t>
            </a:r>
            <a:r>
              <a:rPr lang="cs-CZ" sz="2800" dirty="0">
                <a:latin typeface="+mj-lt"/>
              </a:rPr>
              <a:t>ozubeným kolem</a:t>
            </a:r>
            <a:r>
              <a:rPr lang="cs-CZ" sz="2800" dirty="0">
                <a:latin typeface="Arial" charset="0"/>
              </a:rPr>
              <a:t>	</a:t>
            </a:r>
            <a:r>
              <a:rPr lang="cs-CZ" dirty="0">
                <a:latin typeface="+mn-lt"/>
              </a:rPr>
              <a:t>(otáčí se jen výložník) </a:t>
            </a:r>
            <a:r>
              <a:rPr lang="cs-CZ" sz="2800" dirty="0">
                <a:latin typeface="+mn-lt"/>
              </a:rPr>
              <a:t> </a:t>
            </a:r>
          </a:p>
        </p:txBody>
      </p:sp>
    </p:spTree>
  </p:cSld>
  <p:clrMapOvr>
    <a:masterClrMapping/>
  </p:clrMapOvr>
  <p:transition>
    <p:pull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658813" cy="417512"/>
          </a:xfrm>
        </p:spPr>
        <p:txBody>
          <a:bodyPr/>
          <a:lstStyle/>
          <a:p>
            <a:pPr algn="l" eaLnBrk="1" hangingPunct="1"/>
            <a:r>
              <a:rPr lang="cs-CZ" sz="1400" smtClean="0"/>
              <a:t>Jeřáby</a:t>
            </a: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755650" y="1412875"/>
          <a:ext cx="7848872" cy="39762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62218"/>
                <a:gridCol w="1962218"/>
                <a:gridCol w="1962218"/>
                <a:gridCol w="1962218"/>
              </a:tblGrid>
              <a:tr h="994054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Typ věžového</a:t>
                      </a:r>
                      <a:r>
                        <a:rPr lang="cs-CZ" sz="2400" baseline="0" dirty="0" smtClean="0">
                          <a:solidFill>
                            <a:schemeClr val="bg1"/>
                          </a:solidFill>
                        </a:rPr>
                        <a:t> jeřábu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max. nosnost </a:t>
                      </a:r>
                      <a:r>
                        <a:rPr lang="en-US" sz="2400" dirty="0" smtClean="0"/>
                        <a:t>Q [t]</a:t>
                      </a:r>
                      <a:endParaRPr lang="cs-CZ" sz="2400" dirty="0"/>
                    </a:p>
                  </a:txBody>
                  <a:tcPr anchor="ctr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max. vyložení</a:t>
                      </a:r>
                      <a:r>
                        <a:rPr lang="en-US" sz="2400" dirty="0" smtClean="0"/>
                        <a:t> L [m]</a:t>
                      </a:r>
                      <a:endParaRPr lang="cs-CZ" sz="2400" dirty="0"/>
                    </a:p>
                  </a:txBody>
                  <a:tcPr anchor="ctr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max. výška zdvihu</a:t>
                      </a:r>
                      <a:r>
                        <a:rPr lang="en-US" sz="2400" dirty="0" smtClean="0"/>
                        <a:t> H [m]</a:t>
                      </a:r>
                      <a:endParaRPr lang="cs-CZ" sz="2400" dirty="0"/>
                    </a:p>
                  </a:txBody>
                  <a:tcPr anchor="ctr">
                    <a:solidFill>
                      <a:schemeClr val="accent1">
                        <a:lumMod val="75000"/>
                      </a:schemeClr>
                    </a:solidFill>
                  </a:tcPr>
                </a:tc>
              </a:tr>
              <a:tr h="994054">
                <a:tc>
                  <a:txBody>
                    <a:bodyPr/>
                    <a:lstStyle/>
                    <a:p>
                      <a:pPr algn="ctr"/>
                      <a:r>
                        <a:rPr lang="cs-CZ" sz="2400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 samo-vztyčitelný</a:t>
                      </a:r>
                      <a:endParaRPr lang="cs-CZ" sz="2400" baseline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1 </a:t>
                      </a:r>
                      <a:r>
                        <a:rPr lang="cs-CZ" sz="24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-</a:t>
                      </a:r>
                      <a:r>
                        <a:rPr lang="cs-CZ" sz="2400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 10</a:t>
                      </a:r>
                      <a:endParaRPr lang="cs-CZ" sz="24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16 - 50</a:t>
                      </a:r>
                      <a:endParaRPr lang="cs-CZ" sz="24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18 - 45</a:t>
                      </a:r>
                      <a:endParaRPr lang="cs-CZ" sz="24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  <a:tr h="994054">
                <a:tc>
                  <a:txBody>
                    <a:bodyPr/>
                    <a:lstStyle/>
                    <a:p>
                      <a:pPr algn="ctr"/>
                      <a:r>
                        <a:rPr lang="cs-CZ" sz="2400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                       city - crane</a:t>
                      </a:r>
                      <a:endParaRPr lang="cs-CZ" sz="2400" baseline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2 - 16</a:t>
                      </a:r>
                      <a:endParaRPr lang="cs-CZ" sz="24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30 - 75</a:t>
                      </a:r>
                      <a:endParaRPr lang="cs-CZ" sz="24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20 - 60</a:t>
                      </a:r>
                      <a:endParaRPr lang="cs-CZ" sz="24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  <a:tr h="994054">
                <a:tc>
                  <a:txBody>
                    <a:bodyPr/>
                    <a:lstStyle/>
                    <a:p>
                      <a:pPr algn="ctr"/>
                      <a:r>
                        <a:rPr lang="cs-CZ" sz="2400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              průmyslový</a:t>
                      </a:r>
                      <a:endParaRPr lang="cs-CZ" sz="2400" baseline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10 - 60</a:t>
                      </a:r>
                      <a:endParaRPr lang="cs-CZ" sz="24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až 90</a:t>
                      </a:r>
                      <a:endParaRPr lang="cs-CZ" sz="24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sym typeface="Symbol"/>
                        </a:rPr>
                        <a:t> 100</a:t>
                      </a:r>
                      <a:endParaRPr lang="cs-CZ" sz="24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755650" y="765175"/>
            <a:ext cx="6048375" cy="5222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800" dirty="0">
                <a:latin typeface="+mj-lt"/>
              </a:rPr>
              <a:t>Orientační parametry věžových jeřábů</a:t>
            </a:r>
          </a:p>
        </p:txBody>
      </p:sp>
    </p:spTree>
  </p:cSld>
  <p:clrMapOvr>
    <a:masterClrMapping/>
  </p:clrMapOvr>
  <p:transition>
    <p:pull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658813" cy="417512"/>
          </a:xfrm>
        </p:spPr>
        <p:txBody>
          <a:bodyPr/>
          <a:lstStyle/>
          <a:p>
            <a:pPr algn="l" eaLnBrk="1" hangingPunct="1"/>
            <a:r>
              <a:rPr lang="cs-CZ" sz="1400" smtClean="0"/>
              <a:t>Jeřáby</a:t>
            </a:r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>
          <a:xfrm>
            <a:off x="395288" y="836613"/>
            <a:ext cx="8229600" cy="4525962"/>
          </a:xfrm>
        </p:spPr>
        <p:txBody>
          <a:bodyPr/>
          <a:lstStyle/>
          <a:p>
            <a:pPr marL="179388" indent="-179388" eaLnBrk="1" hangingPunct="1">
              <a:buFont typeface="Arial" charset="0"/>
              <a:buNone/>
            </a:pPr>
            <a:r>
              <a:rPr lang="cs-CZ" sz="2800" b="1" smtClean="0"/>
              <a:t>2. Mobilní jeřáby</a:t>
            </a:r>
          </a:p>
          <a:p>
            <a:pPr marL="179388" indent="-179388" eaLnBrk="1" hangingPunct="1">
              <a:buFont typeface="Arial" charset="0"/>
              <a:buNone/>
            </a:pPr>
            <a:r>
              <a:rPr lang="cs-CZ" sz="2800" smtClean="0"/>
              <a:t>- umožňují rychlé přemísťování břemen do  pracovního místa při velkých zvedacích výkonech</a:t>
            </a:r>
          </a:p>
          <a:p>
            <a:pPr marL="179388" indent="-179388" eaLnBrk="1" hangingPunct="1">
              <a:buFont typeface="Arial" charset="0"/>
              <a:buNone/>
            </a:pPr>
            <a:endParaRPr lang="cs-CZ" sz="2800" smtClean="0"/>
          </a:p>
          <a:p>
            <a:pPr marL="179388" indent="-179388" eaLnBrk="1" hangingPunct="1">
              <a:buFont typeface="Arial" charset="0"/>
              <a:buNone/>
            </a:pPr>
            <a:r>
              <a:rPr lang="cs-CZ" sz="2800" smtClean="0">
                <a:solidFill>
                  <a:schemeClr val="hlink"/>
                </a:solidFill>
              </a:rPr>
              <a:t>Druhy podvozků:</a:t>
            </a:r>
          </a:p>
          <a:p>
            <a:pPr marL="179388" indent="-179388" eaLnBrk="1" hangingPunct="1"/>
            <a:r>
              <a:rPr lang="cs-CZ" sz="2800" smtClean="0"/>
              <a:t>automobilní </a:t>
            </a:r>
            <a:r>
              <a:rPr lang="cs-CZ" sz="2000" smtClean="0"/>
              <a:t>(sériové nebo speciální výroby)</a:t>
            </a:r>
          </a:p>
          <a:p>
            <a:pPr marL="179388" indent="-179388" eaLnBrk="1" hangingPunct="1"/>
            <a:r>
              <a:rPr lang="cs-CZ" sz="2800" smtClean="0"/>
              <a:t>kolové </a:t>
            </a:r>
            <a:r>
              <a:rPr lang="cs-CZ" sz="2000" smtClean="0"/>
              <a:t>(silniční nebo terénní)</a:t>
            </a:r>
          </a:p>
          <a:p>
            <a:pPr marL="179388" indent="-179388" eaLnBrk="1" hangingPunct="1"/>
            <a:r>
              <a:rPr lang="cs-CZ" sz="2800" smtClean="0"/>
              <a:t>pásové</a:t>
            </a:r>
          </a:p>
          <a:p>
            <a:pPr marL="179388" indent="-179388" eaLnBrk="1" hangingPunct="1"/>
            <a:r>
              <a:rPr lang="cs-CZ" sz="2800" smtClean="0"/>
              <a:t>kolejové</a:t>
            </a:r>
          </a:p>
          <a:p>
            <a:pPr marL="179388" indent="-179388" eaLnBrk="1" hangingPunct="1"/>
            <a:r>
              <a:rPr lang="cs-CZ" sz="2800" smtClean="0"/>
              <a:t>plovoucí (lodní)</a:t>
            </a:r>
          </a:p>
          <a:p>
            <a:pPr marL="179388" indent="-179388" eaLnBrk="1" hangingPunct="1">
              <a:buFont typeface="Arial" charset="0"/>
              <a:buNone/>
            </a:pPr>
            <a:endParaRPr lang="cs-CZ" sz="2800" smtClean="0">
              <a:solidFill>
                <a:schemeClr val="hlink"/>
              </a:solidFill>
            </a:endParaRPr>
          </a:p>
        </p:txBody>
      </p:sp>
    </p:spTree>
  </p:cSld>
  <p:clrMapOvr>
    <a:masterClrMapping/>
  </p:clrMapOvr>
  <p:transition>
    <p:pull dir="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658813" cy="417512"/>
          </a:xfrm>
        </p:spPr>
        <p:txBody>
          <a:bodyPr/>
          <a:lstStyle/>
          <a:p>
            <a:pPr algn="l" eaLnBrk="1" hangingPunct="1"/>
            <a:r>
              <a:rPr lang="cs-CZ" sz="1400" smtClean="0"/>
              <a:t>Jeřáby</a:t>
            </a:r>
          </a:p>
        </p:txBody>
      </p:sp>
      <p:sp>
        <p:nvSpPr>
          <p:cNvPr id="26626" name="Zástupný symbol pro obsah 2"/>
          <p:cNvSpPr>
            <a:spLocks noGrp="1"/>
          </p:cNvSpPr>
          <p:nvPr>
            <p:ph idx="1"/>
          </p:nvPr>
        </p:nvSpPr>
        <p:spPr>
          <a:xfrm>
            <a:off x="395288" y="836613"/>
            <a:ext cx="8229600" cy="4525962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800" dirty="0" smtClean="0">
                <a:solidFill>
                  <a:schemeClr val="hlink"/>
                </a:solidFill>
              </a:rPr>
              <a:t>Výložníky mobilních jeřábů</a:t>
            </a:r>
          </a:p>
          <a:p>
            <a:pPr eaLnBrk="1" hangingPunct="1"/>
            <a:r>
              <a:rPr lang="cs-CZ" sz="2800" dirty="0" smtClean="0"/>
              <a:t>příhradové</a:t>
            </a:r>
          </a:p>
          <a:p>
            <a:pPr eaLnBrk="1" hangingPunct="1"/>
            <a:r>
              <a:rPr lang="cs-CZ" sz="2800" dirty="0" smtClean="0"/>
              <a:t>teleskopické</a:t>
            </a:r>
          </a:p>
          <a:p>
            <a:pPr eaLnBrk="1" hangingPunct="1"/>
            <a:r>
              <a:rPr lang="cs-CZ" sz="2800" dirty="0" smtClean="0"/>
              <a:t>kombinované</a:t>
            </a:r>
          </a:p>
        </p:txBody>
      </p:sp>
    </p:spTree>
  </p:cSld>
  <p:clrMapOvr>
    <a:masterClrMapping/>
  </p:clrMapOvr>
  <p:transition>
    <p:pull dir="u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658813" cy="417512"/>
          </a:xfrm>
        </p:spPr>
        <p:txBody>
          <a:bodyPr/>
          <a:lstStyle/>
          <a:p>
            <a:pPr algn="l" eaLnBrk="1" hangingPunct="1"/>
            <a:r>
              <a:rPr lang="cs-CZ" sz="1400" smtClean="0"/>
              <a:t>Jeřáby</a:t>
            </a:r>
          </a:p>
        </p:txBody>
      </p:sp>
      <p:sp>
        <p:nvSpPr>
          <p:cNvPr id="27650" name="Zástupný symbol pro obsah 2"/>
          <p:cNvSpPr>
            <a:spLocks noGrp="1"/>
          </p:cNvSpPr>
          <p:nvPr>
            <p:ph idx="1"/>
          </p:nvPr>
        </p:nvSpPr>
        <p:spPr>
          <a:xfrm>
            <a:off x="395288" y="836613"/>
            <a:ext cx="8229600" cy="3097212"/>
          </a:xfrm>
        </p:spPr>
        <p:txBody>
          <a:bodyPr/>
          <a:lstStyle/>
          <a:p>
            <a:pPr marL="179388" indent="-179388" eaLnBrk="1" hangingPunct="1">
              <a:buFont typeface="Arial" charset="0"/>
              <a:buNone/>
            </a:pPr>
            <a:r>
              <a:rPr lang="cs-CZ" sz="2800" b="1" dirty="0" smtClean="0"/>
              <a:t>a) jeřáby na automobilním podvozku</a:t>
            </a:r>
          </a:p>
          <a:p>
            <a:pPr marL="179388" indent="-179388" eaLnBrk="1" hangingPunct="1">
              <a:buFont typeface="Arial" charset="0"/>
              <a:buNone/>
            </a:pPr>
            <a:r>
              <a:rPr lang="cs-CZ" sz="2800" dirty="0" smtClean="0"/>
              <a:t>- u běžných typů nesmí zatížení na nápravu překročit stanovenou mez</a:t>
            </a:r>
          </a:p>
          <a:p>
            <a:pPr marL="179388" indent="-179388" eaLnBrk="1" hangingPunct="1">
              <a:buNone/>
            </a:pPr>
            <a:r>
              <a:rPr lang="cs-CZ" sz="2800" dirty="0" smtClean="0"/>
              <a:t>- těžké jeřáby mají speciální víceosé podvozky se samostatným hydraulickým řízením</a:t>
            </a:r>
          </a:p>
          <a:p>
            <a:pPr marL="179388" indent="-179388" eaLnBrk="1" hangingPunct="1">
              <a:buFont typeface="Arial" charset="0"/>
              <a:buNone/>
            </a:pPr>
            <a:r>
              <a:rPr lang="cs-CZ" sz="2800" dirty="0" smtClean="0"/>
              <a:t>- podvozek je nutné před prací stabilizovat</a:t>
            </a:r>
          </a:p>
        </p:txBody>
      </p:sp>
    </p:spTree>
  </p:cSld>
  <p:clrMapOvr>
    <a:masterClrMapping/>
  </p:clrMapOvr>
  <p:transition>
    <p:pull dir="u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658813" cy="417512"/>
          </a:xfrm>
        </p:spPr>
        <p:txBody>
          <a:bodyPr/>
          <a:lstStyle/>
          <a:p>
            <a:pPr algn="l" eaLnBrk="1" hangingPunct="1"/>
            <a:r>
              <a:rPr lang="cs-CZ" sz="1400" smtClean="0"/>
              <a:t>Jeřáby</a:t>
            </a:r>
          </a:p>
        </p:txBody>
      </p:sp>
      <p:sp>
        <p:nvSpPr>
          <p:cNvPr id="29698" name="Zástupný symbol pro obsah 2"/>
          <p:cNvSpPr>
            <a:spLocks noGrp="1"/>
          </p:cNvSpPr>
          <p:nvPr>
            <p:ph idx="1"/>
          </p:nvPr>
        </p:nvSpPr>
        <p:spPr>
          <a:xfrm>
            <a:off x="395288" y="836613"/>
            <a:ext cx="8229600" cy="2520950"/>
          </a:xfrm>
        </p:spPr>
        <p:txBody>
          <a:bodyPr/>
          <a:lstStyle/>
          <a:p>
            <a:pPr marL="179388" indent="-179388" eaLnBrk="1" hangingPunct="1">
              <a:buFont typeface="Arial" charset="0"/>
              <a:buNone/>
            </a:pPr>
            <a:r>
              <a:rPr lang="cs-CZ" sz="2800" b="1" smtClean="0"/>
              <a:t>b) jeřáby na kolovém podvozku</a:t>
            </a:r>
          </a:p>
          <a:p>
            <a:pPr marL="179388" indent="-179388" eaLnBrk="1" hangingPunct="1">
              <a:buFont typeface="Arial" charset="0"/>
              <a:buNone/>
            </a:pPr>
            <a:r>
              <a:rPr lang="cs-CZ" sz="2800" smtClean="0"/>
              <a:t>- speciálně upravené  2- 4osé podvozky pro pohyb </a:t>
            </a:r>
          </a:p>
          <a:p>
            <a:pPr marL="179388" indent="-179388" eaLnBrk="1" hangingPunct="1">
              <a:buFont typeface="Arial" charset="0"/>
              <a:buNone/>
            </a:pPr>
            <a:r>
              <a:rPr lang="cs-CZ" sz="2800" smtClean="0"/>
              <a:t>  v obtížném terénu</a:t>
            </a:r>
          </a:p>
          <a:p>
            <a:pPr marL="179388" indent="-179388" eaLnBrk="1" hangingPunct="1">
              <a:buFont typeface="Arial" charset="0"/>
              <a:buNone/>
            </a:pPr>
            <a:r>
              <a:rPr lang="cs-CZ" sz="2800" smtClean="0"/>
              <a:t>- jeřáb lze ovládat </a:t>
            </a:r>
            <a:r>
              <a:rPr lang="cs-CZ" sz="2000" smtClean="0"/>
              <a:t>(řídit a pracovat s výložníkem)</a:t>
            </a:r>
            <a:r>
              <a:rPr lang="cs-CZ" sz="2800" smtClean="0"/>
              <a:t> i z jednoho místa</a:t>
            </a:r>
          </a:p>
          <a:p>
            <a:pPr marL="179388" indent="-179388" eaLnBrk="1" hangingPunct="1">
              <a:buFont typeface="Arial" charset="0"/>
              <a:buNone/>
            </a:pPr>
            <a:r>
              <a:rPr lang="cs-CZ" sz="2800" smtClean="0"/>
              <a:t>- nutná stabilizace jeřábu</a:t>
            </a:r>
          </a:p>
        </p:txBody>
      </p:sp>
    </p:spTree>
  </p:cSld>
  <p:clrMapOvr>
    <a:masterClrMapping/>
  </p:clrMapOvr>
  <p:transition>
    <p:pull dir="u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658813" cy="417512"/>
          </a:xfrm>
        </p:spPr>
        <p:txBody>
          <a:bodyPr/>
          <a:lstStyle/>
          <a:p>
            <a:pPr algn="l" eaLnBrk="1" hangingPunct="1"/>
            <a:r>
              <a:rPr lang="cs-CZ" sz="1400" smtClean="0"/>
              <a:t>Jeřáby</a:t>
            </a:r>
          </a:p>
        </p:txBody>
      </p:sp>
      <p:sp>
        <p:nvSpPr>
          <p:cNvPr id="30722" name="Zástupný symbol pro obsah 2"/>
          <p:cNvSpPr>
            <a:spLocks noGrp="1"/>
          </p:cNvSpPr>
          <p:nvPr>
            <p:ph idx="1"/>
          </p:nvPr>
        </p:nvSpPr>
        <p:spPr>
          <a:xfrm>
            <a:off x="395288" y="836613"/>
            <a:ext cx="8229600" cy="2232025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800" b="1" dirty="0" smtClean="0"/>
              <a:t>c) jeřáby na pásovém podvozku</a:t>
            </a:r>
          </a:p>
          <a:p>
            <a:pPr eaLnBrk="1" hangingPunct="1">
              <a:buFont typeface="Arial" charset="0"/>
              <a:buNone/>
            </a:pPr>
            <a:r>
              <a:rPr lang="cs-CZ" sz="2800" dirty="0" smtClean="0"/>
              <a:t>- těžkotonážní jeřáby pro speciální práce</a:t>
            </a:r>
          </a:p>
          <a:p>
            <a:pPr eaLnBrk="1" hangingPunct="1">
              <a:buFont typeface="Arial" charset="0"/>
              <a:buNone/>
            </a:pPr>
            <a:r>
              <a:rPr lang="cs-CZ" sz="2800" dirty="0" smtClean="0"/>
              <a:t>- většinou příhradový výložník</a:t>
            </a:r>
          </a:p>
          <a:p>
            <a:pPr eaLnBrk="1" hangingPunct="1">
              <a:buFont typeface="Arial" charset="0"/>
              <a:buNone/>
            </a:pPr>
            <a:r>
              <a:rPr lang="cs-CZ" sz="2800" dirty="0" smtClean="0"/>
              <a:t>- podvozek není nutné stabilizovat</a:t>
            </a:r>
            <a:r>
              <a:rPr lang="cs-CZ" sz="2800" b="1" dirty="0" smtClean="0"/>
              <a:t> </a:t>
            </a:r>
          </a:p>
        </p:txBody>
      </p:sp>
      <p:sp>
        <p:nvSpPr>
          <p:cNvPr id="2" name="Obdélník 1"/>
          <p:cNvSpPr/>
          <p:nvPr/>
        </p:nvSpPr>
        <p:spPr>
          <a:xfrm>
            <a:off x="467544" y="3817027"/>
            <a:ext cx="7128792" cy="155734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spcBef>
                <a:spcPct val="20000"/>
              </a:spcBef>
            </a:pPr>
            <a:r>
              <a:rPr lang="cs-CZ" sz="2800" b="1" dirty="0">
                <a:solidFill>
                  <a:prstClr val="black"/>
                </a:solidFill>
                <a:latin typeface="Calibri"/>
              </a:rPr>
              <a:t>d) jeřáby na kolejovém podvozku</a:t>
            </a:r>
          </a:p>
          <a:p>
            <a:pPr marL="342900" lvl="0" indent="-342900">
              <a:spcBef>
                <a:spcPct val="20000"/>
              </a:spcBef>
            </a:pPr>
            <a:r>
              <a:rPr lang="cs-CZ" sz="2800" dirty="0">
                <a:solidFill>
                  <a:prstClr val="black"/>
                </a:solidFill>
                <a:latin typeface="Calibri"/>
              </a:rPr>
              <a:t>- práce v železničním stavitelství</a:t>
            </a:r>
          </a:p>
          <a:p>
            <a:pPr marL="342900" lvl="0" indent="-342900">
              <a:spcBef>
                <a:spcPct val="20000"/>
              </a:spcBef>
            </a:pPr>
            <a:r>
              <a:rPr lang="cs-CZ" sz="2800" dirty="0">
                <a:solidFill>
                  <a:prstClr val="black"/>
                </a:solidFill>
                <a:latin typeface="Calibri"/>
              </a:rPr>
              <a:t>- jeřábem lze pojíždět i při </a:t>
            </a:r>
            <a:r>
              <a:rPr lang="cs-CZ" sz="2800" dirty="0" smtClean="0">
                <a:solidFill>
                  <a:prstClr val="black"/>
                </a:solidFill>
                <a:latin typeface="Calibri"/>
              </a:rPr>
              <a:t>zatíženém výložníku</a:t>
            </a:r>
            <a:endParaRPr lang="cs-CZ" sz="2800" dirty="0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  <p:transition>
    <p:pull dir="u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Nadpis 1"/>
          <p:cNvSpPr>
            <a:spLocks noGrp="1"/>
          </p:cNvSpPr>
          <p:nvPr>
            <p:ph type="title" idx="4294967295"/>
          </p:nvPr>
        </p:nvSpPr>
        <p:spPr>
          <a:xfrm>
            <a:off x="457200" y="274638"/>
            <a:ext cx="658813" cy="417512"/>
          </a:xfrm>
        </p:spPr>
        <p:txBody>
          <a:bodyPr/>
          <a:lstStyle/>
          <a:p>
            <a:pPr algn="l" eaLnBrk="1" hangingPunct="1"/>
            <a:r>
              <a:rPr lang="cs-CZ" sz="1400" smtClean="0"/>
              <a:t>Jeřáby</a:t>
            </a:r>
          </a:p>
        </p:txBody>
      </p:sp>
      <p:sp>
        <p:nvSpPr>
          <p:cNvPr id="35843" name="Zástupný symbol pro obsah 2"/>
          <p:cNvSpPr>
            <a:spLocks noGrp="1"/>
          </p:cNvSpPr>
          <p:nvPr>
            <p:ph idx="4294967295"/>
          </p:nvPr>
        </p:nvSpPr>
        <p:spPr>
          <a:xfrm>
            <a:off x="395288" y="836613"/>
            <a:ext cx="8229600" cy="2087562"/>
          </a:xfrm>
        </p:spPr>
        <p:txBody>
          <a:bodyPr/>
          <a:lstStyle/>
          <a:p>
            <a:pPr marL="179388" indent="-179388" eaLnBrk="1" hangingPunct="1">
              <a:buFont typeface="Arial" charset="0"/>
              <a:buNone/>
            </a:pPr>
            <a:r>
              <a:rPr lang="cs-CZ" sz="2800" b="1" smtClean="0"/>
              <a:t>e) jeřáby na plovoucím podvozku</a:t>
            </a:r>
          </a:p>
          <a:p>
            <a:pPr marL="179388" indent="-179388" eaLnBrk="1" hangingPunct="1">
              <a:buFont typeface="Arial" charset="0"/>
              <a:buNone/>
            </a:pPr>
            <a:r>
              <a:rPr lang="cs-CZ" sz="2800" smtClean="0"/>
              <a:t>- plovoucí ponton nebo loď s osazeným jeřábem</a:t>
            </a:r>
          </a:p>
          <a:p>
            <a:pPr marL="179388" indent="-179388" eaLnBrk="1" hangingPunct="1">
              <a:buFont typeface="Arial" charset="0"/>
              <a:buNone/>
            </a:pPr>
            <a:r>
              <a:rPr lang="cs-CZ" sz="2800" smtClean="0"/>
              <a:t>- montáže a přemísťování břemen ve vodním stavitelství, budování ropných plošin atd.</a:t>
            </a:r>
          </a:p>
          <a:p>
            <a:pPr marL="179388" indent="-179388" eaLnBrk="1" hangingPunct="1">
              <a:buFont typeface="Arial" charset="0"/>
              <a:buNone/>
            </a:pPr>
            <a:endParaRPr lang="cs-CZ" sz="2800" smtClean="0"/>
          </a:p>
        </p:txBody>
      </p:sp>
    </p:spTree>
  </p:cSld>
  <p:clrMapOvr>
    <a:masterClrMapping/>
  </p:clrMapOvr>
  <p:transition>
    <p:pull dir="u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Nadpis 1"/>
          <p:cNvSpPr>
            <a:spLocks noGrp="1"/>
          </p:cNvSpPr>
          <p:nvPr>
            <p:ph type="title" idx="4294967295"/>
          </p:nvPr>
        </p:nvSpPr>
        <p:spPr>
          <a:xfrm>
            <a:off x="457200" y="274638"/>
            <a:ext cx="658813" cy="417512"/>
          </a:xfrm>
        </p:spPr>
        <p:txBody>
          <a:bodyPr/>
          <a:lstStyle/>
          <a:p>
            <a:pPr algn="l" eaLnBrk="1" hangingPunct="1"/>
            <a:r>
              <a:rPr lang="cs-CZ" sz="1400" smtClean="0"/>
              <a:t>Jeřáby</a:t>
            </a:r>
          </a:p>
        </p:txBody>
      </p:sp>
      <p:sp>
        <p:nvSpPr>
          <p:cNvPr id="37891" name="Zástupný symbol pro obsah 2"/>
          <p:cNvSpPr>
            <a:spLocks noGrp="1"/>
          </p:cNvSpPr>
          <p:nvPr>
            <p:ph idx="4294967295"/>
          </p:nvPr>
        </p:nvSpPr>
        <p:spPr>
          <a:xfrm>
            <a:off x="395288" y="836613"/>
            <a:ext cx="8229600" cy="4248150"/>
          </a:xfrm>
        </p:spPr>
        <p:txBody>
          <a:bodyPr/>
          <a:lstStyle/>
          <a:p>
            <a:pPr marL="179388" indent="-179388" eaLnBrk="1" hangingPunct="1">
              <a:buFont typeface="Arial" charset="0"/>
              <a:buNone/>
            </a:pPr>
            <a:r>
              <a:rPr lang="cs-CZ" sz="2800" b="1" dirty="0" smtClean="0"/>
              <a:t>3. Skladové a montážní jeřáby</a:t>
            </a:r>
          </a:p>
          <a:p>
            <a:pPr marL="179388" indent="-179388" eaLnBrk="1" hangingPunct="1">
              <a:buFont typeface="Arial" charset="0"/>
              <a:buNone/>
            </a:pPr>
            <a:r>
              <a:rPr lang="cs-CZ" sz="2800" dirty="0" smtClean="0"/>
              <a:t>- jeřáby určené pro manipulaci s břemeny ve vnitřních nebo venkovních prostorách skladů, montážních hal, přístavech apod.</a:t>
            </a:r>
          </a:p>
          <a:p>
            <a:pPr marL="179388" indent="-179388" eaLnBrk="1" hangingPunct="1">
              <a:spcBef>
                <a:spcPct val="0"/>
              </a:spcBef>
              <a:buFont typeface="Arial" charset="0"/>
              <a:buNone/>
            </a:pPr>
            <a:r>
              <a:rPr lang="cs-CZ" sz="2800" dirty="0" smtClean="0"/>
              <a:t>- konstrukce jeřábu je kotvená do základu nebo umístěná na podvozku  </a:t>
            </a:r>
            <a:r>
              <a:rPr lang="cs-CZ" sz="2000" dirty="0" smtClean="0"/>
              <a:t>(většinou kolejovém) </a:t>
            </a:r>
            <a:r>
              <a:rPr lang="cs-CZ" sz="2800" dirty="0" smtClean="0"/>
              <a:t>na terénu</a:t>
            </a:r>
          </a:p>
          <a:p>
            <a:pPr marL="179388" indent="-179388" eaLnBrk="1" hangingPunct="1">
              <a:spcBef>
                <a:spcPct val="0"/>
              </a:spcBef>
              <a:buFont typeface="Arial" charset="0"/>
              <a:buNone/>
            </a:pPr>
            <a:r>
              <a:rPr lang="cs-CZ" sz="2800" dirty="0" smtClean="0"/>
              <a:t>  nebo pod střechou </a:t>
            </a:r>
          </a:p>
          <a:p>
            <a:pPr marL="179388" indent="-179388" eaLnBrk="1" hangingPunct="1">
              <a:spcBef>
                <a:spcPct val="0"/>
              </a:spcBef>
              <a:buFont typeface="Arial" charset="0"/>
              <a:buNone/>
            </a:pPr>
            <a:r>
              <a:rPr lang="cs-CZ" sz="2800" dirty="0" smtClean="0"/>
              <a:t>  (stropem) montážní haly</a:t>
            </a:r>
          </a:p>
        </p:txBody>
      </p:sp>
    </p:spTree>
  </p:cSld>
  <p:clrMapOvr>
    <a:masterClrMapping/>
  </p:clrMapOvr>
  <p:transition>
    <p:pull dir="u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Nadpis 1"/>
          <p:cNvSpPr>
            <a:spLocks noGrp="1"/>
          </p:cNvSpPr>
          <p:nvPr>
            <p:ph type="title" idx="4294967295"/>
          </p:nvPr>
        </p:nvSpPr>
        <p:spPr>
          <a:xfrm>
            <a:off x="457200" y="274638"/>
            <a:ext cx="658813" cy="417512"/>
          </a:xfrm>
        </p:spPr>
        <p:txBody>
          <a:bodyPr/>
          <a:lstStyle/>
          <a:p>
            <a:pPr algn="l" eaLnBrk="1" hangingPunct="1"/>
            <a:r>
              <a:rPr lang="cs-CZ" sz="1400" smtClean="0"/>
              <a:t>Jeřáby</a:t>
            </a:r>
          </a:p>
        </p:txBody>
      </p:sp>
      <p:sp>
        <p:nvSpPr>
          <p:cNvPr id="37891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908720"/>
            <a:ext cx="8229600" cy="4248150"/>
          </a:xfrm>
        </p:spPr>
        <p:txBody>
          <a:bodyPr/>
          <a:lstStyle/>
          <a:p>
            <a:pPr marL="179388" indent="-179388" eaLnBrk="1" hangingPunct="1">
              <a:buFont typeface="Arial" charset="0"/>
              <a:buNone/>
            </a:pPr>
            <a:r>
              <a:rPr lang="cs-CZ" sz="2800" dirty="0" smtClean="0"/>
              <a:t>Zdroje:</a:t>
            </a:r>
          </a:p>
          <a:p>
            <a:pPr eaLnBrk="1" hangingPunct="1"/>
            <a:r>
              <a:rPr lang="cs-CZ" sz="2800" dirty="0"/>
              <a:t>VANĚK, Antonín. </a:t>
            </a:r>
            <a:r>
              <a:rPr lang="cs-CZ" sz="2800" i="1" dirty="0"/>
              <a:t>Strojní zařízení pro stavební práce</a:t>
            </a:r>
            <a:r>
              <a:rPr lang="cs-CZ" sz="2800" dirty="0"/>
              <a:t>. Praha: Sobotáles, 1999. </a:t>
            </a:r>
            <a:r>
              <a:rPr lang="cs-CZ" sz="2800"/>
              <a:t>ISBN 80-85920-61-1. </a:t>
            </a:r>
          </a:p>
          <a:p>
            <a:pPr eaLnBrk="1" hangingPunct="1"/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2343558434"/>
      </p:ext>
    </p:extLst>
  </p:cSld>
  <p:clrMapOvr>
    <a:masterClrMapping/>
  </p:clrMapOvr>
  <p:transition>
    <p:pull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588</Words>
  <Application>Microsoft Office PowerPoint</Application>
  <PresentationFormat>Předvádění na obrazovce (4:3)</PresentationFormat>
  <Paragraphs>141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sady Office</vt:lpstr>
      <vt:lpstr>Prezentace aplikace PowerPoint</vt:lpstr>
      <vt:lpstr>Jeřáby</vt:lpstr>
      <vt:lpstr>Jeřáby</vt:lpstr>
      <vt:lpstr>Jeřáby</vt:lpstr>
      <vt:lpstr>Jeřáby</vt:lpstr>
      <vt:lpstr>Jeřáby</vt:lpstr>
      <vt:lpstr>Jeřáby</vt:lpstr>
      <vt:lpstr>Jeřáby</vt:lpstr>
      <vt:lpstr>Jeřáby</vt:lpstr>
      <vt:lpstr>Jeřáby</vt:lpstr>
      <vt:lpstr>Jeřáby</vt:lpstr>
      <vt:lpstr>Jeřáby</vt:lpstr>
      <vt:lpstr>Jeřáby</vt:lpstr>
      <vt:lpstr>Jeřáby</vt:lpstr>
      <vt:lpstr>Jeřáby</vt:lpstr>
      <vt:lpstr>Jeřáby</vt:lpstr>
      <vt:lpstr>Jeřáby</vt:lpstr>
      <vt:lpstr>Jeřáby</vt:lpstr>
      <vt:lpstr>Jeřáby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2013-11-10T17:39:38Z</dcterms:created>
  <dcterms:modified xsi:type="dcterms:W3CDTF">2013-12-07T15:52:12Z</dcterms:modified>
</cp:coreProperties>
</file>