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32" r:id="rId1"/>
  </p:sldMasterIdLst>
  <p:sldIdLst>
    <p:sldId id="273" r:id="rId2"/>
    <p:sldId id="256" r:id="rId3"/>
    <p:sldId id="260" r:id="rId4"/>
    <p:sldId id="259" r:id="rId5"/>
    <p:sldId id="263" r:id="rId6"/>
    <p:sldId id="264" r:id="rId7"/>
    <p:sldId id="265" r:id="rId8"/>
    <p:sldId id="266" r:id="rId9"/>
    <p:sldId id="268" r:id="rId10"/>
    <p:sldId id="269" r:id="rId11"/>
    <p:sldId id="271" r:id="rId12"/>
    <p:sldId id="272" r:id="rId13"/>
    <p:sldId id="27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A99651C-520D-41DA-9EF0-89A273A623E5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CC5C271-DE99-4866-B8B3-2848601BA6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EFEFF-D031-4ED9-B3B8-0BB730D8239A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803B4-9D5F-4555-9DF3-6DE065A26B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35C811A-EEAF-4C76-9E4D-9CE0EC7C319E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960FA8D-8523-47F9-B7C6-161E54086D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BC469-3166-46EA-B61E-EB311577B090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FC011-1247-450B-8E36-40E6260004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D8F0B22-9AA8-49B9-AD4D-587EC26305FF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EEEBA7C-75E9-4E4C-8291-4F8A21C8AF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A1042-45CA-4FA4-B44C-8BE7FC9C6E1C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A6E901-830D-4BDE-8320-D96A4F77CB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7D8BFE8-E3C4-4786-9291-610422F8BC7B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92F3516-ADAA-4181-9671-F025D6AE4A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9D93411-7462-45DE-AEAA-87A220739C92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FA2AB04-735F-4AEC-8C31-354BF384AA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B524CAD-B962-4607-9856-6B51621E9E35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D88FAE3-08FD-4146-A9BB-A3052AC00D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368361-848B-425C-90C5-71F632FADCCA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A3EBF-D9DB-4201-9E98-296DE127A1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6D2A4-3BB0-4D81-848C-C5759AE96912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C47C7-1D4C-4401-A707-332954EBD1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1DCC5D-6611-42CB-B189-0B70956E404D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BC3C36-1EAB-4352-A07C-DFF3ACE5EF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057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15142268-0723-4D14-8B0B-286FA9839F26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003BD06-F274-4EEB-ABF2-57616A611B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39" r:id="rId2"/>
    <p:sldLayoutId id="2147483745" r:id="rId3"/>
    <p:sldLayoutId id="2147483740" r:id="rId4"/>
    <p:sldLayoutId id="2147483746" r:id="rId5"/>
    <p:sldLayoutId id="2147483741" r:id="rId6"/>
    <p:sldLayoutId id="2147483747" r:id="rId7"/>
    <p:sldLayoutId id="2147483748" r:id="rId8"/>
    <p:sldLayoutId id="2147483749" r:id="rId9"/>
    <p:sldLayoutId id="2147483742" r:id="rId10"/>
    <p:sldLayoutId id="2147483743" r:id="rId11"/>
    <p:sldLayoutId id="2147483750" r:id="rId12"/>
  </p:sldLayoutIdLst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2581" name="Group 5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735896888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VY_32_INOVACE_23-16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průmyslová škola stavební, Resslova 2,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Vojtěch Kurfirst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Stavební stroje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7.4.2013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nové látky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- názornější a přehlednější způsob vysvětlení učiva,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Určeno k výkladu do hodiny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8840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76375" y="765175"/>
            <a:ext cx="7405688" cy="779463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Kontinuální rypadla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/>
          </a:blip>
          <a:srcRect/>
          <a:stretch>
            <a:fillRect/>
          </a:stretch>
        </p:blipFill>
        <p:spPr bwMode="auto">
          <a:xfrm>
            <a:off x="2699792" y="1844824"/>
            <a:ext cx="5829240" cy="437193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Kolesová rypadla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s</a:t>
            </a:r>
            <a:r>
              <a:rPr lang="cs-CZ" dirty="0" smtClean="0"/>
              <a:t>troj určený k těžbě velkých objemů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n</a:t>
            </a:r>
            <a:r>
              <a:rPr lang="cs-CZ" dirty="0" smtClean="0"/>
              <a:t>epřetržitý pracovní cyklus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d</a:t>
            </a:r>
            <a:r>
              <a:rPr lang="cs-CZ" dirty="0" smtClean="0"/>
              <a:t>ělí se na rypadla s výsuvným a nevýsuvným výložníkem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p</a:t>
            </a:r>
            <a:r>
              <a:rPr lang="cs-CZ" dirty="0" smtClean="0"/>
              <a:t>o zavedení </a:t>
            </a:r>
            <a:r>
              <a:rPr lang="cs-CZ" dirty="0" err="1" smtClean="0"/>
              <a:t>bezkomorového</a:t>
            </a:r>
            <a:r>
              <a:rPr lang="cs-CZ" dirty="0" smtClean="0"/>
              <a:t> kolesa se dosahuje výkonu až 10 000 m</a:t>
            </a:r>
            <a:r>
              <a:rPr lang="cs-CZ" baseline="30000" dirty="0" smtClean="0"/>
              <a:t>3</a:t>
            </a:r>
            <a:r>
              <a:rPr lang="cs-CZ" dirty="0" smtClean="0"/>
              <a:t> za hodinu</a:t>
            </a:r>
          </a:p>
          <a:p>
            <a:pPr marL="82296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 descr="http://upload.wikimedia.org/wikipedia/commons/thumb/0/06/Kolesov%C3%A9_rypadlo_-_Lom_B%C3%ADlina_3.JPG/360px-Kolesov%C3%A9_rypadlo_-_Lom_B%C3%ADlina_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404813"/>
            <a:ext cx="3482975" cy="4643437"/>
          </a:xfrm>
          <a:prstGeom prst="rect">
            <a:avLst/>
          </a:prstGeom>
          <a:noFill/>
        </p:spPr>
      </p:pic>
      <p:pic>
        <p:nvPicPr>
          <p:cNvPr id="14342" name="Picture 6" descr="http://upload.wikimedia.org/wikipedia/commons/thumb/c/c9/Kolesov%C3%A9_rypadlo_-_Lom_B%C3%ADlina_6.JPG/320px-Kolesov%C3%A9_rypadlo_-_Lom_B%C3%ADlina_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3800" y="3194050"/>
            <a:ext cx="3744913" cy="2808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>
                <a:solidFill>
                  <a:schemeClr val="tx2">
                    <a:satMod val="130000"/>
                  </a:schemeClr>
                </a:solidFill>
              </a:rPr>
              <a:t>Kolesová </a:t>
            </a:r>
            <a:r>
              <a:rPr lang="cs-CZ" sz="3600" dirty="0" smtClean="0">
                <a:solidFill>
                  <a:schemeClr val="tx2">
                    <a:satMod val="130000"/>
                  </a:schemeClr>
                </a:solidFill>
              </a:rPr>
              <a:t>rypadla -konstrukce </a:t>
            </a:r>
            <a:endParaRPr lang="cs-CZ" sz="36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Podvozek</a:t>
            </a:r>
          </a:p>
          <a:p>
            <a:pPr marL="640080" lvl="1" indent="-237744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/>
              <a:t>p</a:t>
            </a:r>
            <a:r>
              <a:rPr lang="cs-CZ" dirty="0" smtClean="0"/>
              <a:t>ásový</a:t>
            </a:r>
          </a:p>
          <a:p>
            <a:pPr marL="640080" lvl="1" indent="-237744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kráčivý (snížení měrných tlaků)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Koleso</a:t>
            </a:r>
          </a:p>
          <a:p>
            <a:pPr marL="640080" lvl="1" indent="-237744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/>
              <a:t>o</a:t>
            </a:r>
            <a:r>
              <a:rPr lang="cs-CZ" dirty="0" smtClean="0"/>
              <a:t>sazeno korečky připomínajícími lžíci bagru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Výložník</a:t>
            </a:r>
          </a:p>
          <a:p>
            <a:pPr marL="640080" lvl="1" indent="-237744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/>
              <a:t>v</a:t>
            </a:r>
            <a:r>
              <a:rPr lang="cs-CZ" dirty="0" smtClean="0"/>
              <a:t>ýsuvný – těžší a konstrukčně složitější</a:t>
            </a:r>
          </a:p>
          <a:p>
            <a:pPr marL="640080" lvl="1" indent="-237744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nevýsuvný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Pohon </a:t>
            </a:r>
          </a:p>
          <a:p>
            <a:pPr marL="640080" lvl="1" indent="-237744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/>
              <a:t>e</a:t>
            </a:r>
            <a:r>
              <a:rPr lang="cs-CZ" dirty="0" smtClean="0"/>
              <a:t>lektromotory</a:t>
            </a:r>
          </a:p>
          <a:p>
            <a:pPr marL="640080" lvl="1" indent="-237744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přívod energie zajišťují kabely, které stroj táhne za sebou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Korečková rypadla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stroje určené k těžbě především sypkých materiálů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n</a:t>
            </a:r>
            <a:r>
              <a:rPr lang="cs-CZ" dirty="0" smtClean="0"/>
              <a:t>epřetržitý pracovní cyklus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r</a:t>
            </a:r>
            <a:r>
              <a:rPr lang="cs-CZ" dirty="0" smtClean="0"/>
              <a:t>ozdělují se na: - otočná </a:t>
            </a:r>
          </a:p>
          <a:p>
            <a:pPr marL="8229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			 - neotočná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Konstrukce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Podvozek</a:t>
            </a:r>
          </a:p>
          <a:p>
            <a:pPr marL="640080" lvl="1" indent="-237744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kolejnicový – nejvíce rozšířen </a:t>
            </a:r>
          </a:p>
          <a:p>
            <a:pPr marL="640080" lvl="1" indent="-237744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pásový</a:t>
            </a:r>
          </a:p>
          <a:p>
            <a:pPr marL="640080" lvl="1" indent="-237744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kráčivý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Korečkový vodič – slouží k vedení řetězu na němž jsou upevněny korečky a je připojen ke stroji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Pohon </a:t>
            </a:r>
          </a:p>
          <a:p>
            <a:pPr marL="640080" lvl="1" indent="-237744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/>
              <a:t>e</a:t>
            </a:r>
            <a:r>
              <a:rPr lang="cs-CZ" dirty="0" smtClean="0"/>
              <a:t>lektromotory 	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Dělení</a:t>
            </a:r>
          </a:p>
          <a:p>
            <a:pPr marL="640080" lvl="1" indent="-237744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/>
              <a:t>o</a:t>
            </a:r>
            <a:r>
              <a:rPr lang="cs-CZ" dirty="0" smtClean="0"/>
              <a:t>točné</a:t>
            </a:r>
          </a:p>
          <a:p>
            <a:pPr marL="640080" lvl="1" indent="-237744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cs-CZ" dirty="0"/>
              <a:t>n</a:t>
            </a:r>
            <a:r>
              <a:rPr lang="cs-CZ" dirty="0" smtClean="0"/>
              <a:t>eotočné – pouze výškové </a:t>
            </a:r>
            <a:r>
              <a:rPr lang="cs-CZ" smtClean="0"/>
              <a:t>a hloubkové </a:t>
            </a:r>
            <a:r>
              <a:rPr lang="cs-CZ" dirty="0" smtClean="0"/>
              <a:t>těžení </a:t>
            </a:r>
          </a:p>
          <a:p>
            <a:pPr marL="640080" lvl="1" indent="-237744" fontAlgn="auto">
              <a:spcAft>
                <a:spcPts val="0"/>
              </a:spcAft>
              <a:buFont typeface="Verdana"/>
              <a:buChar char="◦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300px-Eimerketten_bei_der_Arbeit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5918" y="825088"/>
            <a:ext cx="6900905" cy="5175679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Sací bagry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65760" indent="-283464" fontAlgn="auto">
              <a:spcBef>
                <a:spcPts val="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u="sng" dirty="0" smtClean="0"/>
              <a:t>S vlastním pohonem </a:t>
            </a:r>
            <a:r>
              <a:rPr lang="cs-CZ" dirty="0" smtClean="0"/>
              <a:t>- Plavidlo s vlastním pohonem v přístavech,na vodních tocích nebo mořích. Mají frézovací hlavici pro rozrušení usazenin a přečerpání přes trubici na palubu lodi a voda je zpět vypouštěna.</a:t>
            </a:r>
          </a:p>
          <a:p>
            <a:pPr marL="365760" indent="-283464" fontAlgn="auto">
              <a:spcBef>
                <a:spcPts val="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365760" indent="-283464" fontAlgn="auto">
              <a:spcBef>
                <a:spcPts val="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u="sng" dirty="0" smtClean="0"/>
              <a:t>Bez pohonu </a:t>
            </a:r>
            <a:r>
              <a:rPr lang="cs-CZ" dirty="0" smtClean="0"/>
              <a:t>- Pro těžbu štěrku a písku ze zaplavených prostor slouží pontony s namontovaným sacím zařízením.  Nasátý materiál se odděluje od vody a pomocí pásového dopravníku se ukládá na pevnině.</a:t>
            </a:r>
          </a:p>
          <a:p>
            <a:pPr marL="365760" indent="-283464" fontAlgn="auto">
              <a:spcBef>
                <a:spcPts val="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365760" indent="-283464" fontAlgn="auto">
              <a:spcBef>
                <a:spcPts val="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u="sng" dirty="0" smtClean="0"/>
              <a:t>Komunální </a:t>
            </a:r>
            <a:r>
              <a:rPr lang="cs-CZ" dirty="0" smtClean="0"/>
              <a:t>– Těžký stavební stroj o hmotnosti mezi 18 a 40 tunami.  Funkčně se dá sací bagr přirovnat k předimenzovanému vysavači namontovaném na nákladním automobilu.  Sací bagry se používají všude tam, kde použití klasických hydraulických bagrů hrozí vznikem velkých škod nebo kde to prostorové podmínky vůbec neumožňují.</a:t>
            </a:r>
            <a:endParaRPr lang="cs-CZ" u="sng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Zástupný symbol pro obsah 3" descr="800px-Saugbagger.Ostsee.wmt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71563" y="928688"/>
            <a:ext cx="3671887" cy="2016125"/>
          </a:xfrm>
        </p:spPr>
      </p:pic>
      <p:pic>
        <p:nvPicPr>
          <p:cNvPr id="23554" name="Obrázek 11" descr="800px-Suction_Dredger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9700" y="260350"/>
            <a:ext cx="3657600" cy="272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Obrázek 12" descr="409px-Excavatrice-aspiratrice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75" y="3500438"/>
            <a:ext cx="3143250" cy="278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Obrázek 13" descr="745px-Tranchees_avec_excavatrice-aspiratrice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31913" y="4005263"/>
            <a:ext cx="2808287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7" name="TextovéPole 14"/>
          <p:cNvSpPr txBox="1">
            <a:spLocks noChangeArrowheads="1"/>
          </p:cNvSpPr>
          <p:nvPr/>
        </p:nvSpPr>
        <p:spPr bwMode="auto">
          <a:xfrm>
            <a:off x="1071563" y="3143250"/>
            <a:ext cx="4081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Sací bagr s vlastním pohonem na úpravu vodních toků</a:t>
            </a:r>
          </a:p>
        </p:txBody>
      </p:sp>
      <p:sp>
        <p:nvSpPr>
          <p:cNvPr id="23558" name="TextovéPole 15"/>
          <p:cNvSpPr txBox="1">
            <a:spLocks noChangeArrowheads="1"/>
          </p:cNvSpPr>
          <p:nvPr/>
        </p:nvSpPr>
        <p:spPr bwMode="auto">
          <a:xfrm>
            <a:off x="5651500" y="2997200"/>
            <a:ext cx="27971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Plovoucí bagr při práci ve štěrkovně</a:t>
            </a:r>
          </a:p>
        </p:txBody>
      </p:sp>
      <p:sp>
        <p:nvSpPr>
          <p:cNvPr id="23559" name="TextovéPole 16"/>
          <p:cNvSpPr txBox="1">
            <a:spLocks noChangeArrowheads="1"/>
          </p:cNvSpPr>
          <p:nvPr/>
        </p:nvSpPr>
        <p:spPr bwMode="auto">
          <a:xfrm>
            <a:off x="5500688" y="6357938"/>
            <a:ext cx="22145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Celkový pohled na sací bagr</a:t>
            </a:r>
          </a:p>
        </p:txBody>
      </p:sp>
      <p:sp>
        <p:nvSpPr>
          <p:cNvPr id="23560" name="TextovéPole 17"/>
          <p:cNvSpPr txBox="1">
            <a:spLocks noChangeArrowheads="1"/>
          </p:cNvSpPr>
          <p:nvPr/>
        </p:nvSpPr>
        <p:spPr bwMode="auto">
          <a:xfrm>
            <a:off x="1331913" y="6237288"/>
            <a:ext cx="27892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Nasávací hlavice při práci ve výkopu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Rýhovací rypadlo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1042988" y="1557338"/>
            <a:ext cx="7499350" cy="4800600"/>
          </a:xfrm>
        </p:spPr>
        <p:txBody>
          <a:bodyPr/>
          <a:lstStyle/>
          <a:p>
            <a:r>
              <a:rPr lang="cs-CZ" smtClean="0"/>
              <a:t>Malé korečkové rypadlo na hloubení rýh</a:t>
            </a:r>
          </a:p>
          <a:p>
            <a:r>
              <a:rPr lang="cs-CZ" smtClean="0"/>
              <a:t>Většinou uchycené na pásovém podvozku</a:t>
            </a:r>
          </a:p>
          <a:p>
            <a:endParaRPr lang="cs-CZ" smtClean="0"/>
          </a:p>
        </p:txBody>
      </p:sp>
      <p:pic>
        <p:nvPicPr>
          <p:cNvPr id="24581" name="Picture 5" descr="http://upload.wikimedia.org/wikipedia/commons/thumb/f/f1/Ditch_Witch_HT330_Track_Trencher_Stationary.jpg/320px-Ditch_Witch_HT330_Track_Trencher_Stationar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2781300"/>
            <a:ext cx="4392612" cy="29098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Použití 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Příkopy </a:t>
            </a:r>
          </a:p>
          <a:p>
            <a:pPr lvl="1"/>
            <a:r>
              <a:rPr lang="cs-CZ" smtClean="0"/>
              <a:t>Pro umístění kabelů</a:t>
            </a:r>
          </a:p>
          <a:p>
            <a:pPr lvl="1"/>
            <a:r>
              <a:rPr lang="cs-CZ" smtClean="0"/>
              <a:t>Pro umístění potrubí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Zdroj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1403350" y="1412875"/>
            <a:ext cx="7499350" cy="4800600"/>
          </a:xfrm>
        </p:spPr>
        <p:txBody>
          <a:bodyPr/>
          <a:lstStyle/>
          <a:p>
            <a:r>
              <a:rPr lang="cs-CZ" sz="2000" dirty="0" smtClean="0"/>
              <a:t>GUTWEIN. Korečkové rypadlo. In: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San Francisco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2013-04-06]. Dostupné z: http://cs.wikipedia.org/wiki/Soubor:Eimerkettenbagger.JPG </a:t>
            </a:r>
          </a:p>
          <a:p>
            <a:r>
              <a:rPr lang="cs-CZ" sz="2000" dirty="0" smtClean="0"/>
              <a:t>MAKY.OREL. </a:t>
            </a:r>
            <a:r>
              <a:rPr lang="cs-CZ" sz="2000" i="1" dirty="0" smtClean="0"/>
              <a:t>wikipedie</a:t>
            </a:r>
            <a:r>
              <a:rPr lang="cs-CZ" sz="2000" dirty="0" smtClean="0"/>
              <a:t> [online]. [cit. 07.04.2013]. Dostupný na WWW: http://cs.wikipedia.org/wiki/Kolesov%C3%A9_rypadlo</a:t>
            </a:r>
            <a:r>
              <a:rPr lang="cs-CZ" dirty="0" smtClean="0"/>
              <a:t> </a:t>
            </a:r>
          </a:p>
          <a:p>
            <a:r>
              <a:rPr lang="cs-CZ" sz="2000" dirty="0" smtClean="0"/>
              <a:t>TREPTE, Andreas. </a:t>
            </a:r>
            <a:r>
              <a:rPr lang="cs-CZ" sz="2000" i="1" dirty="0" smtClean="0"/>
              <a:t>wikipedie</a:t>
            </a:r>
            <a:r>
              <a:rPr lang="cs-CZ" sz="2000" dirty="0" smtClean="0"/>
              <a:t> [online]. [cit. 7.4.2013]. Dostupný na WWW: http://cs.wikipedia.org/wiki/Sac%C3%AD_bagr </a:t>
            </a:r>
          </a:p>
          <a:p>
            <a:r>
              <a:rPr lang="cs-CZ" sz="2000" dirty="0" smtClean="0"/>
              <a:t>DITCH WITCH. </a:t>
            </a:r>
            <a:r>
              <a:rPr lang="cs-CZ" sz="2000" i="1" dirty="0" smtClean="0"/>
              <a:t>wikipedie</a:t>
            </a:r>
            <a:r>
              <a:rPr lang="cs-CZ" sz="2000" dirty="0" smtClean="0"/>
              <a:t> [online]. [cit. 7.4.2013]. Dostupný na WWW: http://cs.wikipedia.org/wiki/Soubor:Ditch_Witch_HT330_Track_Trencher_Stationary.jpg </a:t>
            </a:r>
          </a:p>
          <a:p>
            <a:endParaRPr lang="cs-CZ" sz="2000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0</TotalTime>
  <Words>427</Words>
  <Application>Microsoft Office PowerPoint</Application>
  <PresentationFormat>Předvádění na obrazovce (4:3)</PresentationFormat>
  <Paragraphs>77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Prezentace aplikace PowerPoint</vt:lpstr>
      <vt:lpstr>Kontinuální rypadla</vt:lpstr>
      <vt:lpstr>Kolesová rypadla</vt:lpstr>
      <vt:lpstr>Prezentace aplikace PowerPoint</vt:lpstr>
      <vt:lpstr>Kolesová rypadla -konstrukce </vt:lpstr>
      <vt:lpstr>Korečková rypadla</vt:lpstr>
      <vt:lpstr>Konstrukce</vt:lpstr>
      <vt:lpstr>Prezentace aplikace PowerPoint</vt:lpstr>
      <vt:lpstr>Sací bagry</vt:lpstr>
      <vt:lpstr>Prezentace aplikace PowerPoint</vt:lpstr>
      <vt:lpstr>Rýhovací rypadlo</vt:lpstr>
      <vt:lpstr>Použití 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2013-12-07T15:24:11Z</dcterms:created>
  <dcterms:modified xsi:type="dcterms:W3CDTF">2013-12-07T16:26:26Z</dcterms:modified>
</cp:coreProperties>
</file>