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96" r:id="rId3"/>
    <p:sldId id="294" r:id="rId4"/>
    <p:sldId id="280" r:id="rId5"/>
    <p:sldId id="273" r:id="rId6"/>
    <p:sldId id="300" r:id="rId7"/>
    <p:sldId id="278" r:id="rId8"/>
    <p:sldId id="303" r:id="rId9"/>
    <p:sldId id="293" r:id="rId10"/>
    <p:sldId id="286" r:id="rId11"/>
    <p:sldId id="274" r:id="rId12"/>
    <p:sldId id="283" r:id="rId13"/>
    <p:sldId id="288" r:id="rId14"/>
    <p:sldId id="292" r:id="rId15"/>
    <p:sldId id="301" r:id="rId16"/>
    <p:sldId id="299" r:id="rId17"/>
    <p:sldId id="282" r:id="rId18"/>
    <p:sldId id="276" r:id="rId19"/>
    <p:sldId id="291" r:id="rId20"/>
    <p:sldId id="30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85" d="100"/>
          <a:sy n="85" d="100"/>
        </p:scale>
        <p:origin x="-72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62C52C-30D1-45CA-908A-D1B936EDED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840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797C7-E898-4A88-A5AB-98C422D42E3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00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A93536-3320-4F19-9D04-E71F058FD4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051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8456FF-E4EB-4D75-A2C2-4134A66B37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706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29EDB3-F350-418D-B9DA-4E0154CCEF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603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4C3E3E-2936-443F-A809-7A7FECF0D6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7245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824BE-445A-48F3-B30A-C8E8F7C4FB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5060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05261F-1CFD-40A1-ADB5-3DC9E0FF76B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500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EE311-F6E9-4103-A9CE-AACAF1CB9AF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745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3A1932-4B9E-4F8A-8120-6025BA196B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6841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0CD107-77F0-4F6E-A737-241907EE80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164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35329D0-94D8-44BC-A9AD-092F2B2DADC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13.12. 2013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VY_32_INOVACE_11A_Z6_09_Atmosféra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Atmosféra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atmosféra, ozon, ozonová díra, troposféra 		       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634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13877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Atmosféra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seznámí se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složením a s významem atmosféry.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814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83618" y="1196752"/>
            <a:ext cx="45767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ATMOSFÉRA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4509120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Atmosféra nemá jednoznačnou vrchní hranici – místo toho plynule řídne a přechází do vesmíru. Tři čtvrtiny atmosférické hmoty leží v prvních 11 km nad povrchem země.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2708920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Zemská atmosféra</a:t>
            </a:r>
            <a:r>
              <a:rPr lang="cs-CZ" sz="2400" dirty="0"/>
              <a:t> je vrstva plynů obklopující planetu Zemi, udržovaná na místě zemskou gravitací. </a:t>
            </a:r>
          </a:p>
        </p:txBody>
      </p:sp>
    </p:spTree>
    <p:extLst>
      <p:ext uri="{BB962C8B-B14F-4D97-AF65-F5344CB8AC3E}">
        <p14:creationId xmlns:p14="http://schemas.microsoft.com/office/powerpoint/2010/main" val="257479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76" y="1120816"/>
            <a:ext cx="8604448" cy="5713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250825" y="118591"/>
            <a:ext cx="889317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dirty="0"/>
              <a:t>Pohled na srpek Měsíce skrz vršek</a:t>
            </a:r>
            <a:r>
              <a:rPr lang="cs-CZ" altLang="cs-CZ" sz="2000" b="1" dirty="0"/>
              <a:t> zemské atmosféry</a:t>
            </a:r>
            <a:r>
              <a:rPr lang="cs-CZ" altLang="cs-CZ" sz="2000" dirty="0"/>
              <a:t>. Vyfoceno posádkou Mezinárodní vesmírné </a:t>
            </a:r>
            <a:r>
              <a:rPr lang="cs-CZ" altLang="cs-CZ" sz="2000" dirty="0" smtClean="0"/>
              <a:t>stanice.</a:t>
            </a:r>
            <a:endParaRPr lang="cs-CZ" alt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46" t="59135" r="7506" b="12794"/>
          <a:stretch>
            <a:fillRect/>
          </a:stretch>
        </p:blipFill>
        <p:spPr bwMode="auto">
          <a:xfrm>
            <a:off x="34925" y="617538"/>
            <a:ext cx="7489825" cy="623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25" y="4337"/>
            <a:ext cx="86415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Podívej se na </a:t>
            </a:r>
            <a:r>
              <a:rPr lang="cs-CZ" altLang="cs-CZ" sz="2000" b="1" dirty="0" smtClean="0"/>
              <a:t>složení atmosféry. </a:t>
            </a:r>
            <a:r>
              <a:rPr lang="cs-CZ" altLang="cs-CZ" sz="2000" dirty="0" smtClean="0"/>
              <a:t> Vyjmenuj, z čeho se skládá.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105273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78 % dusíku</a:t>
            </a:r>
            <a:endParaRPr lang="cs-CZ" sz="2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4355690" y="1252791"/>
            <a:ext cx="1440446" cy="102408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940152" y="1764831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21 % kyslíku</a:t>
            </a:r>
            <a:endParaRPr lang="cs-CZ" sz="20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075913" y="2164941"/>
            <a:ext cx="864239" cy="22001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156176" y="2852936"/>
            <a:ext cx="2987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stopové množství dalších plynů</a:t>
            </a:r>
            <a:endParaRPr lang="cs-CZ" sz="20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6516216" y="3560822"/>
            <a:ext cx="792088" cy="19564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Dokážete říct, jaký </a:t>
            </a:r>
            <a:r>
              <a:rPr lang="cs-CZ" sz="2400" b="1" dirty="0" smtClean="0"/>
              <a:t>význam</a:t>
            </a:r>
            <a:r>
              <a:rPr lang="cs-CZ" sz="2400" dirty="0" smtClean="0"/>
              <a:t> má atmosféra pro Zemi?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4473694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dirty="0" smtClean="0"/>
              <a:t>             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340768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cs-CZ" altLang="cs-CZ" sz="2400" dirty="0"/>
              <a:t>zdroj kyslíku</a:t>
            </a:r>
            <a:br>
              <a:rPr lang="cs-CZ" altLang="cs-CZ" sz="2400" dirty="0"/>
            </a:br>
            <a:r>
              <a:rPr lang="cs-CZ" altLang="cs-CZ" sz="2400" dirty="0"/>
              <a:t>             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988840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altLang="cs-CZ" sz="2400" dirty="0" smtClean="0"/>
              <a:t>chrání </a:t>
            </a:r>
            <a:r>
              <a:rPr lang="cs-CZ" altLang="cs-CZ" sz="2400" dirty="0"/>
              <a:t>před UV zářením ( </a:t>
            </a:r>
            <a:r>
              <a:rPr lang="cs-CZ" altLang="cs-CZ" sz="2400" dirty="0" smtClean="0"/>
              <a:t>ozonosféra </a:t>
            </a:r>
            <a:r>
              <a:rPr lang="cs-CZ" altLang="cs-CZ" sz="2400" dirty="0"/>
              <a:t>)</a:t>
            </a:r>
            <a:br>
              <a:rPr lang="cs-CZ" altLang="cs-CZ" sz="2400" dirty="0"/>
            </a:b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2708920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altLang="cs-CZ" sz="2400" dirty="0"/>
              <a:t>udržuje teplo na Z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3429000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altLang="cs-CZ" sz="2400" dirty="0"/>
              <a:t>rozptyluje </a:t>
            </a:r>
            <a:r>
              <a:rPr lang="cs-CZ" altLang="cs-CZ" sz="2400" dirty="0" smtClean="0"/>
              <a:t>sluneční záření</a:t>
            </a:r>
            <a:endParaRPr lang="cs-CZ" altLang="cs-CZ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324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0" y="1141245"/>
            <a:ext cx="7380849" cy="5534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0" y="161345"/>
            <a:ext cx="914399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dirty="0" smtClean="0"/>
              <a:t>Atmosféra </a:t>
            </a:r>
            <a:r>
              <a:rPr lang="cs-CZ" altLang="cs-CZ" sz="2000" b="1" dirty="0"/>
              <a:t>chrán</a:t>
            </a:r>
            <a:r>
              <a:rPr lang="cs-CZ" altLang="cs-CZ" sz="2000" dirty="0"/>
              <a:t>í pozemský život před nebezpečnou sluneční a kosmickou radiací a svou tepelnou setrvačností </a:t>
            </a:r>
            <a:r>
              <a:rPr lang="cs-CZ" altLang="cs-CZ" sz="2000" b="1" dirty="0"/>
              <a:t>snižuje</a:t>
            </a:r>
            <a:r>
              <a:rPr lang="cs-CZ" altLang="cs-CZ" sz="2000" dirty="0"/>
              <a:t> teplotní rozdíly mezi dnem a nocí.</a:t>
            </a:r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7380849" y="2708275"/>
            <a:ext cx="15123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Troposféra</a:t>
            </a:r>
            <a:r>
              <a:rPr lang="cs-CZ" altLang="cs-CZ" dirty="0"/>
              <a:t> – spodní část zemské atmosféry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5945"/>
            <a:ext cx="1161990" cy="6832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1"/>
          <p:cNvSpPr txBox="1">
            <a:spLocks noChangeArrowheads="1"/>
          </p:cNvSpPr>
          <p:nvPr/>
        </p:nvSpPr>
        <p:spPr bwMode="auto">
          <a:xfrm>
            <a:off x="2267645" y="247764"/>
            <a:ext cx="259238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Vrstvy atmosféry</a:t>
            </a:r>
          </a:p>
        </p:txBody>
      </p:sp>
      <p:pic>
        <p:nvPicPr>
          <p:cNvPr id="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t="64931" r="-13892"/>
          <a:stretch>
            <a:fillRect/>
          </a:stretch>
        </p:blipFill>
        <p:spPr bwMode="auto">
          <a:xfrm>
            <a:off x="5223768" y="1886049"/>
            <a:ext cx="2728912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950" y="2649686"/>
            <a:ext cx="50401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Ozonová </a:t>
            </a:r>
            <a:r>
              <a:rPr lang="cs-CZ" altLang="cs-CZ" sz="2000" dirty="0"/>
              <a:t>vrstva (též ozonosféra) </a:t>
            </a:r>
            <a:r>
              <a:rPr lang="cs-CZ" altLang="cs-CZ" sz="2000" dirty="0" smtClean="0"/>
              <a:t>se nachází </a:t>
            </a:r>
            <a:r>
              <a:rPr lang="cs-CZ" altLang="cs-CZ" sz="2000" dirty="0"/>
              <a:t>ve výšce přibližně od </a:t>
            </a:r>
            <a:r>
              <a:rPr lang="cs-CZ" altLang="cs-CZ" sz="2000" dirty="0" smtClean="0"/>
              <a:t>25 </a:t>
            </a:r>
            <a:r>
              <a:rPr lang="cs-CZ" altLang="cs-CZ" sz="2000" dirty="0"/>
              <a:t>do </a:t>
            </a:r>
            <a:r>
              <a:rPr lang="cs-CZ" altLang="cs-CZ" sz="2000" dirty="0" smtClean="0"/>
              <a:t>35</a:t>
            </a:r>
            <a:r>
              <a:rPr lang="cs-CZ" altLang="cs-CZ" sz="2000" dirty="0"/>
              <a:t> </a:t>
            </a:r>
            <a:r>
              <a:rPr lang="cs-CZ" altLang="cs-CZ" sz="2000" dirty="0" smtClean="0"/>
              <a:t>km </a:t>
            </a:r>
            <a:endParaRPr lang="cs-CZ" altLang="cs-CZ" sz="2000" dirty="0" smtClean="0"/>
          </a:p>
          <a:p>
            <a:r>
              <a:rPr lang="cs-CZ" altLang="cs-CZ" sz="2000" dirty="0" smtClean="0"/>
              <a:t>ve </a:t>
            </a:r>
            <a:r>
              <a:rPr lang="cs-CZ" altLang="cs-CZ" sz="2000" b="1" dirty="0" smtClean="0"/>
              <a:t>stratosféře.</a:t>
            </a:r>
            <a:endParaRPr lang="cs-CZ" sz="2000" b="1" dirty="0"/>
          </a:p>
        </p:txBody>
      </p:sp>
      <p:cxnSp>
        <p:nvCxnSpPr>
          <p:cNvPr id="10" name="Přímá spojnice se šipkou 9"/>
          <p:cNvCxnSpPr>
            <a:endCxn id="4" idx="1"/>
          </p:cNvCxnSpPr>
          <p:nvPr/>
        </p:nvCxnSpPr>
        <p:spPr>
          <a:xfrm>
            <a:off x="2123728" y="3665349"/>
            <a:ext cx="3100040" cy="692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51520" y="5085184"/>
            <a:ext cx="46805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Život organismů se soustřeďuje do nejnižší vrstvy, do tzv. </a:t>
            </a:r>
            <a:r>
              <a:rPr lang="cs-CZ" sz="2000" b="1" dirty="0"/>
              <a:t>troposféry. 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dirty="0" smtClean="0"/>
              <a:t>Probíhá </a:t>
            </a:r>
            <a:r>
              <a:rPr lang="cs-CZ" sz="2000" dirty="0"/>
              <a:t>v ní většina meteorologických jevů a dějů.</a:t>
            </a:r>
            <a:endParaRPr lang="cs-CZ" sz="2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283968" y="5731758"/>
            <a:ext cx="939800" cy="1173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1931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  <p:bldP spid="6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06" y="1310874"/>
            <a:ext cx="6805654" cy="55032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128826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/>
              <a:t>Sluníčko nám dodává důležitou energii, bez které bychom na Zemi nemohli žít. Zároveň však vysílá i tzv. </a:t>
            </a:r>
            <a:r>
              <a:rPr lang="cs-CZ" altLang="cs-CZ" sz="2000" b="1" dirty="0"/>
              <a:t>ultrafialové záření</a:t>
            </a:r>
            <a:r>
              <a:rPr lang="cs-CZ" altLang="cs-CZ" sz="2000" dirty="0"/>
              <a:t>, které také potřebujeme, ale jen v určité míře.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76256" y="1484784"/>
            <a:ext cx="22677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Každou sekundu vyzáří Slunce do okolí tolik energie, že by to stačilo pokrýt potřeby celého světa na více než 1000 let.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4748951"/>
            <a:ext cx="2267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Prostorový snímek </a:t>
            </a:r>
            <a:r>
              <a:rPr lang="cs-CZ" b="1" dirty="0"/>
              <a:t>Slunce</a:t>
            </a:r>
            <a:r>
              <a:rPr lang="cs-CZ" dirty="0"/>
              <a:t> pořízený observatořemi STEREO. </a:t>
            </a:r>
          </a:p>
        </p:txBody>
      </p:sp>
    </p:spTree>
    <p:extLst>
      <p:ext uri="{BB962C8B-B14F-4D97-AF65-F5344CB8AC3E}">
        <p14:creationId xmlns:p14="http://schemas.microsoft.com/office/powerpoint/2010/main" val="308260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0" y="5589240"/>
            <a:ext cx="8964613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dirty="0"/>
              <a:t>Když ale dojde k</a:t>
            </a:r>
            <a:r>
              <a:rPr lang="cs-CZ" altLang="cs-CZ" sz="2000" b="1" dirty="0"/>
              <a:t> </a:t>
            </a:r>
            <a:r>
              <a:rPr lang="cs-CZ" altLang="cs-CZ" sz="2000" b="1" dirty="0" smtClean="0"/>
              <a:t> </a:t>
            </a:r>
            <a:r>
              <a:rPr lang="cs-CZ" altLang="cs-CZ" sz="2000" b="1" dirty="0"/>
              <a:t>narušení a </a:t>
            </a:r>
            <a:r>
              <a:rPr lang="cs-CZ" altLang="cs-CZ" sz="2000" b="1" dirty="0" smtClean="0"/>
              <a:t>zeslabení ozonové vrstvy</a:t>
            </a:r>
            <a:r>
              <a:rPr lang="cs-CZ" altLang="cs-CZ" sz="2000" dirty="0" smtClean="0"/>
              <a:t>, </a:t>
            </a:r>
            <a:r>
              <a:rPr lang="cs-CZ" altLang="cs-CZ" sz="2000" dirty="0"/>
              <a:t>nemůže správně pracovat a k nám se pak dostane více UV záření, než je potřeba, a to vadí naší pokožce, která se rychleji spálí, snadněji může dojít i k poškození zraku. Vyšší přísun UV záření vadí také živočichům a rostlinám.</a:t>
            </a:r>
          </a:p>
        </p:txBody>
      </p:sp>
      <p:pic>
        <p:nvPicPr>
          <p:cNvPr id="14339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36"/>
          <a:stretch/>
        </p:blipFill>
        <p:spPr bwMode="auto">
          <a:xfrm>
            <a:off x="-30956" y="343982"/>
            <a:ext cx="5890400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96136" y="161955"/>
            <a:ext cx="332123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Právě </a:t>
            </a:r>
            <a:r>
              <a:rPr lang="cs-CZ" altLang="cs-CZ" sz="2000" b="1" dirty="0" smtClean="0"/>
              <a:t>ozonová vrstva </a:t>
            </a:r>
            <a:r>
              <a:rPr lang="cs-CZ" altLang="cs-CZ" sz="2000" dirty="0" smtClean="0"/>
              <a:t>se postará o to, aby se k nám na Zemi dostalo UV záření tak akorát. Funguje tedy jako ochranný štít Země, který většinu škodlivého záření UV-B zachytí.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8" t="43040" r="38762" b="12984"/>
          <a:stretch>
            <a:fillRect/>
          </a:stretch>
        </p:blipFill>
        <p:spPr bwMode="auto">
          <a:xfrm>
            <a:off x="-36512" y="-27384"/>
            <a:ext cx="5761037" cy="676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62068" y="507734"/>
            <a:ext cx="33474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Továrny vypouštějí do ovzduší škodlivé látky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1484784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Ozonosféra</a:t>
            </a:r>
            <a:r>
              <a:rPr lang="cs-CZ" dirty="0" smtClean="0"/>
              <a:t> chrání Zemi před škodlivým ultrafialovým zářením.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61037" y="2636912"/>
            <a:ext cx="3419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Některé škodlivé látky ozon ničí a dojde k narušení ozonové vrstvy.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1037" y="3945830"/>
            <a:ext cx="3419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Nebezpečné UV záření potom může pronikat až na zemský povrch.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14590" y="5541039"/>
            <a:ext cx="33474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Toto záření ničí život na Zemi.</a:t>
            </a:r>
          </a:p>
          <a:p>
            <a:r>
              <a:rPr lang="cs-CZ" altLang="cs-CZ" dirty="0"/>
              <a:t>V</a:t>
            </a:r>
            <a:r>
              <a:rPr lang="cs-CZ" altLang="cs-CZ" dirty="0" smtClean="0"/>
              <a:t>ede ke vzniku různých typů rakoviny kůže a poškození zraku.</a:t>
            </a:r>
          </a:p>
        </p:txBody>
      </p:sp>
      <p:sp>
        <p:nvSpPr>
          <p:cNvPr id="23" name="Ovál 22"/>
          <p:cNvSpPr/>
          <p:nvPr/>
        </p:nvSpPr>
        <p:spPr>
          <a:xfrm>
            <a:off x="1763514" y="2276872"/>
            <a:ext cx="288206" cy="288206"/>
          </a:xfrm>
          <a:prstGeom prst="ellipse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3347864" y="5877272"/>
            <a:ext cx="288206" cy="288206"/>
          </a:xfrm>
          <a:prstGeom prst="ellipse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3491880" y="1196752"/>
            <a:ext cx="288206" cy="288206"/>
          </a:xfrm>
          <a:prstGeom prst="ellipse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1691680" y="908720"/>
            <a:ext cx="288206" cy="2882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499992" y="3429000"/>
            <a:ext cx="288206" cy="288206"/>
          </a:xfrm>
          <a:prstGeom prst="ellipse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58606" y="188640"/>
            <a:ext cx="701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12687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940152" y="22768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96" name="TextovéPole 4095"/>
          <p:cNvSpPr txBox="1"/>
          <p:nvPr/>
        </p:nvSpPr>
        <p:spPr>
          <a:xfrm>
            <a:off x="5940152" y="371720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97" name="TextovéPole 4096"/>
          <p:cNvSpPr txBox="1"/>
          <p:nvPr/>
        </p:nvSpPr>
        <p:spPr>
          <a:xfrm>
            <a:off x="5940152" y="5133385"/>
            <a:ext cx="225251" cy="383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23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683964" y="6341258"/>
            <a:ext cx="80645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dirty="0"/>
              <a:t>Vypouštění balónu se sondou k monitorování ozonové </a:t>
            </a:r>
            <a:r>
              <a:rPr lang="cs-CZ" altLang="cs-CZ" sz="2000" dirty="0" smtClean="0"/>
              <a:t>vrstvy.</a:t>
            </a:r>
            <a:endParaRPr lang="cs-CZ" altLang="cs-CZ" sz="2000" dirty="0"/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107504" y="548680"/>
            <a:ext cx="885710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Ozonová vrstva</a:t>
            </a:r>
            <a:r>
              <a:rPr lang="cs-CZ" altLang="cs-CZ" sz="2000" dirty="0"/>
              <a:t> je část stratosféry ve výšce </a:t>
            </a:r>
            <a:r>
              <a:rPr lang="cs-CZ" altLang="cs-CZ" sz="2000" b="1" dirty="0"/>
              <a:t>25 – 35 km </a:t>
            </a:r>
            <a:r>
              <a:rPr lang="cs-CZ" altLang="cs-CZ" sz="2000" dirty="0"/>
              <a:t>nad zemským </a:t>
            </a:r>
            <a:r>
              <a:rPr lang="cs-CZ" altLang="cs-CZ" sz="2000" dirty="0" smtClean="0"/>
              <a:t>povrchem. Hraje </a:t>
            </a:r>
            <a:r>
              <a:rPr lang="cs-CZ" altLang="cs-CZ" sz="2000" dirty="0"/>
              <a:t>mimořádně významnou roli pro pozemský život, neboť chrání planetu před ultrafialovým zářením.</a:t>
            </a:r>
          </a:p>
        </p:txBody>
      </p:sp>
      <p:pic>
        <p:nvPicPr>
          <p:cNvPr id="10244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62533"/>
            <a:ext cx="6912768" cy="457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0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Kde se nachází ozonová vrstva a před čím chrání Zemi?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333375"/>
            <a:ext cx="5843364" cy="6509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40152" y="908720"/>
            <a:ext cx="3203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Monitorováním obsahu ozonu z družic bylo zjištěno, že především v oblasti </a:t>
            </a:r>
            <a:r>
              <a:rPr lang="cs-CZ" altLang="cs-CZ" sz="2000" b="1" dirty="0" smtClean="0"/>
              <a:t>zemských pólů </a:t>
            </a:r>
            <a:r>
              <a:rPr lang="cs-CZ" altLang="cs-CZ" sz="2000" dirty="0" smtClean="0"/>
              <a:t>dochází </a:t>
            </a:r>
            <a:r>
              <a:rPr lang="cs-CZ" altLang="cs-CZ" sz="2000" dirty="0" smtClean="0"/>
              <a:t>k značnému </a:t>
            </a:r>
            <a:r>
              <a:rPr lang="cs-CZ" altLang="cs-CZ" sz="2000" b="1" dirty="0" smtClean="0"/>
              <a:t>poklesu </a:t>
            </a:r>
            <a:r>
              <a:rPr lang="cs-CZ" altLang="cs-CZ" sz="2000" dirty="0" smtClean="0"/>
              <a:t>obsahu ozonu. </a:t>
            </a:r>
          </a:p>
          <a:p>
            <a:endParaRPr lang="cs-CZ" altLang="cs-CZ" sz="2000" dirty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4509120"/>
            <a:ext cx="32038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 smtClean="0"/>
              <a:t>Zároveň byl zaznamenán nárůst případů rakoviny kůže a zrakových onemocnění v oblasti blízkých především jižnímu pólu (Nový Zéland, Patagonie).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8720"/>
            <a:ext cx="5148572" cy="514857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6115943"/>
            <a:ext cx="8964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Modrofialová oblast označuje </a:t>
            </a:r>
            <a:r>
              <a:rPr lang="cs-CZ" sz="2400" dirty="0" smtClean="0">
                <a:effectLst/>
              </a:rPr>
              <a:t>ozonovou díru </a:t>
            </a:r>
            <a:r>
              <a:rPr lang="cs-CZ" sz="2000" dirty="0" smtClean="0">
                <a:effectLst/>
              </a:rPr>
              <a:t>nad Antarktidou k 24. září 2006. Oblast má rozlohu 27,3 mil. km² (srovnatelná s rozlohou Afriky).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59851" y="1196752"/>
            <a:ext cx="37046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Aby se ozonová díra postupně </a:t>
            </a:r>
            <a:r>
              <a:rPr lang="cs-CZ" altLang="cs-CZ" sz="2000" dirty="0" smtClean="0"/>
              <a:t>zacelila, </a:t>
            </a:r>
            <a:r>
              <a:rPr lang="cs-CZ" altLang="cs-CZ" sz="2000" dirty="0" smtClean="0"/>
              <a:t>k tomu je potřeba, aby jí člověk pomohl. </a:t>
            </a:r>
          </a:p>
          <a:p>
            <a:endParaRPr lang="cs-CZ" alt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3789040"/>
            <a:ext cx="3635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Nejdůležitější je ukončit výrobu a používání těch látek, které ji nejvíce poškozují. Jedná se hlavně o plyny, které se nazývají </a:t>
            </a:r>
            <a:r>
              <a:rPr lang="cs-CZ" altLang="cs-CZ" sz="2000" b="1" dirty="0" smtClean="0"/>
              <a:t>freony.</a:t>
            </a:r>
            <a:endParaRPr lang="cs-CZ" sz="2000" b="1" dirty="0" smtClean="0"/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16632"/>
            <a:ext cx="87129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K největšímu zeslabení ozonové vrstvy zatím došlo </a:t>
            </a:r>
            <a:r>
              <a:rPr lang="cs-CZ" sz="2000" b="1" dirty="0" smtClean="0">
                <a:effectLst/>
              </a:rPr>
              <a:t>na jižní polokouli nad Antarktido</a:t>
            </a:r>
            <a:r>
              <a:rPr lang="cs-CZ" sz="2000" dirty="0" smtClean="0">
                <a:effectLst/>
              </a:rPr>
              <a:t>u. Označujeme je názvem „ozonová díra“.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6745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4"/>
            <a:ext cx="864096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je to atmosféra?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 čeho se skládá?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Význam atmosféry.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se nazývá část atmosféry, která leží nad zemským povrchem?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se nazývá vrstva ve stratosféře, která zabraňuje pronikání škodlivého UV záření k povrchu Země?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Dokážeš vysvětlit, co je ozonová díra? V čem spočívá její nebezpečí?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03039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Zapamatovali jste si?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44279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219" t="23578" r="43751" b="45528"/>
          <a:stretch/>
        </p:blipFill>
        <p:spPr>
          <a:xfrm rot="10800000">
            <a:off x="4139952" y="73923"/>
            <a:ext cx="5261233" cy="6754287"/>
          </a:xfrm>
          <a:prstGeom prst="rect">
            <a:avLst/>
          </a:prstGeom>
        </p:spPr>
      </p:pic>
      <p:sp>
        <p:nvSpPr>
          <p:cNvPr id="2050" name="Text Box 4"/>
          <p:cNvSpPr txBox="1">
            <a:spLocks noChangeArrowheads="1"/>
          </p:cNvSpPr>
          <p:nvPr/>
        </p:nvSpPr>
        <p:spPr bwMode="auto">
          <a:xfrm>
            <a:off x="2123975" y="260350"/>
            <a:ext cx="143991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dirty="0">
                <a:solidFill>
                  <a:srgbClr val="FF3300"/>
                </a:solidFill>
              </a:rPr>
              <a:t>Atmosféra</a:t>
            </a:r>
          </a:p>
        </p:txBody>
      </p:sp>
      <p:sp>
        <p:nvSpPr>
          <p:cNvPr id="2051" name="Text Box 6"/>
          <p:cNvSpPr txBox="1">
            <a:spLocks noChangeArrowheads="1"/>
          </p:cNvSpPr>
          <p:nvPr/>
        </p:nvSpPr>
        <p:spPr bwMode="auto">
          <a:xfrm>
            <a:off x="35496" y="1004243"/>
            <a:ext cx="4824420" cy="2446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dirty="0"/>
              <a:t>je </a:t>
            </a:r>
            <a:r>
              <a:rPr lang="cs-CZ" altLang="cs-CZ" sz="1800" b="1" dirty="0"/>
              <a:t>vzdušný obal</a:t>
            </a:r>
            <a:r>
              <a:rPr lang="cs-CZ" altLang="cs-CZ" sz="1800" dirty="0"/>
              <a:t> Země. ( dusík, </a:t>
            </a:r>
            <a:r>
              <a:rPr lang="cs-CZ" altLang="cs-CZ" sz="1800" dirty="0"/>
              <a:t>kyslík,vzácné</a:t>
            </a:r>
            <a:r>
              <a:rPr lang="cs-CZ" altLang="cs-CZ" sz="1800" dirty="0"/>
              <a:t> plyny, oxid uhličitý, vodní páry, ozon )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dirty="0"/>
              <a:t>Význam: zdroj kyslíku</a:t>
            </a:r>
            <a:br>
              <a:rPr lang="cs-CZ" altLang="cs-CZ" sz="1800" dirty="0"/>
            </a:br>
            <a:r>
              <a:rPr lang="cs-CZ" altLang="cs-CZ" sz="1800" dirty="0"/>
              <a:t>               chrání před UV zářením ( ozon )</a:t>
            </a:r>
            <a:br>
              <a:rPr lang="cs-CZ" altLang="cs-CZ" sz="1800" dirty="0"/>
            </a:br>
            <a:r>
              <a:rPr lang="cs-CZ" altLang="cs-CZ" sz="1800" dirty="0"/>
              <a:t>               udržuje teplo na </a:t>
            </a:r>
            <a:r>
              <a:rPr lang="cs-CZ" altLang="cs-CZ" sz="1800" dirty="0" smtClean="0"/>
              <a:t>Z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dirty="0"/>
              <a:t> </a:t>
            </a:r>
            <a:r>
              <a:rPr lang="cs-CZ" altLang="cs-CZ" sz="1800" dirty="0" smtClean="0"/>
              <a:t>             </a:t>
            </a:r>
            <a:r>
              <a:rPr lang="cs-CZ" altLang="cs-CZ" sz="1800" dirty="0" smtClean="0"/>
              <a:t> </a:t>
            </a:r>
            <a:r>
              <a:rPr lang="cs-CZ" altLang="cs-CZ" sz="1800" dirty="0"/>
              <a:t>rozptyluje </a:t>
            </a:r>
            <a:r>
              <a:rPr lang="cs-CZ" altLang="cs-CZ" sz="1800" dirty="0" smtClean="0"/>
              <a:t>slun</a:t>
            </a:r>
            <a:r>
              <a:rPr lang="cs-CZ" altLang="cs-CZ" sz="1800" dirty="0" smtClean="0"/>
              <a:t>eční</a:t>
            </a:r>
            <a:r>
              <a:rPr lang="cs-CZ" altLang="cs-CZ" sz="1800" dirty="0" smtClean="0"/>
              <a:t> </a:t>
            </a:r>
            <a:r>
              <a:rPr lang="cs-CZ" altLang="cs-CZ" sz="1800" dirty="0"/>
              <a:t>záření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2055" name="TextovéPole 9"/>
          <p:cNvSpPr txBox="1">
            <a:spLocks noChangeArrowheads="1"/>
          </p:cNvSpPr>
          <p:nvPr/>
        </p:nvSpPr>
        <p:spPr bwMode="auto">
          <a:xfrm>
            <a:off x="8143875" y="6286500"/>
            <a:ext cx="500063" cy="369888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496" y="1166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52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3059113" y="1004535"/>
            <a:ext cx="583406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LIEUTENANT MARK BOLAND, NOAA CORPS. </a:t>
            </a:r>
            <a:r>
              <a:rPr lang="cs-CZ" altLang="cs-CZ" i="1" dirty="0"/>
              <a:t>wikipedia.org</a:t>
            </a:r>
            <a:r>
              <a:rPr lang="cs-CZ" altLang="cs-CZ" dirty="0"/>
              <a:t> [online]. [cit. 14.12.2013]. Dostupný na WWW: http://cs.wikipedia.org/wiki/Soubor:GlobusSonda.jpg </a:t>
            </a:r>
          </a:p>
        </p:txBody>
      </p:sp>
      <p:pic>
        <p:nvPicPr>
          <p:cNvPr id="18435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21" y="1071562"/>
            <a:ext cx="1655763" cy="1096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3276600" y="2876922"/>
            <a:ext cx="56165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BORSKÁ, Jana. </a:t>
            </a:r>
            <a:r>
              <a:rPr lang="cs-CZ" altLang="cs-CZ" i="1" dirty="0"/>
              <a:t>geology.cz</a:t>
            </a:r>
            <a:r>
              <a:rPr lang="cs-CZ" altLang="cs-CZ" dirty="0"/>
              <a:t> [online]. [cit. 14.12.2013]. Dostupný na WWW: http://www.geology.cz/mujkousekzeme/veda/dira-do-sveta/ultrafialove-zareni </a:t>
            </a:r>
          </a:p>
        </p:txBody>
      </p:sp>
      <p:pic>
        <p:nvPicPr>
          <p:cNvPr id="18437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78" y="2492896"/>
            <a:ext cx="1728787" cy="170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91" y="4509120"/>
            <a:ext cx="1584325" cy="176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9" name="TextovéPole 8"/>
          <p:cNvSpPr txBox="1">
            <a:spLocks noChangeArrowheads="1"/>
          </p:cNvSpPr>
          <p:nvPr/>
        </p:nvSpPr>
        <p:spPr bwMode="auto">
          <a:xfrm>
            <a:off x="3248025" y="5109170"/>
            <a:ext cx="56165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VANÍČEK, Karel. </a:t>
            </a:r>
            <a:r>
              <a:rPr lang="cs-CZ" altLang="cs-CZ" i="1" dirty="0"/>
              <a:t>geology.cz</a:t>
            </a:r>
            <a:r>
              <a:rPr lang="cs-CZ" altLang="cs-CZ" dirty="0"/>
              <a:t> [online]. [cit. 14.12.2013]. Dostupný na WWW: http://www.geology.cz/mujkousekzeme/veda/dira-do-sveta/ozonova-vrstva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95536" y="116632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CITACE: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63" y="276225"/>
            <a:ext cx="520700" cy="306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2452688" y="333375"/>
            <a:ext cx="6367462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DERIVATIVE WORK (CZECH TRANSLATION): KORONER (TALK). </a:t>
            </a:r>
            <a:r>
              <a:rPr lang="cs-CZ" altLang="cs-CZ" i="1" dirty="0"/>
              <a:t>wikipedia.org</a:t>
            </a:r>
            <a:r>
              <a:rPr lang="cs-CZ" altLang="cs-CZ" dirty="0"/>
              <a:t> [online]. [cit. 14.12.2013]. Dostupný na WWW: http://cs.wikipedia.org/wiki/Soubor:Atmosphere_layers-cs.svg </a:t>
            </a:r>
          </a:p>
        </p:txBody>
      </p:sp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2627313" y="4149725"/>
            <a:ext cx="6192837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NASA EARTH OBSERVATORY. </a:t>
            </a:r>
            <a:r>
              <a:rPr lang="cs-CZ" altLang="cs-CZ" i="1" dirty="0"/>
              <a:t>wikipedia.org</a:t>
            </a:r>
            <a:r>
              <a:rPr lang="cs-CZ" altLang="cs-CZ" dirty="0"/>
              <a:t> [online]. [cit. 14.12.2013]. Dostupný na WWW: http://cs.wikipedia.org/wiki/Soubor:Top_of_Atmosphere.jpg </a:t>
            </a:r>
          </a:p>
        </p:txBody>
      </p:sp>
      <p:pic>
        <p:nvPicPr>
          <p:cNvPr id="19461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3" y="4049713"/>
            <a:ext cx="1690687" cy="1122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2" name="TextovéPole 5"/>
          <p:cNvSpPr txBox="1">
            <a:spLocks noChangeArrowheads="1"/>
          </p:cNvSpPr>
          <p:nvPr/>
        </p:nvSpPr>
        <p:spPr bwMode="auto">
          <a:xfrm>
            <a:off x="2627313" y="5445125"/>
            <a:ext cx="63373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TECNÒLEGS DE L'IES BISBAL. </a:t>
            </a:r>
            <a:r>
              <a:rPr lang="cs-CZ" altLang="cs-CZ" i="1" dirty="0"/>
              <a:t>wikipedia.org</a:t>
            </a:r>
            <a:r>
              <a:rPr lang="cs-CZ" altLang="cs-CZ" dirty="0"/>
              <a:t> [online]. [cit. 14.12.2013]. Dostupný na WWW: http://cs.wikipedia.org/wiki/Soubor:Meteotek08_atmosfera03.jpg </a:t>
            </a:r>
          </a:p>
        </p:txBody>
      </p:sp>
      <p:pic>
        <p:nvPicPr>
          <p:cNvPr id="19463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3" y="5367579"/>
            <a:ext cx="1690687" cy="126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476672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NASA.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15.12.2013]. Dostupný na WWW: http://cs.wikipedia.org/wiki/Soubor:Antarcitc_ozone_layer_2006_09_24.jpg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571" y="476672"/>
            <a:ext cx="1544397" cy="154439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851920" y="2165085"/>
            <a:ext cx="5292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NASA.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15.12.2013]. Dostupný na WWW: http://cs.wikipedia.org/wiki/Soubor:BLUE_STEREO_3D_Time_for_Space_Wiggle.gif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571" y="2348880"/>
            <a:ext cx="1966339" cy="15900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851920" y="4941168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MIRVALD, Stanislav; ŠTULC, Miloslav. </a:t>
            </a:r>
            <a:r>
              <a:rPr lang="cs-CZ" i="1" smtClean="0"/>
              <a:t>Zeměpis- Společenské a hospodářské složky krajiny</a:t>
            </a:r>
            <a:r>
              <a:rPr lang="cs-CZ" smtClean="0"/>
              <a:t>. Praha: Fortuna, 2001, ISBN 80-7168-770-7. 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19" t="23578" r="43751" b="45528"/>
          <a:stretch/>
        </p:blipFill>
        <p:spPr>
          <a:xfrm rot="10800000">
            <a:off x="980914" y="4474731"/>
            <a:ext cx="1661651" cy="2133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56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836712"/>
            <a:ext cx="597666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pPr eaLnBrk="1" hangingPunct="1"/>
            <a:r>
              <a:rPr lang="cs-CZ" sz="2000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8" t="43040" r="38762" b="12984"/>
          <a:stretch>
            <a:fillRect/>
          </a:stretch>
        </p:blipFill>
        <p:spPr bwMode="auto">
          <a:xfrm>
            <a:off x="683568" y="550822"/>
            <a:ext cx="1411911" cy="1658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7241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998</TotalTime>
  <Words>890</Words>
  <Application>Microsoft Office PowerPoint</Application>
  <PresentationFormat>Předvádění na obrazovce (4:3)</PresentationFormat>
  <Paragraphs>84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</dc:creator>
  <cp:lastModifiedBy>Šeneková Irena</cp:lastModifiedBy>
  <cp:revision>94</cp:revision>
  <dcterms:created xsi:type="dcterms:W3CDTF">2007-01-08T07:00:24Z</dcterms:created>
  <dcterms:modified xsi:type="dcterms:W3CDTF">2013-12-16T11:38:12Z</dcterms:modified>
</cp:coreProperties>
</file>