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7" r:id="rId8"/>
    <p:sldId id="261" r:id="rId9"/>
    <p:sldId id="262" r:id="rId10"/>
    <p:sldId id="263" r:id="rId11"/>
    <p:sldId id="264" r:id="rId12"/>
    <p:sldId id="266" r:id="rId13"/>
    <p:sldId id="265" r:id="rId14"/>
    <p:sldId id="268" r:id="rId15"/>
    <p:sldId id="271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1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78D75A-2C12-40B0-940C-21B35437215A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8DF9D1-7B67-4E58-9CA2-C0C0829B19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028947-B7DD-42CC-A58D-0E8FBB5DD713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014DB-A084-41C5-8EA1-6B8D43765A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CA22E-1838-46DD-8C1B-6E103D5E07A1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15A54-FFFE-44A4-95C3-FBE7FBB884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3058EC-462A-44C5-8AAB-4C2E5D6E3F1D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C06AC0-3082-4890-81C6-22F7DDA9F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468FE0-B081-4DFF-93DB-E31021D2EB37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3E6C2-3419-4816-8FC7-7520B69F20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10AB4-1747-4DF8-9453-7A03F39540B2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4EE489-39A9-4A53-9ED7-FFF1655D0F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BBA2C-DAA8-4AFF-B127-9EAE851C5C23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35905-8870-4A08-80D1-6DCB2ECA1D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36E4B3-2801-4DEE-8FBC-CB0BF24B5E74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5BA91-D3C0-4CA0-B249-FFA63E1DE1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08E0C2-8B07-41B6-8763-8ACB605AD35C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A2517B-DFB2-4CA3-953A-0077360CD5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BC52F2-1455-44D8-9F84-08BF7A9CC594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813BE-8CC7-4830-92A4-AD1A43A33E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08A004-750B-4FF4-AE4A-2AECAA2269F8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FE5CCA-4A72-4631-8C4E-F5A8764787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C22CE48-B077-425E-8498-54175A4AB7E5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E3AF8E1-2FF3-4FD2-844C-FAD9E0F94C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ll dir="r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Bookman Old Style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Bookman Old Style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Bookman Old Style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Bookman Old Style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Bookman Old Style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Bookman Old Style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Bookman Old Style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Bookman Old Styl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uA9cQLqrA3c" TargetMode="External"/><Relationship Id="rId3" Type="http://schemas.openxmlformats.org/officeDocument/2006/relationships/hyperlink" Target="http://www.youtube.com/watch?v=ZEzEed5BcWY&amp;feature=mfu_in_order&amp;list=UL" TargetMode="External"/><Relationship Id="rId7" Type="http://schemas.openxmlformats.org/officeDocument/2006/relationships/hyperlink" Target="http://www.youtube.com/watch?v=GgLAunV4FlA&amp;feature=related" TargetMode="External"/><Relationship Id="rId2" Type="http://schemas.openxmlformats.org/officeDocument/2006/relationships/hyperlink" Target="odkazyhttp://www.youtube.com/watch?v=ZEzEed5BcWY&amp;feature=mfu_in_order&amp;list=U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RrvGdlX12-s" TargetMode="External"/><Relationship Id="rId5" Type="http://schemas.openxmlformats.org/officeDocument/2006/relationships/hyperlink" Target="http://www.youtube.com/watch?v=YchV88o_ojU" TargetMode="External"/><Relationship Id="rId4" Type="http://schemas.openxmlformats.org/officeDocument/2006/relationships/hyperlink" Target="http://www.youtube.com/watch?v=FxLJH9nBA28&amp;feature=related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5398" name="Group 3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043285896"/>
              </p:ext>
            </p:extLst>
          </p:nvPr>
        </p:nvGraphicFramePr>
        <p:xfrm>
          <a:off x="1331913" y="1196975"/>
          <a:ext cx="6707187" cy="3970340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VY_32_INOVACE_24-11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Robert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Lefan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6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materiály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2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22. 2. 2013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3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nové látky – zpestření teoretického výkladu prezentací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3268577"/>
      </p:ext>
    </p:extLst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extovéPole 3"/>
          <p:cNvSpPr txBox="1">
            <a:spLocks noChangeArrowheads="1"/>
          </p:cNvSpPr>
          <p:nvPr/>
        </p:nvSpPr>
        <p:spPr bwMode="auto">
          <a:xfrm>
            <a:off x="1619250" y="1484313"/>
            <a:ext cx="53117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/>
              <a:t>Keramické obklady </a:t>
            </a:r>
          </a:p>
          <a:p>
            <a:pPr algn="ctr"/>
            <a:r>
              <a:rPr lang="cs-CZ" sz="4000"/>
              <a:t>a dlažby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1"/>
          <p:cNvSpPr txBox="1">
            <a:spLocks noChangeArrowheads="1"/>
          </p:cNvSpPr>
          <p:nvPr/>
        </p:nvSpPr>
        <p:spPr bwMode="auto">
          <a:xfrm>
            <a:off x="468313" y="404813"/>
            <a:ext cx="2413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Gill Sans MT" pitchFamily="34" charset="-18"/>
              </a:rPr>
              <a:t>Keramické obklady a dlažby</a:t>
            </a:r>
          </a:p>
        </p:txBody>
      </p:sp>
      <p:sp>
        <p:nvSpPr>
          <p:cNvPr id="14338" name="TextovéPole 3"/>
          <p:cNvSpPr txBox="1">
            <a:spLocks noChangeArrowheads="1"/>
          </p:cNvSpPr>
          <p:nvPr/>
        </p:nvSpPr>
        <p:spPr bwMode="auto">
          <a:xfrm>
            <a:off x="827088" y="1341438"/>
            <a:ext cx="7561262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Na výrobu obkladových materiálů se používají  přírodní suroviny - </a:t>
            </a:r>
            <a:r>
              <a:rPr lang="cs-CZ" sz="2800" b="1">
                <a:solidFill>
                  <a:srgbClr val="FFFF00"/>
                </a:solidFill>
              </a:rPr>
              <a:t>pórovinové a kameninové jíly</a:t>
            </a:r>
            <a:r>
              <a:rPr lang="cs-CZ" sz="2800" b="1"/>
              <a:t> </a:t>
            </a:r>
            <a:r>
              <a:rPr lang="cs-CZ" sz="2800"/>
              <a:t>(kvalitnější než cihlářské).</a:t>
            </a:r>
          </a:p>
          <a:p>
            <a:r>
              <a:rPr lang="cs-CZ" sz="2800"/>
              <a:t>Dalšími surovinami jsou </a:t>
            </a:r>
            <a:r>
              <a:rPr lang="cs-CZ" sz="2800" b="1">
                <a:solidFill>
                  <a:srgbClr val="FFFF00"/>
                </a:solidFill>
              </a:rPr>
              <a:t>ostřiva</a:t>
            </a:r>
            <a:r>
              <a:rPr lang="cs-CZ" sz="2800" b="1"/>
              <a:t> </a:t>
            </a:r>
            <a:r>
              <a:rPr lang="cs-CZ" sz="2800"/>
              <a:t>(křemičitý písek, pálené jíly, rozemleté zmetky z výroby..) a </a:t>
            </a:r>
            <a:r>
              <a:rPr lang="cs-CZ" sz="2800" b="1">
                <a:solidFill>
                  <a:srgbClr val="FFFF00"/>
                </a:solidFill>
              </a:rPr>
              <a:t>taviva </a:t>
            </a:r>
            <a:r>
              <a:rPr lang="cs-CZ" sz="2800"/>
              <a:t>(živec, znělec). </a:t>
            </a:r>
          </a:p>
          <a:p>
            <a:r>
              <a:rPr lang="cs-CZ" sz="2800"/>
              <a:t>K docílení požadované barvy střepu se používají </a:t>
            </a:r>
            <a:r>
              <a:rPr lang="cs-CZ" sz="2800" b="1">
                <a:solidFill>
                  <a:srgbClr val="FFFF00"/>
                </a:solidFill>
              </a:rPr>
              <a:t>pigmenty </a:t>
            </a:r>
            <a:r>
              <a:rPr lang="cs-CZ" sz="2800"/>
              <a:t>(oxidy kovů).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468313" y="404813"/>
            <a:ext cx="2413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Gill Sans MT" pitchFamily="34" charset="-18"/>
              </a:rPr>
              <a:t>Keramické obklady a dlažby</a:t>
            </a:r>
          </a:p>
        </p:txBody>
      </p:sp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1042988" y="1268413"/>
            <a:ext cx="7129462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FF00"/>
                </a:solidFill>
              </a:rPr>
              <a:t>Výroba</a:t>
            </a:r>
          </a:p>
        </p:txBody>
      </p:sp>
      <p:sp>
        <p:nvSpPr>
          <p:cNvPr id="15363" name="TextovéPole 3"/>
          <p:cNvSpPr txBox="1">
            <a:spLocks noChangeArrowheads="1"/>
          </p:cNvSpPr>
          <p:nvPr/>
        </p:nvSpPr>
        <p:spPr bwMode="auto">
          <a:xfrm>
            <a:off x="1187450" y="2636838"/>
            <a:ext cx="6913563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800"/>
              <a:t>   </a:t>
            </a:r>
            <a:r>
              <a:rPr lang="cs-CZ" sz="2800">
                <a:solidFill>
                  <a:srgbClr val="FFFF00"/>
                </a:solidFill>
              </a:rPr>
              <a:t>tažením</a:t>
            </a:r>
            <a:r>
              <a:rPr lang="cs-CZ" sz="2800"/>
              <a:t> – těsto se protlačuje ústím</a:t>
            </a:r>
          </a:p>
          <a:p>
            <a:r>
              <a:rPr lang="cs-CZ" sz="2800"/>
              <a:t>                     pásmového lisu a z výlisku</a:t>
            </a:r>
          </a:p>
          <a:p>
            <a:r>
              <a:rPr lang="cs-CZ" sz="2800"/>
              <a:t>                     se odřezávají jednotlivé kusy</a:t>
            </a:r>
          </a:p>
          <a:p>
            <a:pPr>
              <a:buFont typeface="Arial" charset="0"/>
              <a:buChar char="•"/>
            </a:pPr>
            <a:r>
              <a:rPr lang="cs-CZ" sz="2800"/>
              <a:t>   </a:t>
            </a:r>
            <a:r>
              <a:rPr lang="cs-CZ" sz="2800">
                <a:solidFill>
                  <a:srgbClr val="FFFF00"/>
                </a:solidFill>
              </a:rPr>
              <a:t>lisováním za sucha</a:t>
            </a:r>
            <a:r>
              <a:rPr lang="cs-CZ" sz="2800"/>
              <a:t> – směs o vlhkosti </a:t>
            </a:r>
          </a:p>
          <a:p>
            <a:r>
              <a:rPr lang="cs-CZ" sz="2800"/>
              <a:t>                     5 – 12 %  se lisuje do forem</a:t>
            </a:r>
          </a:p>
          <a:p>
            <a:pPr>
              <a:buFont typeface="Arial" charset="0"/>
              <a:buChar char="•"/>
            </a:pPr>
            <a:r>
              <a:rPr lang="cs-CZ" sz="2800"/>
              <a:t>   </a:t>
            </a:r>
            <a:r>
              <a:rPr lang="cs-CZ" sz="2800">
                <a:solidFill>
                  <a:srgbClr val="FFFF00"/>
                </a:solidFill>
              </a:rPr>
              <a:t>litím do formy </a:t>
            </a:r>
            <a:r>
              <a:rPr lang="cs-CZ" sz="2800"/>
              <a:t>– do sádrové formy se lijí </a:t>
            </a:r>
          </a:p>
          <a:p>
            <a:r>
              <a:rPr lang="cs-CZ" sz="2800"/>
              <a:t>                     složité tvary doplňků apod.</a:t>
            </a:r>
          </a:p>
          <a:p>
            <a:r>
              <a:rPr lang="cs-CZ" sz="2800">
                <a:latin typeface="Gill Sans MT" pitchFamily="34" charset="-18"/>
              </a:rPr>
              <a:t>                     </a:t>
            </a:r>
          </a:p>
        </p:txBody>
      </p:sp>
      <p:sp>
        <p:nvSpPr>
          <p:cNvPr id="15364" name="TextovéPole 4"/>
          <p:cNvSpPr txBox="1">
            <a:spLocks noChangeArrowheads="1"/>
          </p:cNvSpPr>
          <p:nvPr/>
        </p:nvSpPr>
        <p:spPr bwMode="auto">
          <a:xfrm>
            <a:off x="684213" y="1844675"/>
            <a:ext cx="2122487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FF00"/>
                </a:solidFill>
                <a:latin typeface="Gill Sans MT" pitchFamily="34" charset="-18"/>
              </a:rPr>
              <a:t>1. </a:t>
            </a:r>
            <a:r>
              <a:rPr lang="cs-CZ" sz="2800">
                <a:solidFill>
                  <a:srgbClr val="FFFF00"/>
                </a:solidFill>
              </a:rPr>
              <a:t>Tvarování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1"/>
          <p:cNvSpPr txBox="1">
            <a:spLocks noChangeArrowheads="1"/>
          </p:cNvSpPr>
          <p:nvPr/>
        </p:nvSpPr>
        <p:spPr bwMode="auto">
          <a:xfrm>
            <a:off x="468313" y="404813"/>
            <a:ext cx="2413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Gill Sans MT" pitchFamily="34" charset="-18"/>
              </a:rPr>
              <a:t>Keramické obklady a dlažby</a:t>
            </a:r>
          </a:p>
        </p:txBody>
      </p:sp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611188" y="1125538"/>
            <a:ext cx="7777162" cy="436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FF00"/>
                </a:solidFill>
              </a:rPr>
              <a:t>2. Sušení</a:t>
            </a:r>
            <a:endParaRPr lang="cs-CZ" sz="2800"/>
          </a:p>
          <a:p>
            <a:r>
              <a:rPr lang="cs-CZ" sz="2800"/>
              <a:t>Odstraňuje přebytečnou vlhkost – předchází se dotvarování výrobku (smrštění, kroucení …) během vypalování.</a:t>
            </a:r>
          </a:p>
          <a:p>
            <a:endParaRPr lang="cs-CZ" sz="2800"/>
          </a:p>
          <a:p>
            <a:r>
              <a:rPr lang="cs-CZ" sz="2800">
                <a:solidFill>
                  <a:srgbClr val="FFFF00"/>
                </a:solidFill>
              </a:rPr>
              <a:t>3. Vypalování</a:t>
            </a:r>
          </a:p>
          <a:p>
            <a:r>
              <a:rPr lang="cs-CZ" sz="2800"/>
              <a:t>Vypalovací teplota se liší podle druhu výrobku. Pohybuje se mezi 1000 – 1220 </a:t>
            </a:r>
            <a:r>
              <a:rPr lang="cs-CZ" sz="2800" baseline="30000"/>
              <a:t>o</a:t>
            </a:r>
            <a:r>
              <a:rPr lang="cs-CZ" sz="2800"/>
              <a:t>C. Doba vypalování je v rozmezí 40 minut (pórovina) a 70 minut (slinutá dlažba nebo obklad).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1"/>
          <p:cNvSpPr txBox="1">
            <a:spLocks noChangeArrowheads="1"/>
          </p:cNvSpPr>
          <p:nvPr/>
        </p:nvSpPr>
        <p:spPr bwMode="auto">
          <a:xfrm>
            <a:off x="468313" y="404813"/>
            <a:ext cx="2413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Gill Sans MT" pitchFamily="34" charset="-18"/>
              </a:rPr>
              <a:t>Keramické obklady a dlažby</a:t>
            </a:r>
          </a:p>
        </p:txBody>
      </p:sp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539750" y="1125538"/>
            <a:ext cx="8135938" cy="521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FF00"/>
                </a:solidFill>
              </a:rPr>
              <a:t>4. Glazování</a:t>
            </a:r>
          </a:p>
          <a:p>
            <a:r>
              <a:rPr lang="cs-CZ" sz="2800"/>
              <a:t>Povrch dlaždic nebo obkládaček lze upravit sklovitou vrstvou – glazurou, která výrazně sníží nasákavost dlaždice nalepené na stěně nebo podlaze.</a:t>
            </a:r>
          </a:p>
          <a:p>
            <a:r>
              <a:rPr lang="cs-CZ" sz="2800"/>
              <a:t>Glazování se provádí:</a:t>
            </a:r>
          </a:p>
          <a:p>
            <a:pPr>
              <a:buFont typeface="Arial" charset="0"/>
              <a:buChar char="•"/>
            </a:pPr>
            <a:r>
              <a:rPr lang="cs-CZ" sz="2800"/>
              <a:t>   na vysušený polotovar (vypaluje se dlaždice i</a:t>
            </a:r>
          </a:p>
          <a:p>
            <a:r>
              <a:rPr lang="cs-CZ" sz="2800"/>
              <a:t>    glazura současně)</a:t>
            </a:r>
          </a:p>
          <a:p>
            <a:pPr>
              <a:buFont typeface="Arial" charset="0"/>
              <a:buChar char="•"/>
            </a:pPr>
            <a:r>
              <a:rPr lang="cs-CZ" sz="2800"/>
              <a:t>   na vypálený střep (vypaluje se nejdřív dlaždice,</a:t>
            </a:r>
          </a:p>
          <a:p>
            <a:r>
              <a:rPr lang="cs-CZ" sz="2800"/>
              <a:t>    potom glazura nanesená na dlaždici)</a:t>
            </a:r>
          </a:p>
          <a:p>
            <a:pPr>
              <a:buFont typeface="Arial" charset="0"/>
              <a:buChar char="•"/>
            </a:pPr>
            <a:r>
              <a:rPr lang="cs-CZ" sz="2800"/>
              <a:t>   na vypálenou dlaždici se nanese glazura, </a:t>
            </a:r>
          </a:p>
          <a:p>
            <a:r>
              <a:rPr lang="cs-CZ" sz="2800"/>
              <a:t>    vypálí se, nanese se dekor a znovu vypálí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468313" y="404813"/>
            <a:ext cx="2413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Gill Sans MT" pitchFamily="34" charset="-18"/>
              </a:rPr>
              <a:t>Keramické obklady a dlažby</a:t>
            </a:r>
          </a:p>
        </p:txBody>
      </p:sp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611188" y="1125538"/>
            <a:ext cx="7705725" cy="310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FF00"/>
                </a:solidFill>
              </a:rPr>
              <a:t>5. Třídění</a:t>
            </a:r>
          </a:p>
          <a:p>
            <a:endParaRPr lang="cs-CZ" sz="2800"/>
          </a:p>
          <a:p>
            <a:r>
              <a:rPr lang="cs-CZ" sz="2800"/>
              <a:t>provádějí stroje, které fungují na základě softwaru a kamer snímajících povrch obkladů, barvu, tvar, rozměry, planaritu (rovnost plochy) a další parametry, podle kterých zboží rozřazuje do jakostních tříd.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1"/>
          <p:cNvSpPr txBox="1">
            <a:spLocks noChangeArrowheads="1"/>
          </p:cNvSpPr>
          <p:nvPr/>
        </p:nvSpPr>
        <p:spPr bwMode="auto">
          <a:xfrm>
            <a:off x="468313" y="404813"/>
            <a:ext cx="2413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Gill Sans MT" pitchFamily="34" charset="-18"/>
              </a:rPr>
              <a:t>Keramické obklady a dlažby</a:t>
            </a:r>
          </a:p>
        </p:txBody>
      </p:sp>
      <p:sp>
        <p:nvSpPr>
          <p:cNvPr id="19458" name="Rectangle 1"/>
          <p:cNvSpPr>
            <a:spLocks noChangeArrowheads="1"/>
          </p:cNvSpPr>
          <p:nvPr/>
        </p:nvSpPr>
        <p:spPr bwMode="auto">
          <a:xfrm>
            <a:off x="611188" y="922338"/>
            <a:ext cx="7345362" cy="265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800">
                <a:cs typeface="Times New Roman" pitchFamily="18" charset="0"/>
              </a:rPr>
              <a:t>K dlaždicím se nabízí řada doplňkových prvků, jako jsou stupně, schodové tvarovky, požlábky, sokly, okapnice a různé dekorační doplňky.</a:t>
            </a:r>
          </a:p>
          <a:p>
            <a:r>
              <a:rPr lang="cs-CZ" sz="2800">
                <a:cs typeface="Times New Roman" pitchFamily="18" charset="0"/>
              </a:rPr>
              <a:t>Obkládačky se doplňují různými tvary a typy bordur a listel.</a:t>
            </a:r>
            <a:endParaRPr lang="cs-CZ" sz="280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1"/>
          <p:cNvSpPr txBox="1">
            <a:spLocks noChangeArrowheads="1"/>
          </p:cNvSpPr>
          <p:nvPr/>
        </p:nvSpPr>
        <p:spPr bwMode="auto">
          <a:xfrm>
            <a:off x="468313" y="404813"/>
            <a:ext cx="2413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Gill Sans MT" pitchFamily="34" charset="-18"/>
              </a:rPr>
              <a:t>Keramické obklady a dlažby</a:t>
            </a:r>
          </a:p>
        </p:txBody>
      </p:sp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539750" y="836613"/>
            <a:ext cx="48625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FF00"/>
                </a:solidFill>
                <a:latin typeface="Gill Sans MT" pitchFamily="34" charset="-18"/>
              </a:rPr>
              <a:t>Kvalitativní parametry dlaždic</a:t>
            </a:r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539750" y="1628775"/>
            <a:ext cx="7488238" cy="265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Otěruvzdornost </a:t>
            </a:r>
            <a:r>
              <a:rPr lang="cs-CZ" sz="2800"/>
              <a:t/>
            </a:r>
            <a:br>
              <a:rPr lang="cs-CZ" sz="2800"/>
            </a:br>
            <a:r>
              <a:rPr lang="cs-CZ" sz="2800"/>
              <a:t>vyjadřuje u glazovaných obkladů a dlažeb odolnost proti mechanickému poškození povrchu glazury otěrem. </a:t>
            </a:r>
          </a:p>
          <a:p>
            <a:r>
              <a:rPr lang="cs-CZ" sz="2800"/>
              <a:t>Skupiny otěruvzdornosti se značí mezinárodní zkratkou  PEI.</a:t>
            </a: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1"/>
          <p:cNvSpPr txBox="1">
            <a:spLocks noChangeArrowheads="1"/>
          </p:cNvSpPr>
          <p:nvPr/>
        </p:nvSpPr>
        <p:spPr bwMode="auto">
          <a:xfrm>
            <a:off x="468313" y="404813"/>
            <a:ext cx="2413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Gill Sans MT" pitchFamily="34" charset="-18"/>
              </a:rPr>
              <a:t>Keramické obklady a dlažby</a:t>
            </a:r>
          </a:p>
        </p:txBody>
      </p:sp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611188" y="692150"/>
            <a:ext cx="7848600" cy="681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/>
              <a:t>Vhodnost použití podle PEI:</a:t>
            </a:r>
          </a:p>
          <a:p>
            <a:endParaRPr lang="cs-CZ" sz="1600"/>
          </a:p>
          <a:p>
            <a:r>
              <a:rPr lang="cs-CZ" sz="1600"/>
              <a:t>PEI – I        Pouze do soukromých koupelen a WC na stěnu</a:t>
            </a:r>
            <a:br>
              <a:rPr lang="cs-CZ" sz="1600"/>
            </a:br>
            <a:r>
              <a:rPr lang="cs-CZ" sz="1600"/>
              <a:t/>
            </a:r>
            <a:br>
              <a:rPr lang="cs-CZ" sz="1600"/>
            </a:br>
            <a:r>
              <a:rPr lang="cs-CZ" sz="1600"/>
              <a:t>PEI – II       Pouze soukromé obytné plochy s nízkou zátěží,</a:t>
            </a:r>
            <a:br>
              <a:rPr lang="cs-CZ" sz="1600"/>
            </a:br>
            <a:r>
              <a:rPr lang="cs-CZ" sz="1600"/>
              <a:t>                   kde se chodí v přezůvkách nebo naboso –  např. koupelny, </a:t>
            </a:r>
          </a:p>
          <a:p>
            <a:r>
              <a:rPr lang="cs-CZ" sz="1600"/>
              <a:t>                   WC, ložnice. </a:t>
            </a:r>
            <a:br>
              <a:rPr lang="cs-CZ" sz="1600"/>
            </a:br>
            <a:r>
              <a:rPr lang="cs-CZ" sz="1600"/>
              <a:t/>
            </a:r>
            <a:br>
              <a:rPr lang="cs-CZ" sz="1600"/>
            </a:br>
            <a:r>
              <a:rPr lang="cs-CZ" sz="1600"/>
              <a:t>PEI – III       Bytová dlažba – pouze soukromý sektor se střední zátěží</a:t>
            </a:r>
            <a:br>
              <a:rPr lang="cs-CZ" sz="1600"/>
            </a:br>
            <a:r>
              <a:rPr lang="cs-CZ" sz="1600"/>
              <a:t>                    – např. kuchyně, balkony, terasy, obývací pokoje, chodby </a:t>
            </a:r>
            <a:br>
              <a:rPr lang="cs-CZ" sz="1600"/>
            </a:br>
            <a:r>
              <a:rPr lang="cs-CZ" sz="1600"/>
              <a:t>                    – NE vstupní prostory a veřejné prostory jako hotely, nemocnice </a:t>
            </a:r>
            <a:br>
              <a:rPr lang="cs-CZ" sz="1600"/>
            </a:br>
            <a:r>
              <a:rPr lang="cs-CZ" sz="1600"/>
              <a:t/>
            </a:r>
            <a:br>
              <a:rPr lang="cs-CZ" sz="1600"/>
            </a:br>
            <a:r>
              <a:rPr lang="cs-CZ" sz="1600"/>
              <a:t>PEI – IV       Do vnitřních i venkovních prostorů s intenzivním užíváním a</a:t>
            </a:r>
          </a:p>
          <a:p>
            <a:r>
              <a:rPr lang="cs-CZ" sz="1600"/>
              <a:t>                     místností s přímým kontaktem s venkovními prostorami.Např.:</a:t>
            </a:r>
          </a:p>
          <a:p>
            <a:r>
              <a:rPr lang="cs-CZ" sz="1600"/>
              <a:t>                    všechny prostory dle skupiny III, bary, restaurace, obchody,a </a:t>
            </a:r>
          </a:p>
          <a:p>
            <a:r>
              <a:rPr lang="cs-CZ" sz="1600"/>
              <a:t>                    hotely s menším provozem,  garáže, školy, nemocnice, kanceláře</a:t>
            </a:r>
          </a:p>
          <a:p>
            <a:r>
              <a:rPr lang="cs-CZ" sz="1600"/>
              <a:t>                    a výstavní haly s výjimkou dlaždic pod pokladnami a pulty </a:t>
            </a:r>
          </a:p>
          <a:p>
            <a:r>
              <a:rPr lang="cs-CZ" sz="1600"/>
              <a:t>                    prodejen a ploch s těžkou dopravou, extrémně zatížené.</a:t>
            </a:r>
            <a:br>
              <a:rPr lang="cs-CZ" sz="1600"/>
            </a:br>
            <a:r>
              <a:rPr lang="cs-CZ" sz="1600"/>
              <a:t/>
            </a:r>
            <a:br>
              <a:rPr lang="cs-CZ" sz="1600"/>
            </a:br>
            <a:r>
              <a:rPr lang="cs-CZ" sz="1600"/>
              <a:t>PEI – V       Extrémně odolná glazura a vysoký stupeň zeskelnění zajišťují i   </a:t>
            </a:r>
          </a:p>
          <a:p>
            <a:r>
              <a:rPr lang="cs-CZ" sz="1600"/>
              <a:t>                   po mnoha letech stejný vzhled při maximálním namáhání. Použití </a:t>
            </a:r>
          </a:p>
          <a:p>
            <a:r>
              <a:rPr lang="cs-CZ" sz="1600"/>
              <a:t>                   např. viz skupina IV  i v maximálně namáhaných místech, dále </a:t>
            </a:r>
          </a:p>
          <a:p>
            <a:r>
              <a:rPr lang="cs-CZ" sz="1600"/>
              <a:t>                   metro, železniční stanice, letištní haly, muzea, sportovní centra, </a:t>
            </a:r>
          </a:p>
          <a:p>
            <a:r>
              <a:rPr lang="cs-CZ" sz="1600"/>
              <a:t>                   průmyslové budovy,pasáže a další veřejné prostory.. </a:t>
            </a:r>
            <a:r>
              <a:rPr lang="cs-CZ" sz="2800"/>
              <a:t/>
            </a:r>
            <a:br>
              <a:rPr lang="cs-CZ" sz="2800"/>
            </a:br>
            <a:r>
              <a:rPr lang="cs-CZ" sz="2800"/>
              <a:t/>
            </a:r>
            <a:br>
              <a:rPr lang="cs-CZ" sz="2800"/>
            </a:br>
            <a:endParaRPr lang="cs-CZ" sz="280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1"/>
          <p:cNvSpPr txBox="1">
            <a:spLocks noChangeArrowheads="1"/>
          </p:cNvSpPr>
          <p:nvPr/>
        </p:nvSpPr>
        <p:spPr bwMode="auto">
          <a:xfrm>
            <a:off x="468313" y="404813"/>
            <a:ext cx="2413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Gill Sans MT" pitchFamily="34" charset="-18"/>
              </a:rPr>
              <a:t>Keramické obklady a dlažby</a:t>
            </a:r>
          </a:p>
        </p:txBody>
      </p:sp>
      <p:sp>
        <p:nvSpPr>
          <p:cNvPr id="22530" name="TextovéPole 2"/>
          <p:cNvSpPr txBox="1">
            <a:spLocks noChangeArrowheads="1"/>
          </p:cNvSpPr>
          <p:nvPr/>
        </p:nvSpPr>
        <p:spPr bwMode="auto">
          <a:xfrm>
            <a:off x="827088" y="1125538"/>
            <a:ext cx="7489825" cy="4954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Nasákavost </a:t>
            </a:r>
            <a:r>
              <a:rPr lang="cs-CZ" sz="2800"/>
              <a:t>– </a:t>
            </a:r>
          </a:p>
          <a:p>
            <a:r>
              <a:rPr lang="cs-CZ" sz="2800"/>
              <a:t>čím větší absorpce vody, tím méně se například dlaždice či obklady hodí do venkovního prostředí a také do vlhkých prostorů.</a:t>
            </a:r>
          </a:p>
          <a:p>
            <a:endParaRPr lang="cs-CZ" sz="2800"/>
          </a:p>
          <a:p>
            <a:r>
              <a:rPr lang="cs-CZ" sz="2800"/>
              <a:t> </a:t>
            </a:r>
            <a:r>
              <a:rPr lang="cs-CZ" sz="2000"/>
              <a:t>        </a:t>
            </a:r>
            <a:r>
              <a:rPr lang="cs-CZ" sz="2000" b="1"/>
              <a:t> E &gt; 10 % </a:t>
            </a:r>
            <a:r>
              <a:rPr lang="cs-CZ" sz="2000"/>
              <a:t>      - jen pro vnitřní obklady stěn</a:t>
            </a:r>
            <a:br>
              <a:rPr lang="cs-CZ" sz="2000"/>
            </a:br>
            <a:r>
              <a:rPr lang="cs-CZ" sz="2000" b="1"/>
              <a:t> 0,5 &lt; E ≤   3 %</a:t>
            </a:r>
            <a:r>
              <a:rPr lang="cs-CZ" sz="2000"/>
              <a:t>       - univerzální použití pro obkladové prvky, </a:t>
            </a:r>
          </a:p>
          <a:p>
            <a:r>
              <a:rPr lang="cs-CZ" sz="2000"/>
              <a:t>                                  obklady podlah a stěn interiérů </a:t>
            </a:r>
            <a:br>
              <a:rPr lang="cs-CZ" sz="2000"/>
            </a:br>
            <a:r>
              <a:rPr lang="cs-CZ" sz="2000" b="1"/>
              <a:t>          E ≤ 0,5 % </a:t>
            </a:r>
            <a:r>
              <a:rPr lang="cs-CZ" sz="2000"/>
              <a:t>     - vysoce odolné dlaždice, mrazuvzdorné </a:t>
            </a:r>
          </a:p>
          <a:p>
            <a:r>
              <a:rPr lang="cs-CZ" sz="2000"/>
              <a:t>                                  podlahy namáhané otěrem, v exteriérech a</a:t>
            </a:r>
          </a:p>
          <a:p>
            <a:r>
              <a:rPr lang="cs-CZ" sz="2000"/>
              <a:t>                                  interiérech,fasády, balkony, terasy                  </a:t>
            </a:r>
            <a:br>
              <a:rPr lang="cs-CZ" sz="2000"/>
            </a:br>
            <a:endParaRPr lang="cs-CZ" sz="2000" b="1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ovéPole 1"/>
          <p:cNvSpPr txBox="1">
            <a:spLocks noChangeArrowheads="1"/>
          </p:cNvSpPr>
          <p:nvPr/>
        </p:nvSpPr>
        <p:spPr bwMode="auto">
          <a:xfrm>
            <a:off x="468313" y="404813"/>
            <a:ext cx="2413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Gill Sans MT" pitchFamily="34" charset="-18"/>
              </a:rPr>
              <a:t>Keramické obklady a dlažby</a:t>
            </a:r>
          </a:p>
        </p:txBody>
      </p:sp>
      <p:sp>
        <p:nvSpPr>
          <p:cNvPr id="23554" name="TextovéPole 2"/>
          <p:cNvSpPr txBox="1">
            <a:spLocks noChangeArrowheads="1"/>
          </p:cNvSpPr>
          <p:nvPr/>
        </p:nvSpPr>
        <p:spPr bwMode="auto">
          <a:xfrm>
            <a:off x="468313" y="836613"/>
            <a:ext cx="7991475" cy="526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Protiskluznost </a:t>
            </a:r>
            <a:r>
              <a:rPr lang="cs-CZ" sz="2800"/>
              <a:t> -</a:t>
            </a:r>
          </a:p>
          <a:p>
            <a:endParaRPr lang="cs-CZ" sz="2800"/>
          </a:p>
          <a:p>
            <a:r>
              <a:rPr lang="cs-CZ" sz="2000" b="1"/>
              <a:t>Označení úhel skluzu doporučené použití</a:t>
            </a:r>
            <a:endParaRPr lang="cs-CZ" sz="2000"/>
          </a:p>
          <a:p>
            <a:r>
              <a:rPr lang="cs-CZ" sz="2000" b="1"/>
              <a:t>R 9 </a:t>
            </a:r>
            <a:r>
              <a:rPr lang="cs-CZ" sz="2000"/>
              <a:t>     6 – 10° vnitřní a odpočinkové plochy, kantýny …</a:t>
            </a:r>
            <a:br>
              <a:rPr lang="cs-CZ" sz="2000"/>
            </a:br>
            <a:r>
              <a:rPr lang="cs-CZ" sz="2000" b="1"/>
              <a:t>R10   </a:t>
            </a:r>
            <a:r>
              <a:rPr lang="cs-CZ" sz="2000"/>
              <a:t>10 – 19° sklady, malé kuchyně, sanitární prostory …</a:t>
            </a:r>
            <a:br>
              <a:rPr lang="cs-CZ" sz="2000"/>
            </a:br>
            <a:r>
              <a:rPr lang="cs-CZ" sz="2000" b="1"/>
              <a:t>R11 </a:t>
            </a:r>
            <a:r>
              <a:rPr lang="cs-CZ" sz="2000"/>
              <a:t>  19 – 27° kuchyně škol, mycí linky, prádelny, brusírny, venkovní  </a:t>
            </a:r>
          </a:p>
          <a:p>
            <a:r>
              <a:rPr lang="cs-CZ" sz="2000"/>
              <a:t>                        schody … </a:t>
            </a:r>
            <a:br>
              <a:rPr lang="cs-CZ" sz="2000"/>
            </a:br>
            <a:r>
              <a:rPr lang="cs-CZ" sz="2000" b="1"/>
              <a:t>R12  </a:t>
            </a:r>
            <a:r>
              <a:rPr lang="cs-CZ" sz="2000"/>
              <a:t> 27 – 35° velkokuchyně, pracovní jámy, mlékárny …</a:t>
            </a:r>
            <a:br>
              <a:rPr lang="cs-CZ" sz="2000"/>
            </a:br>
            <a:r>
              <a:rPr lang="cs-CZ" sz="2000" b="1"/>
              <a:t>R13</a:t>
            </a:r>
            <a:r>
              <a:rPr lang="cs-CZ" sz="2000"/>
              <a:t>   přes 35° rafinerie tuků, koželužny, jatka …</a:t>
            </a:r>
            <a:br>
              <a:rPr lang="cs-CZ" sz="2000"/>
            </a:br>
            <a:r>
              <a:rPr lang="cs-CZ" sz="2000"/>
              <a:t/>
            </a:r>
            <a:br>
              <a:rPr lang="cs-CZ" sz="2000"/>
            </a:br>
            <a:r>
              <a:rPr lang="cs-CZ" sz="2000"/>
              <a:t>Pro podlahy (DIN 51 097), kde se chodí bosou nohou, jsou stanoveny skupiny:</a:t>
            </a:r>
            <a:br>
              <a:rPr lang="cs-CZ" sz="2000"/>
            </a:br>
            <a:r>
              <a:rPr lang="cs-CZ" sz="2000"/>
              <a:t>Označení úhel skluzu doporučené použití</a:t>
            </a:r>
            <a:br>
              <a:rPr lang="cs-CZ" sz="2000"/>
            </a:br>
            <a:r>
              <a:rPr lang="cs-CZ" sz="2000" b="1"/>
              <a:t>A &gt; 12°</a:t>
            </a:r>
            <a:r>
              <a:rPr lang="cs-CZ" sz="2000"/>
              <a:t> chodby pro chůzi naboso, převlékárny …</a:t>
            </a:r>
            <a:br>
              <a:rPr lang="cs-CZ" sz="2000"/>
            </a:br>
            <a:r>
              <a:rPr lang="cs-CZ" sz="2000" b="1"/>
              <a:t>B &gt; 18°</a:t>
            </a:r>
            <a:r>
              <a:rPr lang="cs-CZ" sz="2000"/>
              <a:t> veřejné sprchy, ochozy bazénů, brouzdaliště, schody …</a:t>
            </a:r>
            <a:br>
              <a:rPr lang="cs-CZ" sz="2000"/>
            </a:br>
            <a:r>
              <a:rPr lang="cs-CZ" sz="2000" b="1"/>
              <a:t>C &gt; 24°</a:t>
            </a:r>
            <a:r>
              <a:rPr lang="cs-CZ" sz="2000"/>
              <a:t> schody pod vodou, šikmé okraje bazénů, startovací bloky</a:t>
            </a:r>
            <a:endParaRPr lang="cs-CZ" sz="280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1"/>
          <p:cNvSpPr txBox="1">
            <a:spLocks noChangeArrowheads="1"/>
          </p:cNvSpPr>
          <p:nvPr/>
        </p:nvSpPr>
        <p:spPr bwMode="auto">
          <a:xfrm>
            <a:off x="468313" y="404813"/>
            <a:ext cx="2413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Gill Sans MT" pitchFamily="34" charset="-18"/>
              </a:rPr>
              <a:t>Keramické obklady a dlažby</a:t>
            </a:r>
          </a:p>
        </p:txBody>
      </p:sp>
      <p:sp>
        <p:nvSpPr>
          <p:cNvPr id="24578" name="TextovéPole 2"/>
          <p:cNvSpPr txBox="1">
            <a:spLocks noChangeArrowheads="1"/>
          </p:cNvSpPr>
          <p:nvPr/>
        </p:nvSpPr>
        <p:spPr bwMode="auto">
          <a:xfrm>
            <a:off x="539750" y="981075"/>
            <a:ext cx="7920038" cy="390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Kalibrace </a:t>
            </a:r>
            <a:r>
              <a:rPr lang="cs-CZ" sz="2800"/>
              <a:t>– </a:t>
            </a:r>
          </a:p>
          <a:p>
            <a:endParaRPr lang="cs-CZ" sz="2000"/>
          </a:p>
          <a:p>
            <a:r>
              <a:rPr lang="cs-CZ" sz="2000"/>
              <a:t>V katalogu je udán deklarovaný formát (např. 333 x 333 mm). Skutečně dodané dlaždice mohou však být v rozměrech od 327 do  339 mm. V jednom balení mohou tolerance rozměru činit podle normy + - 0,5% - tedy u formátu 333 x 333 mm může být rozdíl až</a:t>
            </a:r>
          </a:p>
          <a:p>
            <a:r>
              <a:rPr lang="cs-CZ" sz="2000"/>
              <a:t> + - 1,67 mm, to znamená, že celkový rozdíl mezi dolní a horní hranicí normy může u tohoto formátu činit až 3,34 mm. Doporučuje se pokládat dlažbu na spáry min 4 mm, u dlažeb s nepravidelnými okraji na spáry podstatně větší. Tím se eliminuje nežádoucí optický efekt – že spáry nevychází proti sobě.</a:t>
            </a:r>
            <a:br>
              <a:rPr lang="cs-CZ" sz="2000"/>
            </a:br>
            <a:endParaRPr lang="cs-CZ" sz="200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1"/>
          <p:cNvSpPr txBox="1">
            <a:spLocks noChangeArrowheads="1"/>
          </p:cNvSpPr>
          <p:nvPr/>
        </p:nvSpPr>
        <p:spPr bwMode="auto">
          <a:xfrm>
            <a:off x="468313" y="404813"/>
            <a:ext cx="2413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Gill Sans MT" pitchFamily="34" charset="-18"/>
              </a:rPr>
              <a:t>Keramické obklady a dlažby</a:t>
            </a:r>
          </a:p>
        </p:txBody>
      </p:sp>
      <p:sp>
        <p:nvSpPr>
          <p:cNvPr id="25602" name="TextovéPole 2"/>
          <p:cNvSpPr txBox="1">
            <a:spLocks noChangeArrowheads="1"/>
          </p:cNvSpPr>
          <p:nvPr/>
        </p:nvSpPr>
        <p:spPr bwMode="auto">
          <a:xfrm>
            <a:off x="971550" y="1196975"/>
            <a:ext cx="2527359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ODKAZY - INTERNET:</a:t>
            </a:r>
            <a:endParaRPr lang="cs-CZ" dirty="0"/>
          </a:p>
          <a:p>
            <a:endParaRPr lang="cs-CZ" dirty="0"/>
          </a:p>
        </p:txBody>
      </p:sp>
      <p:sp>
        <p:nvSpPr>
          <p:cNvPr id="25603" name="TextovéPole 11">
            <a:hlinkClick r:id="rId2"/>
          </p:cNvPr>
          <p:cNvSpPr txBox="1">
            <a:spLocks noChangeArrowheads="1"/>
          </p:cNvSpPr>
          <p:nvPr/>
        </p:nvSpPr>
        <p:spPr bwMode="auto">
          <a:xfrm>
            <a:off x="1476375" y="2060575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5604" name="TextovéPole 18"/>
          <p:cNvSpPr txBox="1">
            <a:spLocks noChangeArrowheads="1"/>
          </p:cNvSpPr>
          <p:nvPr/>
        </p:nvSpPr>
        <p:spPr bwMode="auto">
          <a:xfrm>
            <a:off x="1692275" y="2492375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5605" name="TextovéPole 21"/>
          <p:cNvSpPr txBox="1">
            <a:spLocks noChangeArrowheads="1"/>
          </p:cNvSpPr>
          <p:nvPr/>
        </p:nvSpPr>
        <p:spPr bwMode="auto">
          <a:xfrm>
            <a:off x="971550" y="1773238"/>
            <a:ext cx="11715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hlinkClick r:id="rId3"/>
              </a:rPr>
              <a:t>RAKO video</a:t>
            </a:r>
            <a:endParaRPr lang="cs-CZ" sz="1400"/>
          </a:p>
        </p:txBody>
      </p:sp>
      <p:sp>
        <p:nvSpPr>
          <p:cNvPr id="25606" name="TextovéPole 22"/>
          <p:cNvSpPr txBox="1">
            <a:spLocks noChangeArrowheads="1"/>
          </p:cNvSpPr>
          <p:nvPr/>
        </p:nvSpPr>
        <p:spPr bwMode="auto">
          <a:xfrm>
            <a:off x="971550" y="2205038"/>
            <a:ext cx="32623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hlinkClick r:id="rId4"/>
              </a:rPr>
              <a:t>Jak obkládat - návod pro ženy</a:t>
            </a:r>
            <a:endParaRPr lang="cs-CZ"/>
          </a:p>
        </p:txBody>
      </p:sp>
      <p:sp>
        <p:nvSpPr>
          <p:cNvPr id="25607" name="TextovéPole 24"/>
          <p:cNvSpPr txBox="1">
            <a:spLocks noChangeArrowheads="1"/>
          </p:cNvSpPr>
          <p:nvPr/>
        </p:nvSpPr>
        <p:spPr bwMode="auto">
          <a:xfrm>
            <a:off x="971550" y="2636838"/>
            <a:ext cx="3340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hlinkClick r:id="rId5"/>
              </a:rPr>
              <a:t>Jak obkládat - návod pro muže</a:t>
            </a:r>
            <a:endParaRPr lang="cs-CZ"/>
          </a:p>
        </p:txBody>
      </p:sp>
      <p:sp>
        <p:nvSpPr>
          <p:cNvPr id="25608" name="TextovéPole 26"/>
          <p:cNvSpPr txBox="1">
            <a:spLocks noChangeArrowheads="1"/>
          </p:cNvSpPr>
          <p:nvPr/>
        </p:nvSpPr>
        <p:spPr bwMode="auto">
          <a:xfrm>
            <a:off x="1042988" y="3141663"/>
            <a:ext cx="34591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hlinkClick r:id="rId6"/>
              </a:rPr>
              <a:t>Vrtání otvoru do slinuté dlaždice</a:t>
            </a:r>
            <a:endParaRPr lang="cs-CZ"/>
          </a:p>
        </p:txBody>
      </p:sp>
      <p:sp>
        <p:nvSpPr>
          <p:cNvPr id="25609" name="TextovéPole 27"/>
          <p:cNvSpPr txBox="1">
            <a:spLocks noChangeArrowheads="1"/>
          </p:cNvSpPr>
          <p:nvPr/>
        </p:nvSpPr>
        <p:spPr bwMode="auto">
          <a:xfrm>
            <a:off x="1042988" y="3644900"/>
            <a:ext cx="30702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hlinkClick r:id="rId7"/>
              </a:rPr>
              <a:t>Speciální řezačka na dlažbu</a:t>
            </a:r>
            <a:endParaRPr lang="cs-CZ"/>
          </a:p>
        </p:txBody>
      </p:sp>
      <p:sp>
        <p:nvSpPr>
          <p:cNvPr id="25610" name="TextovéPole 28"/>
          <p:cNvSpPr txBox="1">
            <a:spLocks noChangeArrowheads="1"/>
          </p:cNvSpPr>
          <p:nvPr/>
        </p:nvSpPr>
        <p:spPr bwMode="auto">
          <a:xfrm>
            <a:off x="1042988" y="4149725"/>
            <a:ext cx="3994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hlinkClick r:id="rId8"/>
              </a:rPr>
              <a:t>Řezání vodním paprskem - 3000 Atm</a:t>
            </a:r>
            <a:endParaRPr lang="cs-CZ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8488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Zdroje:</a:t>
            </a:r>
          </a:p>
          <a:p>
            <a:endParaRPr lang="cs-CZ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/>
              <a:t>KOLÁŘ, Karel a Pavel REITERMAN. </a:t>
            </a:r>
            <a:r>
              <a:rPr lang="cs-CZ" sz="2000" i="1" dirty="0"/>
              <a:t>Stavební materiály: pro SPŠ stavební</a:t>
            </a:r>
            <a:r>
              <a:rPr lang="cs-CZ" sz="2000" dirty="0"/>
              <a:t>. Praha: Grada, 2012. ISBN 978-80-247-4070-6. 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41770220"/>
      </p:ext>
    </p:extLst>
  </p:cSld>
  <p:clrMapOvr>
    <a:masterClrMapping/>
  </p:clrMapOvr>
  <p:transition>
    <p:pull dir="r"/>
  </p:transition>
</p:sld>
</file>

<file path=ppt/theme/theme1.xml><?xml version="1.0" encoding="utf-8"?>
<a:theme xmlns:a="http://schemas.openxmlformats.org/drawingml/2006/main" name="Motiv sady Office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564</Words>
  <Application>Microsoft Office PowerPoint</Application>
  <PresentationFormat>Předvádění na obrazovce (4:3)</PresentationFormat>
  <Paragraphs>110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2013-11-08T09:27:06Z</dcterms:created>
  <dcterms:modified xsi:type="dcterms:W3CDTF">2013-12-08T09:22:50Z</dcterms:modified>
</cp:coreProperties>
</file>