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4" r:id="rId2"/>
    <p:sldId id="265" r:id="rId3"/>
    <p:sldId id="266" r:id="rId4"/>
    <p:sldId id="256" r:id="rId5"/>
    <p:sldId id="257" r:id="rId6"/>
    <p:sldId id="258" r:id="rId7"/>
    <p:sldId id="259" r:id="rId8"/>
    <p:sldId id="261" r:id="rId9"/>
    <p:sldId id="260" r:id="rId10"/>
    <p:sldId id="262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VY_32_INOVACE_02_01_05_Počítání do sedmi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</a:t>
          </a:r>
          <a:r>
            <a:rPr lang="cs-CZ" sz="2000" err="1" smtClean="0"/>
            <a:t>ŠKOLY</a:t>
          </a:r>
          <a:r>
            <a:rPr lang="cs-CZ" sz="2000" smtClean="0"/>
            <a:t>: Základní </a:t>
          </a:r>
          <a:r>
            <a:rPr lang="cs-CZ" sz="2000" dirty="0" smtClean="0"/>
            <a:t>škola a mateřská škola Lukavice, okres Ústí nad Orlicí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Blanka </a:t>
          </a:r>
          <a:r>
            <a:rPr lang="cs-CZ" sz="2000" dirty="0" err="1" smtClean="0"/>
            <a:t>Goňová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Počítání do sedmi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b="0" dirty="0" smtClean="0"/>
            <a:t>CZ.1.07/1.4.00/21.1744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13051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3068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76951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C95B599-C662-4348-BC88-765CF61E3739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C3CA30F-D19C-45DA-B65E-E1DCA68D4F99}" type="presOf" srcId="{D1D4F407-5343-4D3F-B5B9-D407B03CAEB4}" destId="{AED2198E-93D5-4001-81B4-73124B309672}" srcOrd="1" destOrd="0" presId="urn:microsoft.com/office/officeart/2005/8/layout/target3"/>
    <dgm:cxn modelId="{88F6FD3E-EA4A-4415-B073-600D5960A34E}" type="presOf" srcId="{D1B46980-6531-4606-95E6-44980827E919}" destId="{6140AFEC-043D-4C43-A2F9-D0F5331DF3A3}" srcOrd="0" destOrd="0" presId="urn:microsoft.com/office/officeart/2005/8/layout/target3"/>
    <dgm:cxn modelId="{75FDA2AD-B379-4A7B-9330-70BF0FD5DE8C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FE628C6-20B4-4CC0-9277-8BD37EEDDDF1}" type="presOf" srcId="{D8197B8C-B260-4A16-BDF4-0947B075E274}" destId="{5A5FFA88-C948-4069-8E93-59FA12366E83}" srcOrd="1" destOrd="0" presId="urn:microsoft.com/office/officeart/2005/8/layout/target3"/>
    <dgm:cxn modelId="{C03D586F-E23C-4C15-A355-20196EEE59E8}" type="presOf" srcId="{D1B46980-6531-4606-95E6-44980827E919}" destId="{2BE915AB-18AA-4053-B92C-3BFC9ED204BB}" srcOrd="1" destOrd="0" presId="urn:microsoft.com/office/officeart/2005/8/layout/target3"/>
    <dgm:cxn modelId="{070BE9F0-6E22-4740-BEFD-3DC59F566C11}" type="presOf" srcId="{D8197B8C-B260-4A16-BDF4-0947B075E274}" destId="{25B08C86-7E15-44DC-BE7F-FFB55DD49D12}" srcOrd="0" destOrd="0" presId="urn:microsoft.com/office/officeart/2005/8/layout/target3"/>
    <dgm:cxn modelId="{04DEF1CD-F40D-46FD-9EE3-95255A7AFB97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F0BBDDC-75E3-4487-B72C-155E296D3B74}" type="presOf" srcId="{4C35D32F-0EAB-4CD7-82EE-45574DC2A586}" destId="{8BEBB6EC-1DAA-4CAC-8A25-BC0FCBD5DBD5}" srcOrd="0" destOrd="0" presId="urn:microsoft.com/office/officeart/2005/8/layout/target3"/>
    <dgm:cxn modelId="{26C422B3-D722-4457-AC6F-B623AA51B53A}" type="presOf" srcId="{757F3AB3-0718-4624-B441-E567A8F0AB56}" destId="{333A1088-737F-45CB-B68E-254E46348037}" srcOrd="0" destOrd="0" presId="urn:microsoft.com/office/officeart/2005/8/layout/target3"/>
    <dgm:cxn modelId="{E6344DBE-E97B-4E8E-8E3B-7D59A6ADA4B1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481426C-EBD9-4E64-85E1-B58600A6EA39}" type="presParOf" srcId="{333A1088-737F-45CB-B68E-254E46348037}" destId="{F5ABB229-8D3B-4694-996A-96F23CF14429}" srcOrd="0" destOrd="0" presId="urn:microsoft.com/office/officeart/2005/8/layout/target3"/>
    <dgm:cxn modelId="{B069B1A4-AAD3-4EE0-8909-77CB55DC6A92}" type="presParOf" srcId="{333A1088-737F-45CB-B68E-254E46348037}" destId="{F41139FD-01EE-4571-8B17-4FB00FC51163}" srcOrd="1" destOrd="0" presId="urn:microsoft.com/office/officeart/2005/8/layout/target3"/>
    <dgm:cxn modelId="{6775DA74-FFE7-4C93-B726-704AC7FF75C1}" type="presParOf" srcId="{333A1088-737F-45CB-B68E-254E46348037}" destId="{D005CE8C-CC26-4C3E-AC11-E15060ECD759}" srcOrd="2" destOrd="0" presId="urn:microsoft.com/office/officeart/2005/8/layout/target3"/>
    <dgm:cxn modelId="{7399FB2A-29AD-45BE-B08F-A65D2569AC45}" type="presParOf" srcId="{333A1088-737F-45CB-B68E-254E46348037}" destId="{2C702D82-9B77-49B7-9568-BB8EB47C3372}" srcOrd="3" destOrd="0" presId="urn:microsoft.com/office/officeart/2005/8/layout/target3"/>
    <dgm:cxn modelId="{0FF44819-AECD-47D1-A2F3-F4FCC6776628}" type="presParOf" srcId="{333A1088-737F-45CB-B68E-254E46348037}" destId="{A52A0455-90FF-4808-ABD0-F02540D31D5A}" srcOrd="4" destOrd="0" presId="urn:microsoft.com/office/officeart/2005/8/layout/target3"/>
    <dgm:cxn modelId="{144E79CF-621D-4A80-B9D6-BF4BA5AE881B}" type="presParOf" srcId="{333A1088-737F-45CB-B68E-254E46348037}" destId="{6140AFEC-043D-4C43-A2F9-D0F5331DF3A3}" srcOrd="5" destOrd="0" presId="urn:microsoft.com/office/officeart/2005/8/layout/target3"/>
    <dgm:cxn modelId="{03C60100-7066-4A84-8C08-278921A5C2B4}" type="presParOf" srcId="{333A1088-737F-45CB-B68E-254E46348037}" destId="{9358AC05-5D7D-4327-9F80-1AD486AEA664}" srcOrd="6" destOrd="0" presId="urn:microsoft.com/office/officeart/2005/8/layout/target3"/>
    <dgm:cxn modelId="{EA2C8B2C-3901-4FF0-A119-A2469AD591F4}" type="presParOf" srcId="{333A1088-737F-45CB-B68E-254E46348037}" destId="{313FC574-E1CD-4FB4-B054-0B805CE0447D}" srcOrd="7" destOrd="0" presId="urn:microsoft.com/office/officeart/2005/8/layout/target3"/>
    <dgm:cxn modelId="{9DA1A9B3-8E8C-41E5-AC95-D6BAA437BEA4}" type="presParOf" srcId="{333A1088-737F-45CB-B68E-254E46348037}" destId="{619D679B-A015-4ECF-8348-D1034C574F40}" srcOrd="8" destOrd="0" presId="urn:microsoft.com/office/officeart/2005/8/layout/target3"/>
    <dgm:cxn modelId="{595CCFEB-02A5-4F99-98A0-FA14FCC4A5A6}" type="presParOf" srcId="{333A1088-737F-45CB-B68E-254E46348037}" destId="{322283A8-4A27-4CDA-BAE3-F381106A9174}" srcOrd="9" destOrd="0" presId="urn:microsoft.com/office/officeart/2005/8/layout/target3"/>
    <dgm:cxn modelId="{3342F529-28EB-44AF-BB75-7C63EC893EC4}" type="presParOf" srcId="{333A1088-737F-45CB-B68E-254E46348037}" destId="{FFC9F71D-1B4F-4AD9-A4A6-86ADEFC8AF5C}" srcOrd="10" destOrd="0" presId="urn:microsoft.com/office/officeart/2005/8/layout/target3"/>
    <dgm:cxn modelId="{A6E5D08A-BD67-4166-9F91-42BFCDE178F1}" type="presParOf" srcId="{333A1088-737F-45CB-B68E-254E46348037}" destId="{25B08C86-7E15-44DC-BE7F-FFB55DD49D12}" srcOrd="11" destOrd="0" presId="urn:microsoft.com/office/officeart/2005/8/layout/target3"/>
    <dgm:cxn modelId="{B5E842CD-946C-4B79-8028-147F33ACE577}" type="presParOf" srcId="{333A1088-737F-45CB-B68E-254E46348037}" destId="{76644BE8-9D7C-4C09-B250-3D10AF48CBB7}" srcOrd="12" destOrd="0" presId="urn:microsoft.com/office/officeart/2005/8/layout/target3"/>
    <dgm:cxn modelId="{EE11D809-054E-4BD6-895A-7CF261D0018B}" type="presParOf" srcId="{333A1088-737F-45CB-B68E-254E46348037}" destId="{EE85B701-7295-41C0-BA7A-34D3756A2AE6}" srcOrd="13" destOrd="0" presId="urn:microsoft.com/office/officeart/2005/8/layout/target3"/>
    <dgm:cxn modelId="{FDB534DF-9AA8-46E8-AE7D-9ECAB705F94B}" type="presParOf" srcId="{333A1088-737F-45CB-B68E-254E46348037}" destId="{8BEBB6EC-1DAA-4CAC-8A25-BC0FCBD5DBD5}" srcOrd="14" destOrd="0" presId="urn:microsoft.com/office/officeart/2005/8/layout/target3"/>
    <dgm:cxn modelId="{5561E0CB-8E5F-486B-9581-D38FA109199C}" type="presParOf" srcId="{333A1088-737F-45CB-B68E-254E46348037}" destId="{AED2198E-93D5-4001-81B4-73124B309672}" srcOrd="15" destOrd="0" presId="urn:microsoft.com/office/officeart/2005/8/layout/target3"/>
    <dgm:cxn modelId="{A44A84A6-1002-40AA-877A-582DFFF3939D}" type="presParOf" srcId="{333A1088-737F-45CB-B68E-254E46348037}" destId="{2BE915AB-18AA-4053-B92C-3BFC9ED204BB}" srcOrd="16" destOrd="0" presId="urn:microsoft.com/office/officeart/2005/8/layout/target3"/>
    <dgm:cxn modelId="{F9C6C3BB-E38F-4845-9611-32F4687A7074}" type="presParOf" srcId="{333A1088-737F-45CB-B68E-254E46348037}" destId="{6BB5E863-4638-4E1D-BFDE-399D028AC4ED}" srcOrd="17" destOrd="0" presId="urn:microsoft.com/office/officeart/2005/8/layout/target3"/>
    <dgm:cxn modelId="{536257EF-2743-49A4-B368-9710989C8072}" type="presParOf" srcId="{333A1088-737F-45CB-B68E-254E46348037}" destId="{5A5FFA88-C948-4069-8E93-59FA12366E83}" srcOrd="18" destOrd="0" presId="urn:microsoft.com/office/officeart/2005/8/layout/target3"/>
    <dgm:cxn modelId="{E181EB26-449E-4E07-A2E5-0F6C6C0C2C7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528392" cy="352839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48470" y="0"/>
          <a:ext cx="6444716" cy="352839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</a:t>
          </a:r>
          <a:r>
            <a:rPr lang="cs-CZ" sz="2000" kern="1200" err="1" smtClean="0"/>
            <a:t>ŠKOLY</a:t>
          </a:r>
          <a:r>
            <a:rPr lang="cs-CZ" sz="2000" kern="1200" smtClean="0"/>
            <a:t>: Základní </a:t>
          </a:r>
          <a:r>
            <a:rPr lang="cs-CZ" sz="2000" kern="1200" dirty="0" smtClean="0"/>
            <a:t>škola a mateřská škola Lukavice, okres Ústí nad Orlicí </a:t>
          </a:r>
          <a:endParaRPr lang="cs-CZ" sz="2000" kern="1200" dirty="0"/>
        </a:p>
      </dsp:txBody>
      <dsp:txXfrm>
        <a:off x="1748470" y="0"/>
        <a:ext cx="6444716" cy="564542"/>
      </dsp:txXfrm>
    </dsp:sp>
    <dsp:sp modelId="{A52A0455-90FF-4808-ABD0-F02540D31D5A}">
      <dsp:nvSpPr>
        <dsp:cNvPr id="0" name=""/>
        <dsp:cNvSpPr/>
      </dsp:nvSpPr>
      <dsp:spPr>
        <a:xfrm>
          <a:off x="370481" y="564542"/>
          <a:ext cx="2787429" cy="278742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64196" y="564542"/>
          <a:ext cx="6444716" cy="27874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Blanka </a:t>
          </a:r>
          <a:r>
            <a:rPr lang="cs-CZ" sz="2000" kern="1200" dirty="0" err="1" smtClean="0"/>
            <a:t>Goňová</a:t>
          </a:r>
          <a:endParaRPr lang="cs-CZ" sz="2000" kern="1200" dirty="0"/>
        </a:p>
      </dsp:txBody>
      <dsp:txXfrm>
        <a:off x="1764196" y="564542"/>
        <a:ext cx="6444716" cy="564542"/>
      </dsp:txXfrm>
    </dsp:sp>
    <dsp:sp modelId="{313FC574-E1CD-4FB4-B054-0B805CE0447D}">
      <dsp:nvSpPr>
        <dsp:cNvPr id="0" name=""/>
        <dsp:cNvSpPr/>
      </dsp:nvSpPr>
      <dsp:spPr>
        <a:xfrm>
          <a:off x="740962" y="1129085"/>
          <a:ext cx="2046467" cy="204646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14893" y="1396169"/>
          <a:ext cx="6444716" cy="204646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VY_32_INOVACE_02_01_05_Počítání do sedmi </a:t>
          </a:r>
          <a:endParaRPr lang="cs-CZ" sz="2000" kern="1200" dirty="0"/>
        </a:p>
      </dsp:txBody>
      <dsp:txXfrm>
        <a:off x="1714893" y="1396169"/>
        <a:ext cx="6444716" cy="564542"/>
      </dsp:txXfrm>
    </dsp:sp>
    <dsp:sp modelId="{FFC9F71D-1B4F-4AD9-A4A6-86ADEFC8AF5C}">
      <dsp:nvSpPr>
        <dsp:cNvPr id="0" name=""/>
        <dsp:cNvSpPr/>
      </dsp:nvSpPr>
      <dsp:spPr>
        <a:xfrm>
          <a:off x="1111443" y="1693628"/>
          <a:ext cx="1305505" cy="130550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64196" y="2094235"/>
          <a:ext cx="6444716" cy="13055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Počítání do sedmi</a:t>
          </a:r>
          <a:endParaRPr lang="cs-CZ" sz="2000" kern="1200" dirty="0"/>
        </a:p>
      </dsp:txBody>
      <dsp:txXfrm>
        <a:off x="1764196" y="2094235"/>
        <a:ext cx="6444716" cy="564542"/>
      </dsp:txXfrm>
    </dsp:sp>
    <dsp:sp modelId="{EE85B701-7295-41C0-BA7A-34D3756A2AE6}">
      <dsp:nvSpPr>
        <dsp:cNvPr id="0" name=""/>
        <dsp:cNvSpPr/>
      </dsp:nvSpPr>
      <dsp:spPr>
        <a:xfrm>
          <a:off x="1481924" y="2258170"/>
          <a:ext cx="564542" cy="56454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14893" y="2692592"/>
          <a:ext cx="6444716" cy="5645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b="0" kern="1200" dirty="0" smtClean="0"/>
            <a:t>CZ.1.07/1.4.00/21.1744 </a:t>
          </a:r>
          <a:endParaRPr lang="cs-CZ" sz="2000" kern="1200" dirty="0"/>
        </a:p>
      </dsp:txBody>
      <dsp:txXfrm>
        <a:off x="1714893" y="2692592"/>
        <a:ext cx="6444716" cy="5645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FD9F47-DB65-488D-A62E-23675927269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1F74B-886A-46AE-BB44-8B79E87CD4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440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D643312-1A2A-4E71-9A17-7EC5663CBAB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9B4BAEB-FAF7-422D-AF5F-39A4C5703CC6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wmf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4.jpeg"/><Relationship Id="rId7" Type="http://schemas.openxmlformats.org/officeDocument/2006/relationships/image" Target="../media/image12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23.png"/><Relationship Id="rId4" Type="http://schemas.openxmlformats.org/officeDocument/2006/relationships/image" Target="../media/image1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18523282"/>
              </p:ext>
            </p:extLst>
          </p:nvPr>
        </p:nvGraphicFramePr>
        <p:xfrm>
          <a:off x="539552" y="1052736"/>
          <a:ext cx="8208912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1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Materiál je vhodnou názornou ukázkou numerace do sedmi. Žáci řeší příklady na sčítání, odčítání  a porovnávání do sedmi s názorem. Učivo je motivováno mikulášskou nadílkou. </a:t>
            </a:r>
          </a:p>
          <a:p>
            <a:pPr algn="just"/>
            <a:r>
              <a:rPr lang="cs-CZ" dirty="0" smtClean="0"/>
              <a:t>Žáky materiál zaujal.</a:t>
            </a:r>
          </a:p>
        </p:txBody>
      </p:sp>
    </p:spTree>
    <p:extLst>
      <p:ext uri="{BB962C8B-B14F-4D97-AF65-F5344CB8AC3E}">
        <p14:creationId xmlns:p14="http://schemas.microsoft.com/office/powerpoint/2010/main" val="124916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5842992" cy="604663"/>
          </a:xfrm>
        </p:spPr>
        <p:txBody>
          <a:bodyPr>
            <a:normAutofit/>
          </a:bodyPr>
          <a:lstStyle/>
          <a:p>
            <a:r>
              <a:rPr lang="cs-CZ" dirty="0" smtClean="0"/>
              <a:t>Ilustrace: kliparty Microsoft </a:t>
            </a:r>
            <a:r>
              <a:rPr lang="cs-CZ" dirty="0"/>
              <a:t>O</a:t>
            </a:r>
            <a:r>
              <a:rPr lang="cs-CZ" dirty="0" smtClean="0"/>
              <a:t>ffice</a:t>
            </a:r>
          </a:p>
        </p:txBody>
      </p:sp>
    </p:spTree>
    <p:extLst>
      <p:ext uri="{BB962C8B-B14F-4D97-AF65-F5344CB8AC3E}">
        <p14:creationId xmlns:p14="http://schemas.microsoft.com/office/powerpoint/2010/main" val="142125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980728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POČÍTÁNÍ DO SEDMI – MIKULÁŠSKÁ NADÍLKA</a:t>
            </a:r>
            <a:endParaRPr lang="cs-CZ" dirty="0"/>
          </a:p>
        </p:txBody>
      </p:sp>
      <p:pic>
        <p:nvPicPr>
          <p:cNvPr id="4098" name="Picture 2" descr="C:\Users\Blanka\AppData\Local\Microsoft\Windows\Temporary Internet Files\Content.IE5\1LXY696J\MC90042839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788" y="1317803"/>
            <a:ext cx="3816424" cy="508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23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Blanka\AppData\Local\Microsoft\Windows\Temporary Internet Files\Content.IE5\RY8LQHHK\MP90044874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05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80728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01" y="4313225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884" y="3120851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428975"/>
            <a:ext cx="1944687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806" y="1196752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Blanka\AppData\Local\Microsoft\Windows\Temporary Internet Files\Content.IE5\ROBG462Y\MC9004105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99745"/>
            <a:ext cx="2136618" cy="345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Blanka\AppData\Local\Microsoft\Windows\Temporary Internet Files\Content.IE5\ROBG462Y\MC9004105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759" y="2587785"/>
            <a:ext cx="2136618" cy="345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117" y="499745"/>
            <a:ext cx="11334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740" y="2965202"/>
            <a:ext cx="808260" cy="747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539622" y="260648"/>
            <a:ext cx="58406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Najdeš všechny čertíky? Vymysli příklad.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43808" y="5661248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chemeClr val="bg1"/>
                </a:solidFill>
              </a:rPr>
              <a:t>2 + 5 = 7</a:t>
            </a:r>
            <a:endParaRPr lang="cs-CZ" sz="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77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7" name="Picture 5" descr="C:\Users\Blanka\AppData\Local\Microsoft\Windows\Temporary Internet Files\Content.IE5\ROBG462Y\MP9004391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0648"/>
            <a:ext cx="7920880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Blanka\AppData\Local\Microsoft\Windows\Temporary Internet Files\Content.IE5\1LXY696J\MC9003491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89493">
            <a:off x="840070" y="1212488"/>
            <a:ext cx="1952244" cy="170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Blanka\AppData\Local\Microsoft\Windows\Temporary Internet Files\Content.IE5\1LXY696J\MC9003491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2868">
            <a:off x="2805906" y="2385013"/>
            <a:ext cx="1952244" cy="170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Blanka\AppData\Local\Microsoft\Windows\Temporary Internet Files\Content.IE5\1LXY696J\MC9003491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138" y="546868"/>
            <a:ext cx="1952244" cy="170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Blanka\AppData\Local\Microsoft\Windows\Temporary Internet Files\Content.IE5\ROBG462Y\MC9002326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72574">
            <a:off x="1206949" y="2996952"/>
            <a:ext cx="1442519" cy="186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Blanka\AppData\Local\Microsoft\Windows\Temporary Internet Files\Content.IE5\ROBG462Y\MC9002326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3059">
            <a:off x="5052958" y="2410475"/>
            <a:ext cx="1442519" cy="186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Blanka\AppData\Local\Microsoft\Windows\Temporary Internet Files\Content.IE5\ROBG462Y\MC9002326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25262">
            <a:off x="7212153" y="2671653"/>
            <a:ext cx="1442519" cy="186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C:\Users\Blanka\AppData\Local\Microsoft\Windows\Temporary Internet Files\Content.IE5\ROBG462Y\MC9002326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62153">
            <a:off x="3424178" y="695706"/>
            <a:ext cx="1442519" cy="186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61737" y="77478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Kolik je zde andělíčků? Vymysli příklad.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47664" y="5517232"/>
            <a:ext cx="5616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3 + 4 = 7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056389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476673"/>
            <a:ext cx="2088232" cy="576064"/>
          </a:xfrm>
        </p:spPr>
        <p:txBody>
          <a:bodyPr/>
          <a:lstStyle/>
          <a:p>
            <a:r>
              <a:rPr lang="cs-CZ" dirty="0" smtClean="0"/>
              <a:t>Počítej !</a:t>
            </a:r>
            <a:endParaRPr lang="cs-CZ" dirty="0"/>
          </a:p>
        </p:txBody>
      </p:sp>
      <p:pic>
        <p:nvPicPr>
          <p:cNvPr id="4" name="Picture 9" descr="C:\Users\Blanka\AppData\Local\Microsoft\Windows\Temporary Internet Files\Content.IE5\9CI58C3C\MC9004334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56457"/>
            <a:ext cx="2713939" cy="4990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Blanka\AppData\Local\Microsoft\Windows\Temporary Internet Files\Content.IE5\1LXY696J\MC9003491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068" y="2499089"/>
            <a:ext cx="1952244" cy="170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80714">
            <a:off x="5171076" y="4258823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99096">
            <a:off x="6706563" y="1551295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08812">
            <a:off x="4540826" y="2392076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12645">
            <a:off x="3037467" y="4466194"/>
            <a:ext cx="2053867" cy="186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827" y="3928397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30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lanka\AppData\Local\Microsoft\Windows\Temporary Internet Files\Content.IE5\9CI58C3C\MP90043934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58579" y="4377240"/>
            <a:ext cx="1702345" cy="254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lanka\AppData\Local\Microsoft\Windows\Temporary Internet Files\Content.IE5\RY8LQHHK\MP90043952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5" y="5204614"/>
            <a:ext cx="1817182" cy="127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lanka\AppData\Local\Microsoft\Windows\Temporary Internet Files\Content.IE5\9CI58C3C\MP90043948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092" y="4516175"/>
            <a:ext cx="1511688" cy="22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Blanka\AppData\Local\Microsoft\Windows\Temporary Internet Files\Content.IE5\ROBG462Y\MP90044222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5204613"/>
            <a:ext cx="1891542" cy="127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Blanka\AppData\Local\Microsoft\Windows\Temporary Internet Files\Content.IE5\RY8LQHHK\MP900439337[1]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347093"/>
            <a:ext cx="1429490" cy="2152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9" descr="C:\Users\Blanka\AppData\Local\Microsoft\Windows\Temporary Internet Files\Content.IE5\9CI58C3C\MC90043346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6795"/>
            <a:ext cx="1356970" cy="249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38421" y="42129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Dostanou všechny holčičky ponožku? Porovnej.</a:t>
            </a:r>
            <a:endParaRPr lang="cs-CZ" dirty="0"/>
          </a:p>
        </p:txBody>
      </p:sp>
      <p:pic>
        <p:nvPicPr>
          <p:cNvPr id="2061" name="Picture 13" descr="C:\Users\Blanka\AppData\Local\Microsoft\Windows\Temporary Internet Files\Content.IE5\9CI58C3C\MC90034659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93893">
            <a:off x="3477456" y="1319725"/>
            <a:ext cx="1360943" cy="106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3" descr="C:\Users\Blanka\AppData\Local\Microsoft\Windows\Temporary Internet Files\Content.IE5\9CI58C3C\MC90034659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457" y="2171801"/>
            <a:ext cx="1360943" cy="106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3" descr="C:\Users\Blanka\AppData\Local\Microsoft\Windows\Temporary Internet Files\Content.IE5\9CI58C3C\MC90034659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514" y="1049388"/>
            <a:ext cx="1360943" cy="106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3" descr="C:\Users\Blanka\AppData\Local\Microsoft\Windows\Temporary Internet Files\Content.IE5\9CI58C3C\MC90034659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03216">
            <a:off x="1700845" y="2461065"/>
            <a:ext cx="1360943" cy="106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Users\Blanka\AppData\Local\Microsoft\Windows\Temporary Internet Files\Content.IE5\9CI58C3C\MC90034659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93093">
            <a:off x="5600760" y="2295879"/>
            <a:ext cx="1360943" cy="106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Users\Blanka\AppData\Local\Microsoft\Windows\Temporary Internet Files\Content.IE5\9CI58C3C\MC90034659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53893">
            <a:off x="4796492" y="1049387"/>
            <a:ext cx="1360943" cy="106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3" descr="C:\Users\Blanka\AppData\Local\Microsoft\Windows\Temporary Internet Files\Content.IE5\9CI58C3C\MC90034659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21181">
            <a:off x="4630869" y="3171008"/>
            <a:ext cx="1360943" cy="106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297900" y="966465"/>
            <a:ext cx="26832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 6        7</a:t>
            </a:r>
            <a:endParaRPr lang="cs-CZ" sz="6000" dirty="0"/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7251980" y="953695"/>
            <a:ext cx="746604" cy="5206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251980" y="1407033"/>
            <a:ext cx="848412" cy="3988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192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9.82659E-7 L 0.23628 0.430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2150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9 -0.02035 L 0.0059 0.2295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8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8.09249E-7 L 0.04723 0.4612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305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6.35838E-7 L -0.19358 0.2312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87" y="1156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12139E-6 L -0.44671 -0.2480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44" y="-1241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50289E-6 L -0.39722 0.4182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61" y="2090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96532E-6 L 0.25781 0.001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82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24610" y="188640"/>
            <a:ext cx="6048671" cy="720080"/>
          </a:xfrm>
        </p:spPr>
        <p:txBody>
          <a:bodyPr>
            <a:noAutofit/>
          </a:bodyPr>
          <a:lstStyle/>
          <a:p>
            <a:r>
              <a:rPr lang="cs-CZ" sz="2000" dirty="0" smtClean="0"/>
              <a:t>Nadílka. Dostanou všichni chlapci jablíčko? Porovnej.</a:t>
            </a:r>
            <a:endParaRPr lang="cs-CZ" sz="2000" dirty="0"/>
          </a:p>
        </p:txBody>
      </p:sp>
      <p:pic>
        <p:nvPicPr>
          <p:cNvPr id="4099" name="Picture 3" descr="C:\Users\Blanka\AppData\Local\Microsoft\Windows\Temporary Internet Files\Content.IE5\ROBG462Y\MC90044170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824" y="2552482"/>
            <a:ext cx="122413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Blanka\AppData\Local\Microsoft\Windows\Temporary Internet Files\Content.IE5\ROBG462Y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156" y="1068993"/>
            <a:ext cx="1191382" cy="119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Blanka\AppData\Local\Microsoft\Windows\Temporary Internet Files\Content.IE5\ROBG462Y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538" y="1412776"/>
            <a:ext cx="1153362" cy="115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Blanka\AppData\Local\Microsoft\Windows\Temporary Internet Files\Content.IE5\ROBG462Y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993" y="1768318"/>
            <a:ext cx="984113" cy="98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Blanka\AppData\Local\Microsoft\Windows\Temporary Internet Files\Content.IE5\ROBG462Y\MC90044170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643" y="2699296"/>
            <a:ext cx="1248245" cy="124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Blanka\AppData\Local\Microsoft\Windows\Temporary Internet Files\Content.IE5\ROBG462Y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227" y="2424052"/>
            <a:ext cx="1003239" cy="1003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Blanka\AppData\Local\Microsoft\Windows\Temporary Internet Files\Content.IE5\ROBG462Y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733" y="4869486"/>
            <a:ext cx="955340" cy="95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Blanka\AppData\Local\Microsoft\Windows\Temporary Internet Files\Content.IE5\RY8LQHHK\MP90044248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74672"/>
            <a:ext cx="3563888" cy="225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Blanka\AppData\Local\Microsoft\Windows\Temporary Internet Files\Content.IE5\1LXY696J\MP90044243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238" y="4698388"/>
            <a:ext cx="3351417" cy="200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Blanka\AppData\Local\Microsoft\Windows\Temporary Internet Files\Content.IE5\ROBG462Y\MP90044242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13" y="4941346"/>
            <a:ext cx="2471074" cy="176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Blanka\AppData\Local\Microsoft\Windows\Temporary Internet Files\Content.IE5\ROBG462Y\MC90044170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643" y="777712"/>
            <a:ext cx="1248245" cy="124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 descr="C:\Users\Blanka\AppData\Local\Microsoft\Windows\Temporary Internet Files\Content.IE5\9CI58C3C\MC9004334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4542"/>
            <a:ext cx="1605566" cy="295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46733" y="1664684"/>
            <a:ext cx="28897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7 = 7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295946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L 0.02483 0.154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3" y="77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85185E-6 L -0.20486 0.3361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1680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-0.06146 0.304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1520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4444E-6 L 0.11024 0.2835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1416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3009 L 0.20434 0.1534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8" y="916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7 L -0.08299 0.1784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9" y="891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29878 0.4215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31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98476" y="55418"/>
            <a:ext cx="2890664" cy="532656"/>
          </a:xfrm>
        </p:spPr>
        <p:txBody>
          <a:bodyPr/>
          <a:lstStyle/>
          <a:p>
            <a:r>
              <a:rPr lang="cs-CZ" dirty="0" smtClean="0"/>
              <a:t>Počítej příklady</a:t>
            </a:r>
            <a:endParaRPr lang="cs-CZ" dirty="0"/>
          </a:p>
        </p:txBody>
      </p:sp>
      <p:pic>
        <p:nvPicPr>
          <p:cNvPr id="4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41361"/>
            <a:ext cx="1141063" cy="10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7621">
            <a:off x="1909028" y="716028"/>
            <a:ext cx="1213834" cy="110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2312">
            <a:off x="1085564" y="724521"/>
            <a:ext cx="1211493" cy="1101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Blanka\AppData\Local\Microsoft\Windows\Temporary Internet Files\Content.IE5\9CI58C3C\MC9003491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2217">
            <a:off x="366559" y="835804"/>
            <a:ext cx="1259577" cy="114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Blanka\AppData\Local\Microsoft\Windows\Temporary Internet Files\Content.IE5\ROBG462Y\MC9004105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03318"/>
            <a:ext cx="1368152" cy="2209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Blanka\AppData\Local\Microsoft\Windows\Temporary Internet Files\Content.IE5\ROBG462Y\MC9004105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678" y="628067"/>
            <a:ext cx="1068309" cy="172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Blanka\AppData\Local\Microsoft\Windows\Temporary Internet Files\Content.IE5\ROBG462Y\MC9004105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566" y="577468"/>
            <a:ext cx="1008112" cy="162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35890" y="2353506"/>
            <a:ext cx="23722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4 + 3 = </a:t>
            </a:r>
            <a:endParaRPr lang="cs-CZ" sz="6000" dirty="0"/>
          </a:p>
        </p:txBody>
      </p:sp>
      <p:pic>
        <p:nvPicPr>
          <p:cNvPr id="12" name="Picture 7" descr="C:\Users\Blanka\AppData\Local\Microsoft\Windows\Temporary Internet Files\Content.IE5\ROBG462Y\MC9002326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20" y="4292508"/>
            <a:ext cx="662782" cy="85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Blanka\AppData\Local\Microsoft\Windows\Temporary Internet Files\Content.IE5\ROBG462Y\MC9002326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967" y="3771657"/>
            <a:ext cx="1060795" cy="137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566" y="3689444"/>
            <a:ext cx="1093408" cy="1411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892" y="3843262"/>
            <a:ext cx="951263" cy="1228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949231"/>
            <a:ext cx="902182" cy="1164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 descr="C:\Users\Blanka\AppData\Local\Microsoft\Windows\Temporary Internet Files\Content.IE5\1LXY696J\MC9003491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249" y="3490478"/>
            <a:ext cx="1699917" cy="1487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C:\Users\Blanka\AppData\Local\Microsoft\Windows\Temporary Internet Files\Content.IE5\1LXY696J\MC9003491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473" y="3697061"/>
            <a:ext cx="1570940" cy="1374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716984" y="5373216"/>
            <a:ext cx="26875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5 + 2 =</a:t>
            </a:r>
            <a:endParaRPr lang="cs-CZ" sz="6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208149" y="2379349"/>
            <a:ext cx="11674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7</a:t>
            </a:r>
            <a:endParaRPr lang="cs-CZ" sz="6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59832" y="5373216"/>
            <a:ext cx="10995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7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133520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5036" y="232048"/>
            <a:ext cx="4350580" cy="604664"/>
          </a:xfrm>
        </p:spPr>
        <p:txBody>
          <a:bodyPr>
            <a:normAutofit/>
          </a:bodyPr>
          <a:lstStyle/>
          <a:p>
            <a:r>
              <a:rPr lang="cs-CZ" dirty="0" smtClean="0"/>
              <a:t>Utvoř úlohu na odčítání.</a:t>
            </a:r>
            <a:endParaRPr lang="cs-CZ" dirty="0"/>
          </a:p>
        </p:txBody>
      </p:sp>
      <p:pic>
        <p:nvPicPr>
          <p:cNvPr id="5" name="Picture 9" descr="C:\Users\Blanka\AppData\Local\Microsoft\Windows\Temporary Internet Files\Content.IE5\9CI58C3C\MC9004334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859" y="1022404"/>
            <a:ext cx="1466874" cy="269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Blanka\AppData\Local\Microsoft\Windows\Temporary Internet Files\Content.IE5\9CI58C3C\MC9004334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1" y="1268760"/>
            <a:ext cx="1656529" cy="304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Blanka\AppData\Local\Microsoft\Windows\Temporary Internet Files\Content.IE5\9CI58C3C\MC9004334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1032423"/>
            <a:ext cx="1578202" cy="290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Blanka\AppData\Local\Microsoft\Windows\Temporary Internet Files\Content.IE5\9CI58C3C\MC9004334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326" y="2310419"/>
            <a:ext cx="1356970" cy="249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Users\Blanka\AppData\Local\Microsoft\Windows\Temporary Internet Files\Content.IE5\9CI58C3C\MC9004077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0" y="836712"/>
            <a:ext cx="1656184" cy="272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Blanka\AppData\Local\Microsoft\Windows\Temporary Internet Files\Content.IE5\9CI58C3C\MC9004077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954025"/>
            <a:ext cx="1836204" cy="301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1" descr="C:\Users\Blanka\AppData\Local\Microsoft\Windows\Temporary Internet Files\Content.IE5\9CI58C3C\MC9004077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167" y="1085666"/>
            <a:ext cx="1661343" cy="272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67544" y="5301208"/>
            <a:ext cx="25863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7 – 3 =</a:t>
            </a:r>
            <a:endParaRPr lang="cs-CZ" sz="6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5301208"/>
            <a:ext cx="11751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4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175004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6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112</TotalTime>
  <Words>152</Words>
  <Application>Microsoft Office PowerPoint</Application>
  <PresentationFormat>Předvádění na obrazovce (4:3)</PresentationFormat>
  <Paragraphs>29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Prezentace aplikace PowerPoint</vt:lpstr>
      <vt:lpstr>ANOTACE</vt:lpstr>
      <vt:lpstr>Citace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Blanka</dc:creator>
  <cp:lastModifiedBy>Blanka</cp:lastModifiedBy>
  <cp:revision>17</cp:revision>
  <dcterms:created xsi:type="dcterms:W3CDTF">2012-11-10T16:39:23Z</dcterms:created>
  <dcterms:modified xsi:type="dcterms:W3CDTF">2013-08-27T18:57:53Z</dcterms:modified>
</cp:coreProperties>
</file>