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57" r:id="rId3"/>
    <p:sldId id="284" r:id="rId4"/>
    <p:sldId id="297" r:id="rId5"/>
    <p:sldId id="298" r:id="rId6"/>
    <p:sldId id="296" r:id="rId7"/>
    <p:sldId id="293" r:id="rId8"/>
    <p:sldId id="292" r:id="rId9"/>
    <p:sldId id="289" r:id="rId10"/>
    <p:sldId id="295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1435" y="-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Trafostation_Alter_Hellweg_IMGP4722.jpg" TargetMode="External"/><Relationship Id="rId5" Type="http://schemas.openxmlformats.org/officeDocument/2006/relationships/hyperlink" Target="http://cs.wikipedia.org/wiki/Soubor:2-3-2007-vnt2.jpg" TargetMode="External"/><Relationship Id="rId4" Type="http://schemas.openxmlformats.org/officeDocument/2006/relationships/hyperlink" Target="http://cs.wikipedia.org/wiki/Soubor:WeldingTransformer-1.63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51938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 transformací elektrického napětí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Transformátor, cívka, napětí, proud, vinutí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Transformátor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VY_32_INOVACE_12_239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2706221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Transformátor</a:t>
            </a:r>
            <a:endParaRPr lang="cs-CZ" sz="60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41277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Transformátor</a:t>
            </a:r>
            <a:r>
              <a:rPr lang="cs-CZ" sz="2400" dirty="0" smtClean="0"/>
              <a:t> je zařízení, které mění střídavý proud daného napětí na střídavý proud stejné frekvence s jiným napětím.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924944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Složení: </a:t>
            </a:r>
            <a:r>
              <a:rPr lang="cs-CZ" sz="2000" dirty="0" smtClean="0"/>
              <a:t>feromagnetické jádro z magneticky měkké oceli, na kterém jsou dvě vinutí – </a:t>
            </a:r>
            <a:r>
              <a:rPr lang="cs-CZ" sz="2000" i="1" dirty="0" smtClean="0"/>
              <a:t>primární</a:t>
            </a:r>
            <a:r>
              <a:rPr lang="cs-CZ" sz="2000" dirty="0" smtClean="0"/>
              <a:t> a </a:t>
            </a:r>
            <a:r>
              <a:rPr lang="cs-CZ" sz="2000" i="1" dirty="0" smtClean="0"/>
              <a:t>sekundární. </a:t>
            </a:r>
          </a:p>
          <a:p>
            <a:r>
              <a:rPr lang="cs-CZ" sz="2000" dirty="0" smtClean="0"/>
              <a:t>(Jádro je za jednu periodu 2x přemagnetizováno)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65274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267" y="1481396"/>
            <a:ext cx="6029080" cy="452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1052736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Základní princip transformátoru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45281" y="2420888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Primární cívka </a:t>
            </a:r>
            <a:r>
              <a:rPr lang="cs-CZ" dirty="0"/>
              <a:t>je napojena ke zdroji napětí. Průchodem primárního proudu se vytvoří v jádře proměnné magnetické pole, které indukuje v závitech </a:t>
            </a:r>
            <a:r>
              <a:rPr lang="cs-CZ" i="1" dirty="0"/>
              <a:t>sekundární cívky </a:t>
            </a:r>
            <a:r>
              <a:rPr lang="cs-CZ" dirty="0"/>
              <a:t>napětí.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076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483" y="1196752"/>
            <a:ext cx="3949031" cy="413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5874" y="5589240"/>
            <a:ext cx="612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transformátor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761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556792"/>
            <a:ext cx="81369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Střídavý proud v primárním vinutí vyvolává změnu magnetického toku.</a:t>
            </a:r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59632" y="2996952"/>
                <a:ext cx="6264696" cy="11193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𝑈</m:t>
                        </m:r>
                        <m:r>
                          <a:rPr lang="cs-CZ" sz="3200" i="1">
                            <a:latin typeface="Cambria Math"/>
                          </a:rPr>
                          <m:t>₁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𝑈</m:t>
                        </m:r>
                        <m:r>
                          <a:rPr lang="cs-CZ" sz="3200" i="1">
                            <a:latin typeface="Cambria Math"/>
                          </a:rPr>
                          <m:t>₂</m:t>
                        </m:r>
                      </m:den>
                    </m:f>
                  </m:oMath>
                </a14:m>
                <a:r>
                  <a:rPr lang="cs-CZ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𝑁</m:t>
                        </m:r>
                        <m:r>
                          <a:rPr lang="cs-CZ" sz="3200" i="1">
                            <a:latin typeface="Cambria Math"/>
                          </a:rPr>
                          <m:t>₁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𝑁</m:t>
                        </m:r>
                        <m:r>
                          <a:rPr lang="cs-CZ" sz="3200" i="1">
                            <a:latin typeface="Cambria Math"/>
                          </a:rPr>
                          <m:t>₂</m:t>
                        </m:r>
                      </m:den>
                    </m:f>
                  </m:oMath>
                </a14:m>
                <a:r>
                  <a:rPr lang="cs-CZ" sz="3200" dirty="0"/>
                  <a:t> </a:t>
                </a:r>
                <a:r>
                  <a:rPr lang="cs-CZ" sz="3200" dirty="0" smtClean="0"/>
                  <a:t>     </a:t>
                </a:r>
                <a:r>
                  <a:rPr lang="cs-CZ" dirty="0" smtClean="0"/>
                  <a:t>nebo </a:t>
                </a:r>
                <a:r>
                  <a:rPr lang="cs-CZ" dirty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𝐼</m:t>
                        </m:r>
                        <m:r>
                          <a:rPr lang="cs-CZ" sz="3200" i="1">
                            <a:latin typeface="Cambria Math"/>
                          </a:rPr>
                          <m:t>₁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𝐼</m:t>
                        </m:r>
                        <m:r>
                          <a:rPr lang="cs-CZ" sz="3200" i="1">
                            <a:latin typeface="Cambria Math"/>
                          </a:rPr>
                          <m:t>₂</m:t>
                        </m:r>
                      </m:den>
                    </m:f>
                  </m:oMath>
                </a14:m>
                <a:r>
                  <a:rPr lang="cs-CZ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𝑁</m:t>
                        </m:r>
                        <m:r>
                          <a:rPr lang="cs-CZ" sz="3200" i="1">
                            <a:latin typeface="Cambria Math"/>
                          </a:rPr>
                          <m:t>₂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𝑁</m:t>
                        </m:r>
                        <m:r>
                          <a:rPr lang="cs-CZ" sz="3200" i="1">
                            <a:latin typeface="Cambria Math"/>
                          </a:rPr>
                          <m:t>₁</m:t>
                        </m:r>
                      </m:den>
                    </m:f>
                  </m:oMath>
                </a14:m>
                <a:endParaRPr lang="cs-CZ" sz="3200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2996952"/>
                <a:ext cx="6264696" cy="111934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043608" y="4437112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Napětí na cívkách transformátoru je přímo úměrné počtu závitů cívek.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35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5513611" cy="4793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732240" y="1412776"/>
            <a:ext cx="20162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VN transformátor z televizního přijímače s výstupním napětím 25KV.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3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205" y="916768"/>
            <a:ext cx="7053571" cy="46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59632" y="5607393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Energetický </a:t>
            </a:r>
            <a:r>
              <a:rPr lang="cs-CZ" dirty="0" smtClean="0"/>
              <a:t>transformátor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037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34076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Příklad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Transformátor transformující napětí ze 100 V na 3 300 V má uzavřené jádro, na kterém vytvoříme pomocí vodiče jediný závit. Voltmetrem zjistíme, že napětí na tomto závitu je 0,5 V. Kolik závitů mají cívky transformátoru (nepočítáme ztráty)?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3550915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N₁ = 200; N₂ = 6 600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164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12776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Opakování: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dirty="0" smtClean="0"/>
              <a:t>Popište konstrukci transformátoru.</a:t>
            </a:r>
          </a:p>
          <a:p>
            <a:pPr marL="342900" indent="-342900">
              <a:buAutoNum type="arabicParenR"/>
            </a:pPr>
            <a:r>
              <a:rPr lang="cs-CZ" dirty="0" smtClean="0"/>
              <a:t>Co rozumíme transformací nahoru a dolů?</a:t>
            </a:r>
          </a:p>
          <a:p>
            <a:pPr marL="342900" indent="-342900">
              <a:buAutoNum type="arabicParenR"/>
            </a:pPr>
            <a:r>
              <a:rPr lang="cs-CZ" dirty="0" smtClean="0"/>
              <a:t>Jak se při transformaci mění proud ?</a:t>
            </a:r>
          </a:p>
          <a:p>
            <a:pPr marL="342900" indent="-342900">
              <a:buAutoNum type="arabicParenR"/>
            </a:pPr>
            <a:r>
              <a:rPr lang="cs-CZ" dirty="0" smtClean="0"/>
              <a:t>Proč se vinutí transformátoru zhotovuje z mědi?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198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06489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SVOBODA</a:t>
            </a:r>
            <a:r>
              <a:rPr lang="cs-CZ" sz="1600" dirty="0"/>
              <a:t>, Emanuel a kol. </a:t>
            </a:r>
            <a:r>
              <a:rPr lang="cs-CZ" sz="1600" i="1" dirty="0"/>
              <a:t>Přehled středoškolské fyziky</a:t>
            </a:r>
            <a:r>
              <a:rPr lang="cs-CZ" sz="1600" dirty="0"/>
              <a:t>. Praha: Prometheus, 1996, ISBN 80-7196-006-3. 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Galerie </a:t>
            </a:r>
            <a:r>
              <a:rPr lang="cs-CZ" sz="1600" dirty="0"/>
              <a:t>MS </a:t>
            </a:r>
            <a:r>
              <a:rPr lang="cs-CZ" sz="1600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LEPIL, Oldřich a kol. </a:t>
            </a:r>
            <a:r>
              <a:rPr lang="cs-CZ" sz="1600" i="1" dirty="0"/>
              <a:t>Fyzika pro střední školy, I. díl. </a:t>
            </a:r>
            <a:r>
              <a:rPr lang="cs-CZ" sz="1600" dirty="0"/>
              <a:t>Praha: Prometheus, 1994, ISBN 80-85849-06-4</a:t>
            </a:r>
            <a:r>
              <a:rPr lang="cs-CZ" sz="1600" dirty="0" smtClean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USER: MTODOROV_69. wikipedia.cz [online]. [cit. 15.12.2013]. Dostupný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cs.wikipedia.org/wiki/Soubor:WeldingTransformer-1.63.png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MARTIN BROŽ. wikipedia.cz [online]. [cit. 15.12.2013]. 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cs.wikipedia.org/wiki/Soubor:2-3-2007-vnt2.jpg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SMIAL AT DE.WIKIPEDIA. wikipedia.cz [online]. [cit. 15.12.2013]. Dostupný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cs.wikipedia.org/wiki/Soubor:Trafostation_Alter_Hellweg_IMGP4722.jpg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/>
              <a:t>JX AT CS.WIKIPEDIA. wikipedia.cz [online]. [cit. 15.12.2013]. Dostupný na WWW: http://cs.wikipedia.org/wiki/Soubor:Transformer3d_col3_cs.svg</a:t>
            </a: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16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2554</TotalTime>
  <Words>499</Words>
  <Application>Microsoft Office PowerPoint</Application>
  <PresentationFormat>Předvádění na obrazovce (4:3)</PresentationFormat>
  <Paragraphs>87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257</cp:revision>
  <dcterms:created xsi:type="dcterms:W3CDTF">2010-11-01T23:40:31Z</dcterms:created>
  <dcterms:modified xsi:type="dcterms:W3CDTF">2013-12-16T08:19:10Z</dcterms:modified>
</cp:coreProperties>
</file>