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8" r:id="rId2"/>
    <p:sldId id="257" r:id="rId3"/>
    <p:sldId id="299" r:id="rId4"/>
    <p:sldId id="297" r:id="rId5"/>
    <p:sldId id="290" r:id="rId6"/>
    <p:sldId id="304" r:id="rId7"/>
    <p:sldId id="305" r:id="rId8"/>
    <p:sldId id="302" r:id="rId9"/>
    <p:sldId id="300" r:id="rId10"/>
    <p:sldId id="298" r:id="rId11"/>
    <p:sldId id="303" r:id="rId12"/>
    <p:sldId id="301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407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407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407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407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407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407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407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407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407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407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15.12.2013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15.12.2013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2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eg"/><Relationship Id="rId4" Type="http://schemas.openxmlformats.org/officeDocument/2006/relationships/image" Target="../media/image2.jp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nelluv_zakon.sv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Soubor:F&#233;nyt&#246;r&#233;s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Leko_reflector.JPG" TargetMode="External"/><Relationship Id="rId5" Type="http://schemas.openxmlformats.org/officeDocument/2006/relationships/hyperlink" Target="http://cs.wikipedia.org/wiki/Soubor:Canwest_Place.jpg" TargetMode="External"/><Relationship Id="rId4" Type="http://schemas.openxmlformats.org/officeDocument/2006/relationships/hyperlink" Target="http://cs.wikipedia.org/wiki/Soubor:Pencil_in_a_bowl_of_water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107430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 odrazem a lomem světla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Světlo, odraz, lom, prostředí, index lomu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Jevy na rozhraní dvou prostředí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VY_32_INOVACE_12_243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55595" y="2924944"/>
            <a:ext cx="7128792" cy="707886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Jevy na rozhraní dvou prostředí</a:t>
            </a: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74998" y="1276375"/>
            <a:ext cx="1872208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Odraz světla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4998" y="2420888"/>
            <a:ext cx="61926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Odraz je změna směru vlny, která narazí na rozhraní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7908" y="3212976"/>
            <a:ext cx="6120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Nejčastěji se k odrazu používají zrcadla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7908" y="4077072"/>
            <a:ext cx="79185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Zákon odrazu světla</a:t>
            </a:r>
            <a:r>
              <a:rPr lang="cs-CZ" sz="2000" i="1" dirty="0" smtClean="0"/>
              <a:t>:</a:t>
            </a:r>
          </a:p>
          <a:p>
            <a:endParaRPr lang="cs-CZ" sz="2000" i="1" dirty="0" smtClean="0"/>
          </a:p>
          <a:p>
            <a:pPr marL="457200" indent="-457200">
              <a:buAutoNum type="arabicPeriod"/>
            </a:pPr>
            <a:r>
              <a:rPr lang="cs-CZ" sz="2000" dirty="0" smtClean="0"/>
              <a:t>Odražený paprsek leží ve stejné rovině jako dopadající paprsek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FontTx/>
              <a:buAutoNum type="arabicPeriod"/>
            </a:pPr>
            <a:r>
              <a:rPr lang="cs-CZ" sz="2000" dirty="0" smtClean="0"/>
              <a:t>Úhel dopadu </a:t>
            </a:r>
            <a:r>
              <a:rPr lang="el-GR" sz="2000" dirty="0"/>
              <a:t>α</a:t>
            </a:r>
            <a:r>
              <a:rPr lang="el-GR" sz="2000" dirty="0" smtClean="0"/>
              <a:t>₁</a:t>
            </a:r>
            <a:r>
              <a:rPr lang="cs-CZ" sz="2000" dirty="0" smtClean="0"/>
              <a:t> je roven úhlu odrazu </a:t>
            </a:r>
            <a:r>
              <a:rPr lang="el-GR" sz="2000" dirty="0" smtClean="0"/>
              <a:t>α</a:t>
            </a:r>
            <a:r>
              <a:rPr lang="el-GR" sz="2000" dirty="0"/>
              <a:t>₂</a:t>
            </a:r>
            <a:endParaRPr lang="cs-CZ" sz="2000" dirty="0"/>
          </a:p>
          <a:p>
            <a:pPr marL="457200" indent="-457200">
              <a:buFontTx/>
              <a:buAutoNum type="arabicPeriod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53250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5076056" y="1196752"/>
            <a:ext cx="72008" cy="44644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>
            <a:endCxn id="3" idx="1"/>
          </p:cNvCxnSpPr>
          <p:nvPr/>
        </p:nvCxnSpPr>
        <p:spPr>
          <a:xfrm flipV="1">
            <a:off x="2699792" y="3429000"/>
            <a:ext cx="2376264" cy="360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endCxn id="3" idx="1"/>
          </p:cNvCxnSpPr>
          <p:nvPr/>
        </p:nvCxnSpPr>
        <p:spPr>
          <a:xfrm>
            <a:off x="3131840" y="1916832"/>
            <a:ext cx="1944216" cy="1512168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3281189" y="3433657"/>
            <a:ext cx="1800200" cy="1368152"/>
          </a:xfrm>
          <a:prstGeom prst="straightConnector1">
            <a:avLst/>
          </a:prstGeom>
          <a:ln w="190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388743" y="30596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/>
              <a:t>α₁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388743" y="3410136"/>
            <a:ext cx="5432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/>
              <a:t>α₂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952117" y="3293113"/>
            <a:ext cx="19442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normála</a:t>
            </a:r>
            <a:endParaRPr lang="cs-CZ" sz="1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67036" y="1628825"/>
            <a:ext cx="25256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400" dirty="0"/>
              <a:t>d</a:t>
            </a:r>
            <a:r>
              <a:rPr lang="cs-CZ" sz="1400" dirty="0" smtClean="0"/>
              <a:t>opadající paprsek</a:t>
            </a:r>
            <a:endParaRPr lang="cs-CZ" sz="1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495346" y="4801808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400" dirty="0" smtClean="0"/>
              <a:t>odražený </a:t>
            </a:r>
            <a:r>
              <a:rPr lang="cs-CZ" sz="1400" dirty="0"/>
              <a:t>paprsek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6887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2735"/>
            <a:ext cx="3295253" cy="4393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923" y="1748812"/>
            <a:ext cx="4002022" cy="3001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99992" y="1124744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Odrazem světla může dojít k oslnění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854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 flipH="1">
            <a:off x="637865" y="1350293"/>
            <a:ext cx="1809367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Lom světla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7865" y="2420888"/>
            <a:ext cx="74625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Lom světla je změna směru vlny jako výsledek změny rychlosti, šíří-li se vlna z jednoho prostředí do druhého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7865" y="3717032"/>
            <a:ext cx="80385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Způsob lomu závisí na tom, zda se paprsky pohybují do opticky hustšího nebo řidšího prostředí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41571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1340768"/>
            <a:ext cx="64087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Zákon lomu světla:</a:t>
            </a:r>
            <a:endParaRPr lang="cs-CZ" sz="20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2985" y="1954163"/>
            <a:ext cx="817049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Lomený paprsek leží ve stejné rovině jako dopadající paprsek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Poměr sinu úhlu dopadu a sinu úhlu lomu je roven konstantě pro daná dvě prostředí (</a:t>
            </a:r>
            <a:r>
              <a:rPr lang="cs-CZ" dirty="0" err="1" smtClean="0"/>
              <a:t>Snellův</a:t>
            </a:r>
            <a:r>
              <a:rPr lang="cs-CZ" dirty="0" smtClean="0"/>
              <a:t> zákon)</a:t>
            </a:r>
          </a:p>
          <a:p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851967" y="3459297"/>
                <a:ext cx="5400600" cy="6601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𝑠𝑖𝑛</m:t>
                        </m:r>
                        <m:r>
                          <m:rPr>
                            <m:sty m:val="p"/>
                          </m:rPr>
                          <a:rPr lang="el-GR" sz="2400" b="0" i="1" smtClean="0">
                            <a:latin typeface="Cambria Math"/>
                          </a:rPr>
                          <m:t>α</m:t>
                        </m:r>
                        <m:r>
                          <a:rPr lang="el-GR" sz="2400" b="0" i="1" smtClean="0">
                            <a:latin typeface="Cambria Math"/>
                          </a:rPr>
                          <m:t>₁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𝑠𝑖𝑛</m:t>
                        </m:r>
                        <m:r>
                          <m:rPr>
                            <m:sty m:val="p"/>
                          </m:rPr>
                          <a:rPr lang="el-GR" sz="2400" b="0" i="1" smtClean="0">
                            <a:latin typeface="Cambria Math"/>
                          </a:rPr>
                          <m:t>α</m:t>
                        </m:r>
                        <m:r>
                          <a:rPr lang="el-GR" sz="2400" b="0" i="1" smtClean="0">
                            <a:latin typeface="Cambria Math"/>
                          </a:rPr>
                          <m:t>₂</m:t>
                        </m:r>
                      </m:den>
                    </m:f>
                  </m:oMath>
                </a14:m>
                <a:r>
                  <a:rPr lang="cs-CZ" sz="2400" dirty="0" smtClean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𝑣</m:t>
                        </m:r>
                        <m:r>
                          <a:rPr lang="el-GR" sz="2400" i="1">
                            <a:latin typeface="Cambria Math"/>
                          </a:rPr>
                          <m:t>₁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𝑣</m:t>
                        </m:r>
                        <m:r>
                          <a:rPr lang="el-GR" sz="2400" i="1">
                            <a:latin typeface="Cambria Math"/>
                          </a:rPr>
                          <m:t>₂</m:t>
                        </m:r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:r>
                  <a:rPr lang="cs-CZ" sz="2400" dirty="0" err="1" smtClean="0"/>
                  <a:t>konst</a:t>
                </a:r>
                <a:r>
                  <a:rPr lang="cs-CZ" sz="2400" dirty="0" smtClean="0"/>
                  <a:t>.</a:t>
                </a:r>
                <a:endParaRPr lang="cs-CZ" sz="2400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1967" y="3459297"/>
                <a:ext cx="5400600" cy="660181"/>
              </a:xfrm>
              <a:prstGeom prst="rect">
                <a:avLst/>
              </a:prstGeom>
              <a:blipFill rotWithShape="1">
                <a:blip r:embed="rId5"/>
                <a:stretch>
                  <a:fillRect b="-36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568048" y="4278997"/>
                <a:ext cx="8434039" cy="5181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𝑠𝑖𝑛</m:t>
                        </m:r>
                        <m:r>
                          <m:rPr>
                            <m:sty m:val="p"/>
                          </m:rPr>
                          <a:rPr lang="el-GR" i="1">
                            <a:latin typeface="Cambria Math"/>
                          </a:rPr>
                          <m:t>α</m:t>
                        </m:r>
                        <m:r>
                          <a:rPr lang="el-GR" i="1">
                            <a:latin typeface="Cambria Math"/>
                          </a:rPr>
                          <m:t>₁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𝑠𝑖𝑛</m:t>
                        </m:r>
                        <m:r>
                          <m:rPr>
                            <m:sty m:val="p"/>
                          </m:rPr>
                          <a:rPr lang="el-GR" i="1">
                            <a:latin typeface="Cambria Math"/>
                          </a:rPr>
                          <m:t>α</m:t>
                        </m:r>
                        <m:r>
                          <a:rPr lang="el-GR" i="1">
                            <a:latin typeface="Cambria Math"/>
                          </a:rPr>
                          <m:t>₂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den>
                    </m:f>
                  </m:oMath>
                </a14:m>
                <a:r>
                  <a:rPr lang="cs-CZ" dirty="0" smtClean="0"/>
                  <a:t> = n            </a:t>
                </a:r>
                <a:r>
                  <a:rPr lang="cs-CZ" dirty="0" err="1" smtClean="0"/>
                  <a:t>n</a:t>
                </a:r>
                <a:r>
                  <a:rPr lang="cs-CZ" dirty="0" smtClean="0"/>
                  <a:t> - index lomu (veličina charakteristická pro určitá prostředí)</a:t>
                </a:r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048" y="4278997"/>
                <a:ext cx="8434039" cy="518155"/>
              </a:xfrm>
              <a:prstGeom prst="rect">
                <a:avLst/>
              </a:prstGeom>
              <a:blipFill rotWithShape="1">
                <a:blip r:embed="rId6"/>
                <a:stretch>
                  <a:fillRect b="-23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598186" y="5085184"/>
            <a:ext cx="56695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(voda n = 1,33; sklo n = 1,6 …)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548591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Rychlost světla je ve všech prostředích menší než ve vzduchu proto platí: n ˃ 1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46972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4950" y="1709738"/>
            <a:ext cx="6134100" cy="343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95736" y="1052736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/>
              <a:t>Snellův</a:t>
            </a:r>
            <a:r>
              <a:rPr lang="cs-CZ" sz="2400" dirty="0"/>
              <a:t> zákon</a:t>
            </a:r>
          </a:p>
        </p:txBody>
      </p:sp>
    </p:spTree>
    <p:extLst>
      <p:ext uri="{BB962C8B-B14F-4D97-AF65-F5344CB8AC3E}">
        <p14:creationId xmlns:p14="http://schemas.microsoft.com/office/powerpoint/2010/main" val="101825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780431"/>
            <a:ext cx="4546268" cy="2882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4663430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Lom světla ve vodě. Tmavý obdélník ukazuje skutečnou polohu tyče. Světlý obdélník ukazuje její zdánlivou polohu ve vodě. </a:t>
            </a:r>
          </a:p>
        </p:txBody>
      </p:sp>
    </p:spTree>
    <p:extLst>
      <p:ext uri="{BB962C8B-B14F-4D97-AF65-F5344CB8AC3E}">
        <p14:creationId xmlns:p14="http://schemas.microsoft.com/office/powerpoint/2010/main" val="2865846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61089" y="3789040"/>
            <a:ext cx="18295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Lom světla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693" y="1196752"/>
            <a:ext cx="5660106" cy="4520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196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175" y="1443038"/>
            <a:ext cx="7143750" cy="313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03648" y="4941168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Dvojlom u islandského vápence</a:t>
            </a:r>
          </a:p>
        </p:txBody>
      </p:sp>
    </p:spTree>
    <p:extLst>
      <p:ext uri="{BB962C8B-B14F-4D97-AF65-F5344CB8AC3E}">
        <p14:creationId xmlns:p14="http://schemas.microsoft.com/office/powerpoint/2010/main" val="338460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2801" y="2564904"/>
            <a:ext cx="9001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Také závisí na barvě světla – nejméně se láme červené, nejvíce fialové</a:t>
            </a:r>
            <a:endParaRPr lang="cs-CZ" sz="2400" dirty="0"/>
          </a:p>
        </p:txBody>
      </p:sp>
      <p:pic>
        <p:nvPicPr>
          <p:cNvPr id="1027" name="Picture 3" descr="C:\Users\Gajdosova\AppData\Local\Microsoft\Windows\Temporary Internet Files\Content.IE5\WFSI982S\MC9003825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1349" y="3026569"/>
            <a:ext cx="2768351" cy="2768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4262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052736"/>
            <a:ext cx="76094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5591" y="1556792"/>
            <a:ext cx="7776864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SVOBODA, Emanuel a kol. </a:t>
            </a:r>
            <a:r>
              <a:rPr lang="cs-CZ" sz="1600" i="1" dirty="0"/>
              <a:t>Přehled středoškolské fyziky</a:t>
            </a:r>
            <a:r>
              <a:rPr lang="cs-CZ" sz="1600" dirty="0"/>
              <a:t>. Praha: Prometheus, 1996, ISBN 80-7196-006-3. 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LEPIL, Oldřich a kol. </a:t>
            </a:r>
            <a:r>
              <a:rPr lang="cs-CZ" sz="1600" i="1" dirty="0"/>
              <a:t>Fyzika pro střední školy, I. díl. </a:t>
            </a:r>
            <a:r>
              <a:rPr lang="cs-CZ" sz="1600" dirty="0"/>
              <a:t>Praha: Prometheus, 1994, ISBN 80-85849-06-4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 smtClean="0"/>
              <a:t>Galerie </a:t>
            </a:r>
            <a:r>
              <a:rPr lang="cs-CZ" sz="1600" dirty="0"/>
              <a:t>MS </a:t>
            </a:r>
            <a:r>
              <a:rPr lang="cs-CZ" sz="1600" dirty="0" smtClean="0"/>
              <a:t>Office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THERESA KNOTT.. wikipedia.cz [online]. [cit. 15.12.2013].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cs.wikipedia.org/wiki/Soubor:Pencil_in_a_bowl_of_water.png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SANCHOM. wikipedia.cz [online]. [cit. 15.12.2013].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cs.wikipedia.org/wiki/Soubor:Canwest_Place.jpg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KEEPONTRUCKIN AT EN.WIKIPEDIA. wikipedia.cz [online]. [cit. 15.12.2013]. Dostupný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cs.wikipedia.org/wiki/Soubor:Leko_reflector.JPG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ZÁTONYI SÁNDOR (IFJ.) FIZPED (TALK). wikipedia.cz [online]. [cit. 15.12.2013]. Dostupný na WWW: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</a:t>
            </a:r>
            <a:r>
              <a:rPr lang="cs-CZ" sz="1600" dirty="0" err="1" smtClean="0">
                <a:hlinkClick r:id="rId7"/>
              </a:rPr>
              <a:t>Soubor:Fénytörés.jpg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JX AT CS.WIKIPEDIA. wikipedia.cz [online]. [cit. 15.12.2013]. Dostupný na WWW: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cs.wikipedia.org/wiki/Soubor:Snelluv_zakon.svg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ARPINGSTONE. wikipedia.cz [online]. [cit. 15.12.2013]. Dostupný na WWW: http://cs.wikipedia.org/wiki/Soubor:Calcite.jpg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2171</TotalTime>
  <Words>603</Words>
  <Application>Microsoft Office PowerPoint</Application>
  <PresentationFormat>Předvádění na obrazovce (4:3)</PresentationFormat>
  <Paragraphs>113</Paragraphs>
  <Slides>13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246</cp:revision>
  <dcterms:created xsi:type="dcterms:W3CDTF">2010-11-01T23:40:31Z</dcterms:created>
  <dcterms:modified xsi:type="dcterms:W3CDTF">2013-12-15T21:20:32Z</dcterms:modified>
</cp:coreProperties>
</file>