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57" r:id="rId3"/>
    <p:sldId id="290" r:id="rId4"/>
    <p:sldId id="299" r:id="rId5"/>
    <p:sldId id="300" r:id="rId6"/>
    <p:sldId id="298" r:id="rId7"/>
    <p:sldId id="296" r:id="rId8"/>
    <p:sldId id="297" r:id="rId9"/>
    <p:sldId id="301" r:id="rId10"/>
    <p:sldId id="302" r:id="rId11"/>
    <p:sldId id="303" r:id="rId12"/>
    <p:sldId id="304" r:id="rId13"/>
    <p:sldId id="30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16.12.2013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emf"/><Relationship Id="rId4" Type="http://schemas.openxmlformats.org/officeDocument/2006/relationships/image" Target="../media/image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emf"/><Relationship Id="rId4" Type="http://schemas.openxmlformats.org/officeDocument/2006/relationships/image" Target="../media/image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stigmatism.svg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Spherical_aberration.sv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Lens6a.svg" TargetMode="External"/><Relationship Id="rId5" Type="http://schemas.openxmlformats.org/officeDocument/2006/relationships/hyperlink" Target="http://cs.wikipedia.org/wiki/Soubor:Lens_shapes.png" TargetMode="External"/><Relationship Id="rId4" Type="http://schemas.openxmlformats.org/officeDocument/2006/relationships/hyperlink" Target="http://cs.wikipedia.org/wiki/Soubor:BiconvexLens.jpg" TargetMode="External"/><Relationship Id="rId9" Type="http://schemas.openxmlformats.org/officeDocument/2006/relationships/hyperlink" Target="http://cs.wikipedia.org/wiki/Soubor:Lens-com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594741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Rozdělení optických čoček, jejich vady a použití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Paprsek, čočka, spojka, rozptylka, vada čočky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Čočky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VY_32_INOVACE_12_244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979711" y="1292414"/>
            <a:ext cx="5184576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ČOČKY</a:t>
            </a:r>
            <a:endParaRPr lang="cs-CZ" sz="40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81642"/>
            <a:ext cx="4319463" cy="3534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340768"/>
            <a:ext cx="7560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Čočky </a:t>
            </a:r>
          </a:p>
          <a:p>
            <a:endParaRPr lang="cs-CZ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tělesa zhotovená ze skla nebo plastu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j</a:t>
            </a:r>
            <a:r>
              <a:rPr lang="cs-CZ" sz="2400" dirty="0" smtClean="0"/>
              <a:t>sou omezeny dvěma kulovými, nebo jednou kulovou a jednou rovinnou plochou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středy omezujících kulových ploch nazýváme středy křivosti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0385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9236" y="2002929"/>
            <a:ext cx="69127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Čočky dělíme na:</a:t>
            </a:r>
          </a:p>
          <a:p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 smtClean="0"/>
              <a:t>spojky</a:t>
            </a:r>
            <a:r>
              <a:rPr lang="cs-CZ" sz="2400" dirty="0" smtClean="0"/>
              <a:t> – vypuklé čočky , značíme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 smtClean="0"/>
              <a:t>rozptylky</a:t>
            </a:r>
            <a:r>
              <a:rPr lang="cs-CZ" sz="2400" dirty="0" smtClean="0"/>
              <a:t> – duté čočky,  značíme  </a:t>
            </a:r>
            <a:endParaRPr lang="cs-CZ" sz="2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868144" y="2996952"/>
            <a:ext cx="720080" cy="0"/>
          </a:xfrm>
          <a:prstGeom prst="straightConnector1">
            <a:avLst/>
          </a:prstGeom>
          <a:ln w="19050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5941711" y="3719314"/>
            <a:ext cx="73568" cy="0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015279" y="3719314"/>
            <a:ext cx="572945" cy="0"/>
          </a:xfrm>
          <a:prstGeom prst="lin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6588224" y="3719314"/>
            <a:ext cx="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6588224" y="3719314"/>
            <a:ext cx="72008" cy="0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3250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4346848" cy="4346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4" y="2267098"/>
            <a:ext cx="2638203" cy="2638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9672" y="171797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spojka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171797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rozptylka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584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221796"/>
            <a:ext cx="4811881" cy="3532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170959" y="4365104"/>
            <a:ext cx="39604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Rozptylky</a:t>
            </a:r>
            <a:r>
              <a:rPr lang="cs-CZ" dirty="0">
                <a:solidFill>
                  <a:srgbClr val="C00000"/>
                </a:solidFill>
              </a:rPr>
              <a:t>:</a:t>
            </a:r>
          </a:p>
          <a:p>
            <a:r>
              <a:rPr lang="cs-CZ" dirty="0"/>
              <a:t>  5-6 — dvojduté (bikonkávní)</a:t>
            </a:r>
          </a:p>
          <a:p>
            <a:r>
              <a:rPr lang="cs-CZ" dirty="0"/>
              <a:t>  7 — ploskoduté (plankonkávní)</a:t>
            </a:r>
          </a:p>
          <a:p>
            <a:r>
              <a:rPr lang="cs-CZ" dirty="0"/>
              <a:t>  8 — vypukloduté (</a:t>
            </a:r>
            <a:r>
              <a:rPr lang="cs-CZ" dirty="0" err="1"/>
              <a:t>konvexkonkávní</a:t>
            </a:r>
            <a:r>
              <a:rPr lang="cs-CZ" dirty="0"/>
              <a:t>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4320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Základní druhy čoček</a:t>
            </a:r>
            <a:r>
              <a:rPr lang="cs-CZ" sz="2800" dirty="0"/>
              <a:t>:</a:t>
            </a:r>
          </a:p>
          <a:p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70959" y="2252980"/>
            <a:ext cx="357750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Spojky:</a:t>
            </a:r>
          </a:p>
          <a:p>
            <a:r>
              <a:rPr lang="cs-CZ" dirty="0"/>
              <a:t>  1-2 — dvojvypuklá (bikonvexní)</a:t>
            </a:r>
          </a:p>
          <a:p>
            <a:r>
              <a:rPr lang="cs-CZ" dirty="0"/>
              <a:t>  3 — ploskovypuklá (plankonvexní)</a:t>
            </a:r>
          </a:p>
          <a:p>
            <a:r>
              <a:rPr lang="cs-CZ" dirty="0"/>
              <a:t>  4 — dutovypuklé (</a:t>
            </a:r>
            <a:r>
              <a:rPr lang="cs-CZ" dirty="0" err="1"/>
              <a:t>konkávkonvexní</a:t>
            </a:r>
            <a:r>
              <a:rPr lang="cs-CZ" dirty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196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628800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průchodu čočkou se paprsek láme 2x, v schématu se však vyznačuje lom jediný, výsledný.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744" y="3284984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Optická mohutnost čočky:</a:t>
            </a:r>
            <a:endParaRPr lang="cs-CZ" sz="24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3890367"/>
                <a:ext cx="7488832" cy="11285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l-GR" sz="4400" dirty="0" smtClean="0"/>
                  <a:t>ϕ</a:t>
                </a:r>
                <a:r>
                  <a:rPr lang="cs-CZ" sz="4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𝑓</m:t>
                        </m:r>
                      </m:den>
                    </m:f>
                  </m:oMath>
                </a14:m>
                <a:r>
                  <a:rPr lang="cs-CZ" sz="4400" dirty="0" smtClean="0"/>
                  <a:t>  [D]</a:t>
                </a:r>
                <a:r>
                  <a:rPr lang="cs-CZ" sz="2000" dirty="0" smtClean="0"/>
                  <a:t> dioptrie</a:t>
                </a:r>
                <a:endParaRPr lang="cs-CZ" sz="4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890367"/>
                <a:ext cx="7488832" cy="1128514"/>
              </a:xfrm>
              <a:prstGeom prst="rect">
                <a:avLst/>
              </a:prstGeom>
              <a:blipFill rotWithShape="1">
                <a:blip r:embed="rId4"/>
                <a:stretch>
                  <a:fillRect b="-59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031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9855" y="1109703"/>
            <a:ext cx="2016224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Vady čoček: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3" y="1124744"/>
            <a:ext cx="637270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Barevná </a:t>
            </a:r>
            <a:r>
              <a:rPr lang="cs-CZ" sz="2400" b="1" dirty="0" smtClean="0"/>
              <a:t>vada</a:t>
            </a:r>
            <a:endParaRPr lang="cs-CZ" sz="2400" b="1" dirty="0"/>
          </a:p>
          <a:p>
            <a:r>
              <a:rPr lang="cs-CZ" dirty="0"/>
              <a:t> </a:t>
            </a:r>
          </a:p>
          <a:p>
            <a:r>
              <a:rPr lang="cs-CZ" dirty="0" smtClean="0"/>
              <a:t> Barevná </a:t>
            </a:r>
            <a:r>
              <a:rPr lang="cs-CZ" dirty="0"/>
              <a:t>vada </a:t>
            </a:r>
            <a:r>
              <a:rPr lang="cs-CZ" dirty="0" smtClean="0"/>
              <a:t>souvisí </a:t>
            </a:r>
            <a:r>
              <a:rPr lang="cs-CZ" dirty="0"/>
              <a:t>s tím, že ohnisková vzdálenost čočky závisí na indexu lomu a ten se mění podle barvy použitého světla (tedy podle vlnové délky). Bílé světlo je však složeno z různých vlnových délek a každá jeho složka (tzn. každá barva) se při průchodu čočkou láme trochu jinak. Při průchodu čočkou s barevnou vadou tedy dochází k rozkladu světla.</a:t>
            </a:r>
          </a:p>
          <a:p>
            <a:r>
              <a:rPr lang="cs-CZ" dirty="0" smtClean="0"/>
              <a:t>Tuto vadu můžeme částečně </a:t>
            </a:r>
            <a:r>
              <a:rPr lang="cs-CZ" dirty="0"/>
              <a:t>odstranit vhodnou kombinací spojných a rozptylných </a:t>
            </a:r>
            <a:r>
              <a:rPr lang="cs-CZ" dirty="0" smtClean="0"/>
              <a:t>čoček (</a:t>
            </a:r>
            <a:r>
              <a:rPr lang="cs-CZ" dirty="0" err="1" smtClean="0"/>
              <a:t>achromatizace</a:t>
            </a:r>
            <a:r>
              <a:rPr lang="cs-CZ" dirty="0" smtClean="0"/>
              <a:t> </a:t>
            </a:r>
            <a:r>
              <a:rPr lang="cs-CZ" dirty="0"/>
              <a:t>optické </a:t>
            </a:r>
            <a:r>
              <a:rPr lang="cs-CZ" dirty="0" smtClean="0"/>
              <a:t>soustavy).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55" y="2492896"/>
            <a:ext cx="2405683" cy="15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6887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883" y="2996952"/>
            <a:ext cx="3637202" cy="22342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92233" y="1268760"/>
            <a:ext cx="4283968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Kulová vada</a:t>
            </a:r>
          </a:p>
          <a:p>
            <a:r>
              <a:rPr lang="cs-CZ" sz="2000" dirty="0" smtClean="0"/>
              <a:t>vzniká </a:t>
            </a:r>
            <a:r>
              <a:rPr lang="cs-CZ" sz="2000" dirty="0"/>
              <a:t>tehdy, pokud na čočku dopadá široký svazek paprsků, </a:t>
            </a:r>
            <a:r>
              <a:rPr lang="cs-CZ" sz="2000" dirty="0" smtClean="0"/>
              <a:t>a </a:t>
            </a:r>
            <a:r>
              <a:rPr lang="cs-CZ" sz="2000" dirty="0" err="1" smtClean="0"/>
              <a:t>paraxiální</a:t>
            </a:r>
            <a:r>
              <a:rPr lang="cs-CZ" sz="2000" dirty="0" smtClean="0"/>
              <a:t> </a:t>
            </a:r>
            <a:r>
              <a:rPr lang="cs-CZ" sz="2000" dirty="0"/>
              <a:t>paprsky se za čočkou setkávají v jiném bodě než okrajové paprsky širokého svazku.</a:t>
            </a:r>
          </a:p>
        </p:txBody>
      </p:sp>
    </p:spTree>
    <p:extLst>
      <p:ext uri="{BB962C8B-B14F-4D97-AF65-F5344CB8AC3E}">
        <p14:creationId xmlns:p14="http://schemas.microsoft.com/office/powerpoint/2010/main" val="321426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155057"/>
            <a:ext cx="4789632" cy="2216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1124744"/>
            <a:ext cx="7344598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Astigmatismus</a:t>
            </a:r>
            <a:endParaRPr lang="cs-CZ" sz="2400" b="1" dirty="0"/>
          </a:p>
          <a:p>
            <a:endParaRPr lang="cs-CZ" dirty="0" smtClean="0"/>
          </a:p>
          <a:p>
            <a:r>
              <a:rPr lang="cs-CZ" sz="2000" dirty="0" smtClean="0"/>
              <a:t>vada</a:t>
            </a:r>
            <a:r>
              <a:rPr lang="cs-CZ" sz="2000" dirty="0"/>
              <a:t>, kdy při zobrazení roviny kolmé k optické ose dochází k tomu, že body v navzájem kolmých osách se nezobrazí ve stejné vzdálenosti. </a:t>
            </a:r>
          </a:p>
          <a:p>
            <a:endParaRPr lang="cs-CZ" sz="2000" dirty="0"/>
          </a:p>
          <a:p>
            <a:r>
              <a:rPr lang="cs-CZ" sz="2000" dirty="0"/>
              <a:t>Astigmatismus je možné odstranit kombinací čoček. </a:t>
            </a:r>
          </a:p>
        </p:txBody>
      </p:sp>
    </p:spTree>
    <p:extLst>
      <p:ext uri="{BB962C8B-B14F-4D97-AF65-F5344CB8AC3E}">
        <p14:creationId xmlns:p14="http://schemas.microsoft.com/office/powerpoint/2010/main" val="10182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531" y="3284984"/>
            <a:ext cx="3952875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73721" y="1196752"/>
            <a:ext cx="756084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Koma</a:t>
            </a:r>
            <a:r>
              <a:rPr lang="cs-CZ" dirty="0"/>
              <a:t> </a:t>
            </a:r>
          </a:p>
          <a:p>
            <a:r>
              <a:rPr lang="cs-CZ" sz="2000" dirty="0" smtClean="0"/>
              <a:t>vada </a:t>
            </a:r>
            <a:r>
              <a:rPr lang="cs-CZ" sz="2000" dirty="0"/>
              <a:t>čočky, kdy na čočku dopadá široký svazek paprsků, který není rovnoběžný s optickou osou. Pokud je dopadající svazek paprsků dostatečně široký, nebude se bod zobrazovat jako úsečka, ale bude v různě vzdálených rovinách od optické soustavy vytvářet složité obrazce, které tvarem připomínají komety. </a:t>
            </a:r>
          </a:p>
        </p:txBody>
      </p:sp>
    </p:spTree>
    <p:extLst>
      <p:ext uri="{BB962C8B-B14F-4D97-AF65-F5344CB8AC3E}">
        <p14:creationId xmlns:p14="http://schemas.microsoft.com/office/powerpoint/2010/main" val="133713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938783" y="1556792"/>
            <a:ext cx="75608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Úloha:</a:t>
            </a:r>
          </a:p>
          <a:p>
            <a:endParaRPr lang="cs-CZ" sz="2000" dirty="0" smtClean="0"/>
          </a:p>
          <a:p>
            <a:r>
              <a:rPr lang="cs-CZ" sz="2000" dirty="0" smtClean="0"/>
              <a:t>Čočka má ohniskovou vzdálenost 20 cm. Jaká je její optická mohutnost?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6552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938783" y="1556792"/>
            <a:ext cx="75608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Úloha:</a:t>
            </a:r>
          </a:p>
          <a:p>
            <a:endParaRPr lang="cs-CZ" sz="2000" dirty="0" smtClean="0"/>
          </a:p>
          <a:p>
            <a:r>
              <a:rPr lang="cs-CZ" sz="2000" dirty="0" smtClean="0"/>
              <a:t>Čočka má ohniskovou vzdálenost 20 cm. Jaká je její optická mohutnost?</a:t>
            </a:r>
          </a:p>
          <a:p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38783" y="2880231"/>
                <a:ext cx="7272808" cy="30560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C00000"/>
                    </a:solidFill>
                  </a:rPr>
                  <a:t>f = 20 cm = 0,2 m</a:t>
                </a:r>
              </a:p>
              <a:p>
                <a:r>
                  <a:rPr lang="cs-CZ" sz="2400" u="sng" dirty="0" smtClean="0">
                    <a:solidFill>
                      <a:srgbClr val="C00000"/>
                    </a:solidFill>
                  </a:rPr>
                  <a:t>ϕ = ?</a:t>
                </a:r>
              </a:p>
              <a:p>
                <a:endParaRPr lang="cs-CZ" sz="2400" u="sng" dirty="0" smtClean="0">
                  <a:solidFill>
                    <a:srgbClr val="C00000"/>
                  </a:solidFill>
                </a:endParaRPr>
              </a:p>
              <a:p>
                <a:r>
                  <a:rPr lang="el-GR" sz="2400" dirty="0" smtClean="0">
                    <a:solidFill>
                      <a:srgbClr val="C00000"/>
                    </a:solidFill>
                  </a:rPr>
                  <a:t>ϕ</a:t>
                </a:r>
                <a:r>
                  <a:rPr lang="cs-CZ" sz="2400" dirty="0">
                    <a:solidFill>
                      <a:srgbClr val="C0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𝑓</m:t>
                        </m:r>
                      </m:den>
                    </m:f>
                  </m:oMath>
                </a14:m>
                <a:endParaRPr lang="cs-CZ" sz="2400" u="sng" dirty="0" smtClean="0">
                  <a:solidFill>
                    <a:srgbClr val="C00000"/>
                  </a:solidFill>
                </a:endParaRPr>
              </a:p>
              <a:p>
                <a:r>
                  <a:rPr lang="el-GR" sz="2400" dirty="0" smtClean="0">
                    <a:solidFill>
                      <a:srgbClr val="C00000"/>
                    </a:solidFill>
                  </a:rPr>
                  <a:t>ϕ</a:t>
                </a:r>
                <a:r>
                  <a:rPr lang="cs-CZ" sz="2400" dirty="0">
                    <a:solidFill>
                      <a:srgbClr val="C0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0,2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</a:rPr>
                  <a:t> = </a:t>
                </a:r>
                <a:r>
                  <a:rPr lang="cs-CZ" sz="2400" u="sng" dirty="0" smtClean="0">
                    <a:solidFill>
                      <a:srgbClr val="C00000"/>
                    </a:solidFill>
                  </a:rPr>
                  <a:t>5 D</a:t>
                </a:r>
              </a:p>
              <a:p>
                <a:endParaRPr lang="cs-CZ" sz="2400" u="sng" dirty="0" smtClean="0">
                  <a:solidFill>
                    <a:srgbClr val="C00000"/>
                  </a:solidFill>
                </a:endParaRPr>
              </a:p>
              <a:p>
                <a:r>
                  <a:rPr lang="cs-CZ" sz="2400" dirty="0" smtClean="0">
                    <a:solidFill>
                      <a:srgbClr val="C00000"/>
                    </a:solidFill>
                  </a:rPr>
                  <a:t>Optická mohutnost čočky je 5D.</a:t>
                </a:r>
                <a:endParaRPr lang="cs-CZ" sz="2400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8783" y="2880231"/>
                <a:ext cx="7272808" cy="3056029"/>
              </a:xfrm>
              <a:prstGeom prst="rect">
                <a:avLst/>
              </a:prstGeom>
              <a:blipFill rotWithShape="1">
                <a:blip r:embed="rId4"/>
                <a:stretch>
                  <a:fillRect l="-1257" t="-1594" b="-33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208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82810" y="991890"/>
            <a:ext cx="76094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8576" y="1385568"/>
            <a:ext cx="777686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SVOBODA, Emanuel a kol. </a:t>
            </a:r>
            <a:r>
              <a:rPr lang="cs-CZ" sz="1600" i="1" dirty="0"/>
              <a:t>Přehled středoškolské fyziky</a:t>
            </a:r>
            <a:r>
              <a:rPr lang="cs-CZ" sz="1600" dirty="0"/>
              <a:t>. Praha: Prometheus, 1996, ISBN 80-7196-006-3. 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LEPIL, Oldřich a kol. </a:t>
            </a:r>
            <a:r>
              <a:rPr lang="cs-CZ" sz="1600" i="1" dirty="0"/>
              <a:t>Fyzika pro střední školy, I. díl. </a:t>
            </a:r>
            <a:r>
              <a:rPr lang="cs-CZ" sz="1600" dirty="0"/>
              <a:t>Praha: Prometheus, 1994, ISBN 80-85849-06-4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 smtClean="0"/>
              <a:t>Galerie </a:t>
            </a:r>
            <a:r>
              <a:rPr lang="cs-CZ" sz="1600" dirty="0"/>
              <a:t>MS </a:t>
            </a:r>
            <a:r>
              <a:rPr lang="cs-CZ" sz="1600" dirty="0" smtClean="0"/>
              <a:t>Office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TAMASFLEX. Wikipedia.cz [online]. [cit. 15.12.2013].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cs.wikipedia.org/wiki/Soubor:BiconvexLens.jpg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TAMASFLEX. Wikipedia.cz [online]. [cit. 15.12.2013].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cs.wikipedia.org/wiki/Soubor:Lens_shapes.png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DRBOB, PITEL. wikipedia.cz [online]. [cit. 15.12.2013].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cs.wikipedia.org/wiki/Soubor:Lens6a.svg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PKO. wikipedia.cz [online]. [cit. 15.12.2013]. Dostupný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cs.wikipedia.org/wiki/Soubor:Spherical_aberration.sv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SEBASTIAN KOSCH. wikipedia.cz [online]. [cit. 15.12.2013]. Dostupný na WWW: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cs.wikipedia.org/wiki/Soubor:Astigmatism.svgg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AUTOR NEUVEDEN. wikipedia.cz [online]. [cit. 15.12.2013]. Dostupný na WWW: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cs.wikipedia.org/wiki/Soubor:Lens-coma.svg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http://laser-shop.cz/cs/rozptylky-concave/574-38x75mm-cocka-dvojduta-rozptylka-concave.html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2176</TotalTime>
  <Words>750</Words>
  <Application>Microsoft Office PowerPoint</Application>
  <PresentationFormat>Předvádění na obrazovce (4:3)</PresentationFormat>
  <Paragraphs>135</Paragraphs>
  <Slides>14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248</cp:revision>
  <dcterms:created xsi:type="dcterms:W3CDTF">2010-11-01T23:40:31Z</dcterms:created>
  <dcterms:modified xsi:type="dcterms:W3CDTF">2013-12-16T08:12:17Z</dcterms:modified>
</cp:coreProperties>
</file>