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3" r:id="rId4"/>
    <p:sldId id="262" r:id="rId5"/>
    <p:sldId id="261" r:id="rId6"/>
    <p:sldId id="264" r:id="rId7"/>
    <p:sldId id="266" r:id="rId8"/>
    <p:sldId id="265" r:id="rId9"/>
    <p:sldId id="267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50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c/cc/Soil_profile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18180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Definice,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vznik a složení půdy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Půda, minerální složka, půdní voda, půdní plyn, půdotvorné faktory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15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PEDOSFÉRA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VY_32_INOVACE_23_464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420888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PEDOSFÉRA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052736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Pedosféra</a:t>
            </a:r>
            <a:r>
              <a:rPr lang="cs-CZ" sz="2400" dirty="0" smtClean="0"/>
              <a:t>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třetí základní složka životního prostředí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nejsvrchnější vrstva zemské kůry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složitý systém živých i neživých součástí, udržujících se za normálních podmínek v rovnovážném stavu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endParaRPr lang="cs-CZ" sz="2400" dirty="0"/>
          </a:p>
          <a:p>
            <a:r>
              <a:rPr lang="cs-CZ" sz="2400" b="1" dirty="0" smtClean="0"/>
              <a:t>Půdotvorné faktory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matečná hornina (zvětrávání)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klima (teplota, srážky, vítr)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vegetace a organismy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čas (1 cm půdy se tvoří cca 100 let)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540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87849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Složení půdy: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 smtClean="0"/>
              <a:t>Anorganická slo</a:t>
            </a:r>
            <a:r>
              <a:rPr lang="cs-CZ" sz="2400" dirty="0" smtClean="0"/>
              <a:t>žka – kameny, štěrk, písek, prach, jílovité částice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 smtClean="0"/>
              <a:t>Organická hmota </a:t>
            </a:r>
            <a:r>
              <a:rPr lang="cs-CZ" sz="2400" dirty="0" smtClean="0"/>
              <a:t>– odumřelé zbytky organismů, humus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 smtClean="0"/>
              <a:t>Půdní voda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 smtClean="0"/>
              <a:t>Půdní vzduch </a:t>
            </a:r>
            <a:r>
              <a:rPr lang="cs-CZ" sz="2400" dirty="0" smtClean="0"/>
              <a:t>– kyslík, dusík, ostatní plyny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 smtClean="0"/>
              <a:t>Živé organismy </a:t>
            </a:r>
            <a:r>
              <a:rPr lang="cs-CZ" sz="2400" dirty="0" smtClean="0"/>
              <a:t>– červi, hmyz, bakterie, prvoci, houby, řasy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2446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7524" y="1052736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Funkce půdy:</a:t>
            </a:r>
          </a:p>
          <a:p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zdroj živin, vody a minerálů pro rostliny, živočichy a mikroorganismy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životní prostor pro organismy žijící v půdě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filtr a zásobárna podzemní vody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plocha pro zemědělství, výstavbu, dopravu, rekreaci….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733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56895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Rozdělení půdy</a:t>
            </a:r>
            <a:endParaRPr lang="cs-CZ" sz="2800" b="1" dirty="0"/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Zemědělská půda</a:t>
            </a:r>
            <a:endParaRPr lang="cs-CZ" sz="2400" b="1" dirty="0" smtClean="0"/>
          </a:p>
          <a:p>
            <a:r>
              <a:rPr lang="cs-CZ" sz="2400" b="1" dirty="0">
                <a:solidFill>
                  <a:srgbClr val="FF0000"/>
                </a:solidFill>
              </a:rPr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		</a:t>
            </a:r>
            <a:r>
              <a:rPr lang="cs-CZ" sz="2400" dirty="0" smtClean="0"/>
              <a:t>- orná půda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</a:t>
            </a:r>
            <a:r>
              <a:rPr lang="cs-CZ" sz="2400" dirty="0" smtClean="0"/>
              <a:t>- zahrady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</a:t>
            </a:r>
            <a:r>
              <a:rPr lang="cs-CZ" sz="2400" dirty="0" smtClean="0"/>
              <a:t>- sady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</a:t>
            </a:r>
            <a:r>
              <a:rPr lang="cs-CZ" sz="2400" dirty="0" smtClean="0"/>
              <a:t>- chmelnice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</a:t>
            </a:r>
            <a:r>
              <a:rPr lang="cs-CZ" sz="2400" dirty="0" smtClean="0"/>
              <a:t>- vinice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</a:t>
            </a:r>
            <a:r>
              <a:rPr lang="cs-CZ" sz="2400" dirty="0" smtClean="0"/>
              <a:t>- louky, pastviny (trvalé travní porosty)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2. Nezemědělská půda</a:t>
            </a:r>
            <a:endParaRPr lang="cs-CZ" sz="2400" dirty="0" smtClean="0"/>
          </a:p>
          <a:p>
            <a:r>
              <a:rPr lang="cs-CZ" sz="2400" b="1" dirty="0">
                <a:solidFill>
                  <a:srgbClr val="FF0000"/>
                </a:solidFill>
              </a:rPr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- lesy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vodní plochy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zastavěné plochy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ostatní plochy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42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052736"/>
            <a:ext cx="85689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Znečišťující faktory půdy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dostávají se buď přímo, nebo ze vzduchu a dešťové vody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r>
              <a:rPr lang="cs-CZ" sz="2400" b="1" dirty="0" smtClean="0">
                <a:solidFill>
                  <a:srgbClr val="0070C0"/>
                </a:solidFill>
              </a:rPr>
              <a:t>1. Minerální hnojiva</a:t>
            </a:r>
            <a:r>
              <a:rPr lang="cs-CZ" sz="2400" dirty="0" smtClean="0"/>
              <a:t>: </a:t>
            </a:r>
          </a:p>
          <a:p>
            <a:r>
              <a:rPr lang="cs-CZ" sz="2400" dirty="0" smtClean="0"/>
              <a:t>a) zvýšení obsahu některých látek - nadbytek solí z hnojiv se dostává i do potravin, hromadění dusičnanů</a:t>
            </a:r>
          </a:p>
          <a:p>
            <a:r>
              <a:rPr lang="cs-CZ" sz="2400" dirty="0" smtClean="0"/>
              <a:t>b) zasolování půd – narušuje příjem vody a živin rostlinami</a:t>
            </a:r>
          </a:p>
          <a:p>
            <a:r>
              <a:rPr lang="cs-CZ" sz="2400" dirty="0" smtClean="0"/>
              <a:t>c) vyplavování nadbytečných hnojiv do vody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2. Pesticidy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3. Jiné kontaminanty</a:t>
            </a:r>
            <a:r>
              <a:rPr lang="cs-CZ" sz="2400" dirty="0" smtClean="0"/>
              <a:t>: 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spadem – těžké kovy (</a:t>
            </a:r>
            <a:r>
              <a:rPr lang="cs-CZ" sz="2400" dirty="0" err="1" smtClean="0"/>
              <a:t>Hg</a:t>
            </a:r>
            <a:r>
              <a:rPr lang="cs-CZ" sz="2400" dirty="0" smtClean="0"/>
              <a:t>, Cd, </a:t>
            </a:r>
            <a:r>
              <a:rPr lang="cs-CZ" sz="2400" dirty="0" err="1" smtClean="0"/>
              <a:t>Pb</a:t>
            </a:r>
            <a:r>
              <a:rPr lang="cs-CZ" sz="2400" dirty="0" smtClean="0"/>
              <a:t>, </a:t>
            </a:r>
            <a:r>
              <a:rPr lang="cs-CZ" sz="2400" dirty="0" err="1" smtClean="0"/>
              <a:t>Cr</a:t>
            </a:r>
            <a:r>
              <a:rPr lang="cs-CZ" sz="2400" dirty="0" smtClean="0"/>
              <a:t>)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srážkami – SO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No</a:t>
            </a:r>
            <a:r>
              <a:rPr lang="cs-CZ" sz="2400" baseline="-25000" dirty="0" smtClean="0"/>
              <a:t>x</a:t>
            </a:r>
            <a:r>
              <a:rPr lang="cs-CZ" sz="2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140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8843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1026" name="Picture 2" descr="Soubor:Soil profil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310463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1340768"/>
            <a:ext cx="475252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/>
              <a:t>Půdní horizonty tvořící </a:t>
            </a:r>
            <a:r>
              <a:rPr lang="cs-CZ" sz="2400" u="sng" dirty="0" err="1"/>
              <a:t>pedosféru</a:t>
            </a:r>
            <a:r>
              <a:rPr lang="cs-CZ" sz="2400" u="sng" dirty="0" smtClean="0"/>
              <a:t>,</a:t>
            </a:r>
          </a:p>
          <a:p>
            <a:endParaRPr lang="cs-CZ" sz="2400" u="sng" dirty="0"/>
          </a:p>
          <a:p>
            <a:r>
              <a:rPr lang="cs-CZ" dirty="0" smtClean="0"/>
              <a:t>O </a:t>
            </a:r>
            <a:r>
              <a:rPr lang="cs-CZ" dirty="0"/>
              <a:t>- Organická </a:t>
            </a:r>
            <a:r>
              <a:rPr lang="cs-CZ" dirty="0" smtClean="0"/>
              <a:t>hmota 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/>
              <a:t>- Humusový </a:t>
            </a:r>
            <a:r>
              <a:rPr lang="cs-CZ" dirty="0" smtClean="0"/>
              <a:t>horizont </a:t>
            </a:r>
          </a:p>
          <a:p>
            <a:endParaRPr lang="cs-CZ" dirty="0"/>
          </a:p>
          <a:p>
            <a:r>
              <a:rPr lang="cs-CZ" dirty="0" smtClean="0"/>
              <a:t>B </a:t>
            </a:r>
            <a:r>
              <a:rPr lang="cs-CZ" dirty="0"/>
              <a:t>- spodní anorganický </a:t>
            </a:r>
            <a:r>
              <a:rPr lang="cs-CZ" dirty="0" smtClean="0"/>
              <a:t>horizont </a:t>
            </a:r>
          </a:p>
          <a:p>
            <a:endParaRPr lang="cs-CZ" dirty="0"/>
          </a:p>
          <a:p>
            <a:r>
              <a:rPr lang="cs-CZ" dirty="0" smtClean="0"/>
              <a:t>C </a:t>
            </a:r>
            <a:r>
              <a:rPr lang="cs-CZ" dirty="0"/>
              <a:t>- podložní hornina</a:t>
            </a:r>
          </a:p>
        </p:txBody>
      </p:sp>
    </p:spTree>
    <p:extLst>
      <p:ext uri="{BB962C8B-B14F-4D97-AF65-F5344CB8AC3E}">
        <p14:creationId xmlns:p14="http://schemas.microsoft.com/office/powerpoint/2010/main" val="288135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0580" y="901014"/>
            <a:ext cx="85558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Úrodnost</a:t>
            </a:r>
          </a:p>
          <a:p>
            <a:r>
              <a:rPr lang="cs-CZ" sz="2400" dirty="0" smtClean="0"/>
              <a:t>- Schopnost půdy zajistit rostlinám po celou dobu jejich života dostatečné množství živin a vláhy.</a:t>
            </a:r>
          </a:p>
          <a:p>
            <a:endParaRPr lang="cs-CZ" sz="2400" dirty="0"/>
          </a:p>
          <a:p>
            <a:r>
              <a:rPr lang="cs-CZ" sz="2400" u="sng" dirty="0" smtClean="0"/>
              <a:t>Zlepšení úrodnosti půdy</a:t>
            </a:r>
            <a:r>
              <a:rPr lang="cs-CZ" sz="2400" dirty="0" smtClean="0"/>
              <a:t>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dostatečné množství živin, zejména dusíku, fosforu a draslíku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obsah stopových prvků (bor, chlor, měď, železo, mangan, hořčík, síra, molybden, zinek a další)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dostatek humusu, který zlepšuje strukturu půdy a schopnost zadržet vláhu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pH v rozmezí 6,0 až 6,8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dobrá struktura půdy – provzdušnění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půdní mikroorganismy, které podporují růst rostlin (např. symbiotičtí vazači dusíku)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8118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</a:t>
            </a:r>
            <a:r>
              <a:rPr lang="cs-CZ" sz="2000" dirty="0" smtClean="0"/>
              <a:t>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Definice </a:t>
            </a:r>
            <a:r>
              <a:rPr lang="cs-CZ" sz="2000" dirty="0" err="1" smtClean="0"/>
              <a:t>pedosféry</a:t>
            </a:r>
            <a:r>
              <a:rPr lang="cs-CZ" sz="20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Půdotvorné faktory?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Složení půdy?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Jaká je funkce půdy?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Rozdělení půdy z hlediska jejího využití?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vše řadíme do zemědělské půdy?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NEZNÁMÝ. </a:t>
            </a:r>
            <a:r>
              <a:rPr lang="cs-CZ" sz="1600" i="1" dirty="0"/>
              <a:t>Wikipedie</a:t>
            </a:r>
            <a:r>
              <a:rPr lang="cs-CZ" sz="1600" dirty="0"/>
              <a:t> [online]. [cit. 16.12.2013]. Dostupný na WWW: http://cs.wikipedia.org/wiki/Soubor:Soil_profile.jpg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ŠLEGR, Jiří; KISLINGER, František; LANÍKOVÁ, Jana. </a:t>
            </a:r>
            <a:r>
              <a:rPr lang="cs-CZ" sz="1600" i="1" dirty="0"/>
              <a:t>Ekologie a ochrana životního prostředí</a:t>
            </a:r>
            <a:r>
              <a:rPr lang="cs-CZ" sz="1600" dirty="0"/>
              <a:t>. Praha: Fortuna, 2005, ISBN 80-7168-828-2.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761</TotalTime>
  <Words>586</Words>
  <Application>Microsoft Office PowerPoint</Application>
  <PresentationFormat>Předvádění na obrazovce (4:3)</PresentationFormat>
  <Paragraphs>147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50</cp:revision>
  <dcterms:created xsi:type="dcterms:W3CDTF">2010-11-01T23:40:31Z</dcterms:created>
  <dcterms:modified xsi:type="dcterms:W3CDTF">2013-12-16T10:08:52Z</dcterms:modified>
</cp:coreProperties>
</file>