
<file path=[Content_Types].xml><?xml version="1.0" encoding="utf-8"?>
<Types xmlns="http://schemas.openxmlformats.org/package/2006/content-types">
  <Default Extension="png" ContentType="image/png"/>
  <Default Extension="emf" ContentType="image/x-emf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</p:sldMasterIdLst>
  <p:notesMasterIdLst>
    <p:notesMasterId r:id="rId13"/>
  </p:notesMasterIdLst>
  <p:sldIdLst>
    <p:sldId id="256" r:id="rId3"/>
    <p:sldId id="281" r:id="rId4"/>
    <p:sldId id="282" r:id="rId5"/>
    <p:sldId id="283" r:id="rId6"/>
    <p:sldId id="284" r:id="rId7"/>
    <p:sldId id="285" r:id="rId8"/>
    <p:sldId id="286" r:id="rId9"/>
    <p:sldId id="287" r:id="rId10"/>
    <p:sldId id="275" r:id="rId11"/>
    <p:sldId id="277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EA851B"/>
    <a:srgbClr val="000000"/>
    <a:srgbClr val="66FFFF"/>
    <a:srgbClr val="02283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7E9639D4-E3E2-4D34-9284-5A2195B3D0D7}" styleName="Styl Světlá 2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  <a:top>
            <a:lnRef idx="1">
              <a:schemeClr val="tx1"/>
            </a:lnRef>
          </a:top>
          <a:bottom>
            <a:lnRef idx="1">
              <a:schemeClr val="tx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tx1"/>
            </a:lnRef>
          </a:top>
          <a:bottom>
            <a:lnRef idx="1">
              <a:schemeClr val="tx1"/>
            </a:lnRef>
          </a:bottom>
        </a:tcBdr>
      </a:tcStyle>
    </a:band1H>
    <a:band1V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</a:tcBdr>
      </a:tcStyle>
    </a:band1V>
    <a:band2V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tx1"/>
        </a:fillRef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784" autoAdjust="0"/>
    <p:restoredTop sz="96115" autoAdjust="0"/>
  </p:normalViewPr>
  <p:slideViewPr>
    <p:cSldViewPr>
      <p:cViewPr>
        <p:scale>
          <a:sx n="110" d="100"/>
          <a:sy n="110" d="100"/>
        </p:scale>
        <p:origin x="-1572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tableStyles" Target="tableStyles.xml"/><Relationship Id="rId2" Type="http://schemas.openxmlformats.org/officeDocument/2006/relationships/slideMaster" Target="slideMasters/slideMaster2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viewProps" Target="viewProps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CC77FF6-BE34-4616-A6AC-04790C72BA55}" type="datetimeFigureOut">
              <a:rPr lang="cs-CZ" smtClean="0"/>
              <a:t>16. 12. 2013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A309221-53B4-4C78-8437-2D67F0AF5D87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7244913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490689-CF09-4902-8DB1-BE59CDEB0BCF}" type="datetime1">
              <a:rPr lang="cs-CZ" smtClean="0"/>
              <a:t>16. 12. 2013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180756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8829C7-C893-4455-97F9-064253577D9E}" type="datetime1">
              <a:rPr lang="cs-CZ" smtClean="0"/>
              <a:t>16. 12. 2013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472553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6FF5AD-2834-4197-94AC-35D8D0D2F4AA}" type="datetime1">
              <a:rPr lang="cs-CZ" smtClean="0"/>
              <a:t>16. 12. 2013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401671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C0DC7C-A254-4740-9452-EA9A265CF0B8}" type="datetime1">
              <a:rPr lang="cs-CZ" smtClean="0"/>
              <a:t>16. 12. 2013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703538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AF8617-25EB-4DB5-A6E8-C2EBB6309069}" type="datetime1">
              <a:rPr lang="cs-CZ" smtClean="0"/>
              <a:t>16. 12. 2013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332160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C44E1F-623C-4116-98A7-9EC4EA9A9B43}" type="datetime1">
              <a:rPr lang="cs-CZ" smtClean="0"/>
              <a:t>16. 12. 2013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706279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829E47-9658-4065-B1DD-A57D0062FA34}" type="datetime1">
              <a:rPr lang="cs-CZ" smtClean="0"/>
              <a:t>16. 12. 2013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886686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234B09-2342-433A-9F0F-90F0843D41D5}" type="datetime1">
              <a:rPr lang="cs-CZ" smtClean="0"/>
              <a:t>16. 12. 2013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139594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55F017-90D5-4FC0-81D9-1400499421AC}" type="datetime1">
              <a:rPr lang="cs-CZ" smtClean="0"/>
              <a:t>16. 12. 2013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370486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33A03-1903-45C3-AC89-579B912B978A}" type="datetime1">
              <a:rPr lang="cs-CZ" smtClean="0"/>
              <a:t>16. 12. 2013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338399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F08615-0C60-48DF-B65E-F29E35342FE3}" type="datetime1">
              <a:rPr lang="cs-CZ" smtClean="0"/>
              <a:t>16. 12. 2013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309833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490689-CF09-4902-8DB1-BE59CDEB0BCF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16. 12. 2013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825966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8829C7-C893-4455-97F9-064253577D9E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16. 12. 2013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695174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6FF5AD-2834-4197-94AC-35D8D0D2F4AA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16. 12. 2013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455626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C0DC7C-A254-4740-9452-EA9A265CF0B8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16. 12. 2013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389593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AF8617-25EB-4DB5-A6E8-C2EBB6309069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16. 12. 2013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218889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C44E1F-623C-4116-98A7-9EC4EA9A9B43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16. 12. 2013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902145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829E47-9658-4065-B1DD-A57D0062FA34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16. 12. 2013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397241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234B09-2342-433A-9F0F-90F0843D41D5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16. 12. 2013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545964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55F017-90D5-4FC0-81D9-1400499421AC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16. 12. 2013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021645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33A03-1903-45C3-AC89-579B912B978A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16. 12. 2013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261942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F08615-0C60-48DF-B65E-F29E35342FE3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16. 12. 2013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082489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8BDAD6-5673-445B-A6CE-60BC8E952B1C}" type="datetime1">
              <a:rPr lang="cs-CZ" smtClean="0"/>
              <a:t>16. 12. 2013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85D957D-D829-4070-AC89-93F188FE283C}" type="slidenum">
              <a:rPr lang="cs-CZ" smtClean="0"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7662347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8BDAD6-5673-445B-A6CE-60BC8E952B1C}" type="datetime1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16. 12. 2013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6351386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emf"/><Relationship Id="rId2" Type="http://schemas.openxmlformats.org/officeDocument/2006/relationships/image" Target="../media/image6.emf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hyperlink" Target="http://eshop.hs-choppers.cz/hs-choppers/eshop/12-1-RAMY/0/5/1343-Ram-Softail-Wide-Santee" TargetMode="External"/><Relationship Id="rId3" Type="http://schemas.openxmlformats.org/officeDocument/2006/relationships/image" Target="../media/image2.jpg"/><Relationship Id="rId7" Type="http://schemas.openxmlformats.org/officeDocument/2006/relationships/hyperlink" Target="http://www.motocykl-online.cz/galery_popup.php?img_id=90525" TargetMode="Externa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2.xml"/><Relationship Id="rId6" Type="http://schemas.openxmlformats.org/officeDocument/2006/relationships/hyperlink" Target="http://www.motomagazin.cz/photos.php?photo=photos/france/src/gnomerhone/gnomerhone_m1.jpg" TargetMode="External"/><Relationship Id="rId5" Type="http://schemas.openxmlformats.org/officeDocument/2006/relationships/hyperlink" Target="http://www.motohouse.cz/media/image/thumb/p0018272_resize.jpg/p_max_size.jpg" TargetMode="External"/><Relationship Id="rId4" Type="http://schemas.openxmlformats.org/officeDocument/2006/relationships/hyperlink" Target="http://www.motorkari.cz/clanky/moto-novinky/honda/honda-vfr800-pujde-do-naha-25840.html" TargetMode="External"/><Relationship Id="rId9" Type="http://schemas.openxmlformats.org/officeDocument/2006/relationships/hyperlink" Target="http://www.tipmoto.com/dily-moto/ramy/s-doklady/84693-ram-doklady.html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361550977"/>
              </p:ext>
            </p:extLst>
          </p:nvPr>
        </p:nvGraphicFramePr>
        <p:xfrm>
          <a:off x="750311" y="2060848"/>
          <a:ext cx="7560000" cy="3672000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2269199"/>
                <a:gridCol w="5290801"/>
              </a:tblGrid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Projekt MŠMT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EU peníze středním školám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Název projektu školy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ICT do života školy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Registrační číslo projektu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CZ.1.07/1.5.00/34.0771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Šablona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III/2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Sada</a:t>
                      </a:r>
                      <a:endParaRPr lang="cs-CZ" sz="1200" b="1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13</a:t>
                      </a:r>
                      <a:endParaRPr lang="cs-CZ" sz="12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Anotace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Rámy motocyklů</a:t>
                      </a:r>
                      <a:endParaRPr lang="cs-CZ" sz="12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Klíčová slova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Rám, otevřený, uzavřený, profily, materiály</a:t>
                      </a:r>
                      <a:endParaRPr lang="cs-CZ" sz="12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="1" kern="1200" dirty="0" smtClean="0">
                          <a:effectLst/>
                        </a:rPr>
                        <a:t>Předmět</a:t>
                      </a:r>
                      <a:endParaRPr lang="cs-CZ" sz="1200" b="1" dirty="0" smtClean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</a:rPr>
                        <a:t>Automobily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Autor, spoluautor  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</a:rPr>
                        <a:t>Bc. Ladislav Hajný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Jazyk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Čeština</a:t>
                      </a:r>
                      <a:endParaRPr lang="cs-CZ" sz="12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učebního materiálu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Prezentace</a:t>
                      </a:r>
                      <a:endParaRPr lang="cs-CZ" sz="12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Potřebné pomůcky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PC,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dataprojektor</a:t>
                      </a:r>
                      <a:endParaRPr lang="cs-CZ" sz="12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interaktivity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Výklad pomocí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prezentace</a:t>
                      </a:r>
                      <a:endParaRPr lang="cs-CZ" sz="12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Stupeň a typ vzdělávání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Střední škola</a:t>
                      </a:r>
                      <a:endParaRPr lang="cs-CZ" sz="12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Cílová skupina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1. ročník - Mechanik opravář motorových vozidel</a:t>
                      </a:r>
                      <a:endParaRPr lang="cs-CZ" sz="12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Speciální vzdělávací potřeby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Ne</a:t>
                      </a:r>
                      <a:endParaRPr lang="cs-CZ" sz="12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Zdroje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Seznam viz poslední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strana</a:t>
                      </a:r>
                      <a:endParaRPr lang="cs-CZ" sz="12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</a:tbl>
          </a:graphicData>
        </a:graphic>
      </p:graphicFrame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ovéPole 9"/>
          <p:cNvSpPr txBox="1"/>
          <p:nvPr/>
        </p:nvSpPr>
        <p:spPr>
          <a:xfrm>
            <a:off x="791580" y="991035"/>
            <a:ext cx="7560840" cy="46166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dirty="0" smtClean="0"/>
              <a:t>Rámy motocyklů</a:t>
            </a:r>
            <a:endParaRPr lang="cs-CZ" sz="2400" b="1" dirty="0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753768" y="1497597"/>
            <a:ext cx="7560840" cy="400110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000" b="1" dirty="0" smtClean="0"/>
              <a:t>VY_32_INOVACE_13_255</a:t>
            </a:r>
            <a:endParaRPr lang="cs-CZ" sz="2000" b="1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4875622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2000" y="360000"/>
            <a:ext cx="7920000" cy="720000"/>
          </a:xfrm>
          <a:solidFill>
            <a:srgbClr val="EA851B"/>
          </a:solidFill>
        </p:spPr>
        <p:txBody>
          <a:bodyPr>
            <a:normAutofit/>
          </a:bodyPr>
          <a:lstStyle/>
          <a:p>
            <a:r>
              <a:rPr lang="cs-CZ" sz="2800" dirty="0"/>
              <a:t>Rámy </a:t>
            </a:r>
            <a:r>
              <a:rPr lang="cs-CZ" sz="2800" dirty="0" smtClean="0"/>
              <a:t>motocyklů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2000" y="1340768"/>
            <a:ext cx="7920000" cy="4939431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2400" i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Rám je </a:t>
            </a:r>
            <a:r>
              <a:rPr lang="cs-CZ" sz="2400" i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základním nosným, stavebním </a:t>
            </a:r>
            <a:r>
              <a:rPr lang="cs-CZ" sz="2400" i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 pevnostním prvkem </a:t>
            </a:r>
            <a:r>
              <a:rPr lang="cs-CZ" sz="2400" i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motocyklu, který má významný vliv na jízdní vlastnosti !!!</a:t>
            </a:r>
          </a:p>
          <a:p>
            <a:pPr marL="0" indent="0">
              <a:buNone/>
            </a:pPr>
            <a:r>
              <a:rPr lang="cs-CZ" sz="2000" dirty="0" smtClean="0"/>
              <a:t>Rám motocyklu přenáší celkovou hmotnost motocyklu na kola. </a:t>
            </a:r>
          </a:p>
          <a:p>
            <a:pPr marL="0" indent="0">
              <a:buNone/>
            </a:pPr>
            <a:r>
              <a:rPr lang="cs-CZ" sz="2000" dirty="0" smtClean="0"/>
              <a:t>Nese </a:t>
            </a:r>
            <a:r>
              <a:rPr lang="cs-CZ" sz="2000" dirty="0"/>
              <a:t>motor a drží hlavu </a:t>
            </a:r>
            <a:r>
              <a:rPr lang="cs-CZ" sz="2000" dirty="0" smtClean="0"/>
              <a:t>přední vidlice, </a:t>
            </a:r>
            <a:r>
              <a:rPr lang="cs-CZ" sz="2000" dirty="0"/>
              <a:t>v zadní části </a:t>
            </a:r>
            <a:r>
              <a:rPr lang="cs-CZ" sz="2000" dirty="0" smtClean="0"/>
              <a:t>rámu je </a:t>
            </a:r>
            <a:r>
              <a:rPr lang="cs-CZ" sz="2000" dirty="0"/>
              <a:t>pak uchycena </a:t>
            </a:r>
            <a:r>
              <a:rPr lang="cs-CZ" sz="2000" dirty="0" smtClean="0"/>
              <a:t>výkyvná vidlice </a:t>
            </a:r>
            <a:r>
              <a:rPr lang="cs-CZ" sz="2000" dirty="0"/>
              <a:t>zadního kola. </a:t>
            </a:r>
            <a:endParaRPr lang="cs-CZ" sz="2000" dirty="0" smtClean="0"/>
          </a:p>
          <a:p>
            <a:pPr marL="0" indent="0">
              <a:buNone/>
            </a:pPr>
            <a:r>
              <a:rPr lang="cs-CZ" sz="2000" dirty="0" smtClean="0"/>
              <a:t>Na vrchní </a:t>
            </a:r>
            <a:r>
              <a:rPr lang="cs-CZ" sz="2000" dirty="0"/>
              <a:t>straně </a:t>
            </a:r>
            <a:r>
              <a:rPr lang="cs-CZ" sz="2000" dirty="0" smtClean="0"/>
              <a:t>rámu je umístěna </a:t>
            </a:r>
            <a:r>
              <a:rPr lang="cs-CZ" sz="2000" dirty="0"/>
              <a:t>palivová </a:t>
            </a:r>
            <a:r>
              <a:rPr lang="cs-CZ" sz="2000" dirty="0" smtClean="0"/>
              <a:t>nádrž, vzadu je umístěna sedačka pro 1 – 2 osoby, </a:t>
            </a:r>
          </a:p>
          <a:p>
            <a:pPr marL="0" indent="0">
              <a:buNone/>
            </a:pPr>
            <a:r>
              <a:rPr lang="cs-CZ" sz="2000" dirty="0" smtClean="0"/>
              <a:t>která může být i na</a:t>
            </a:r>
          </a:p>
          <a:p>
            <a:pPr marL="0" indent="0">
              <a:buNone/>
            </a:pPr>
            <a:r>
              <a:rPr lang="cs-CZ" sz="2000" dirty="0" smtClean="0"/>
              <a:t>odděleném nosníku.</a:t>
            </a:r>
          </a:p>
          <a:p>
            <a:pPr marL="0" indent="0">
              <a:buNone/>
            </a:pPr>
            <a:r>
              <a:rPr lang="cs-CZ" sz="2000" u="sng" dirty="0" smtClean="0"/>
              <a:t>Rámy motocyklů jsou:</a:t>
            </a:r>
          </a:p>
          <a:p>
            <a:r>
              <a:rPr lang="cs-CZ" sz="2000" dirty="0" smtClean="0"/>
              <a:t>otevřené</a:t>
            </a:r>
          </a:p>
          <a:p>
            <a:r>
              <a:rPr lang="cs-CZ" sz="2000" dirty="0" smtClean="0"/>
              <a:t>uzavřené</a:t>
            </a:r>
            <a:endParaRPr lang="cs-CZ" sz="2000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2</a:t>
            </a:fld>
            <a:endParaRPr lang="cs-CZ" dirty="0"/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35896" y="3542864"/>
            <a:ext cx="3888432" cy="313504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339437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2000" y="360000"/>
            <a:ext cx="7920000" cy="720000"/>
          </a:xfrm>
          <a:solidFill>
            <a:srgbClr val="EA851B"/>
          </a:solidFill>
        </p:spPr>
        <p:txBody>
          <a:bodyPr/>
          <a:lstStyle/>
          <a:p>
            <a:r>
              <a:rPr lang="cs-CZ" sz="2800" dirty="0" smtClean="0"/>
              <a:t>Rámy motocyklů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2000" y="1440000"/>
            <a:ext cx="7920000" cy="4941328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sz="2000" i="1" u="sng" dirty="0" smtClean="0"/>
              <a:t>Hlavní typy a druhy rámů (současnost/historie):</a:t>
            </a:r>
          </a:p>
          <a:p>
            <a:pPr marL="0" indent="0">
              <a:buNone/>
            </a:pPr>
            <a:endParaRPr lang="cs-CZ" sz="2000" i="1" u="sng" dirty="0" smtClean="0"/>
          </a:p>
          <a:p>
            <a:r>
              <a:rPr lang="cs-CZ" sz="2000" dirty="0" smtClean="0"/>
              <a:t>jednotrubkové</a:t>
            </a:r>
          </a:p>
          <a:p>
            <a:r>
              <a:rPr lang="cs-CZ" sz="2000" dirty="0" smtClean="0"/>
              <a:t>dvoutrubkové</a:t>
            </a:r>
            <a:endParaRPr lang="cs-CZ" sz="2000" dirty="0"/>
          </a:p>
          <a:p>
            <a:r>
              <a:rPr lang="cs-CZ" sz="2000" dirty="0" smtClean="0"/>
              <a:t>lisované</a:t>
            </a:r>
            <a:endParaRPr lang="cs-CZ" sz="2000" dirty="0"/>
          </a:p>
          <a:p>
            <a:r>
              <a:rPr lang="cs-CZ" sz="2000" dirty="0" smtClean="0"/>
              <a:t>odlévané				otevřené</a:t>
            </a:r>
            <a:endParaRPr lang="cs-CZ" sz="2000" dirty="0"/>
          </a:p>
          <a:p>
            <a:r>
              <a:rPr lang="cs-CZ" sz="2000" dirty="0" smtClean="0"/>
              <a:t>kolébkové				uzavřené</a:t>
            </a:r>
            <a:endParaRPr lang="cs-CZ" sz="2000" dirty="0"/>
          </a:p>
          <a:p>
            <a:r>
              <a:rPr lang="cs-CZ" sz="2000" dirty="0" smtClean="0"/>
              <a:t>mostové</a:t>
            </a:r>
            <a:endParaRPr lang="cs-CZ" sz="2000" dirty="0"/>
          </a:p>
          <a:p>
            <a:r>
              <a:rPr lang="cs-CZ" sz="2000" dirty="0" smtClean="0"/>
              <a:t>mřížové</a:t>
            </a:r>
            <a:endParaRPr lang="cs-CZ" sz="2000" dirty="0"/>
          </a:p>
          <a:p>
            <a:r>
              <a:rPr lang="cs-CZ" sz="2000" dirty="0" smtClean="0"/>
              <a:t>páteřové</a:t>
            </a:r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r>
              <a:rPr lang="cs-CZ" sz="2000" dirty="0" smtClean="0"/>
              <a:t>Materiály na výrobu rámů mohou být trubky nebo různé výlisky a profily z oceli nebo hliníkových slitin. Spojení jednotlivých částí do celku je pomocí svarů.</a:t>
            </a:r>
            <a:endParaRPr lang="cs-CZ" sz="2000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3</a:t>
            </a:fld>
            <a:endParaRPr lang="cs-CZ" dirty="0"/>
          </a:p>
        </p:txBody>
      </p:sp>
      <p:cxnSp>
        <p:nvCxnSpPr>
          <p:cNvPr id="6" name="Přímá spojnice se šipkou 5"/>
          <p:cNvCxnSpPr/>
          <p:nvPr/>
        </p:nvCxnSpPr>
        <p:spPr>
          <a:xfrm>
            <a:off x="2915816" y="2309698"/>
            <a:ext cx="2160240" cy="1119302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se šipkou 7"/>
          <p:cNvCxnSpPr/>
          <p:nvPr/>
        </p:nvCxnSpPr>
        <p:spPr>
          <a:xfrm flipV="1">
            <a:off x="2428737" y="3573016"/>
            <a:ext cx="2647319" cy="1080120"/>
          </a:xfrm>
          <a:prstGeom prst="straightConnector1">
            <a:avLst/>
          </a:prstGeom>
          <a:ln w="38100">
            <a:solidFill>
              <a:schemeClr val="tx1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9408768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2000" y="360000"/>
            <a:ext cx="7920000" cy="720000"/>
          </a:xfrm>
          <a:solidFill>
            <a:srgbClr val="EA851B"/>
          </a:solidFill>
        </p:spPr>
        <p:txBody>
          <a:bodyPr/>
          <a:lstStyle/>
          <a:p>
            <a:r>
              <a:rPr lang="cs-CZ" sz="2800" dirty="0"/>
              <a:t>Rámy </a:t>
            </a:r>
            <a:r>
              <a:rPr lang="cs-CZ" sz="2800" dirty="0" smtClean="0"/>
              <a:t>motocyklů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000" dirty="0" smtClean="0"/>
              <a:t>Klasický otevřený trubkový rám, kdy vložený motor zpevňuje rám pomocí šroubového spojení do jednoho celku.</a:t>
            </a:r>
            <a:r>
              <a:rPr lang="cs-CZ" sz="2000" dirty="0"/>
              <a:t>	</a:t>
            </a:r>
          </a:p>
          <a:p>
            <a:pPr marL="0" indent="0">
              <a:buNone/>
            </a:pPr>
            <a:endParaRPr lang="cs-CZ" sz="2000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000" dirty="0"/>
              <a:t>Většina </a:t>
            </a:r>
            <a:r>
              <a:rPr lang="cs-CZ" sz="2000" dirty="0" smtClean="0"/>
              <a:t>nových </a:t>
            </a:r>
            <a:r>
              <a:rPr lang="cs-CZ" sz="2000" dirty="0"/>
              <a:t>superbiků používá hliníkový rám – </a:t>
            </a:r>
            <a:r>
              <a:rPr lang="cs-CZ" sz="20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DELTABOX</a:t>
            </a:r>
            <a:r>
              <a:rPr lang="cs-CZ" sz="2000" dirty="0" smtClean="0"/>
              <a:t>, </a:t>
            </a:r>
            <a:r>
              <a:rPr lang="cs-CZ" sz="2000" dirty="0"/>
              <a:t>kde </a:t>
            </a:r>
            <a:r>
              <a:rPr lang="cs-CZ" sz="2000" dirty="0" smtClean="0"/>
              <a:t>dva </a:t>
            </a:r>
            <a:r>
              <a:rPr lang="cs-CZ" sz="2000" dirty="0"/>
              <a:t>nosníky </a:t>
            </a:r>
            <a:r>
              <a:rPr lang="cs-CZ" sz="2000" dirty="0" smtClean="0"/>
              <a:t>prochází od hlavy </a:t>
            </a:r>
            <a:r>
              <a:rPr lang="cs-CZ" sz="2000" dirty="0"/>
              <a:t>řízení, </a:t>
            </a:r>
            <a:r>
              <a:rPr lang="cs-CZ" sz="2000" dirty="0" smtClean="0"/>
              <a:t>kolem </a:t>
            </a:r>
            <a:r>
              <a:rPr lang="cs-CZ" sz="2000" dirty="0"/>
              <a:t>motoru nebo nad ním a končí u čepu zadní </a:t>
            </a:r>
            <a:r>
              <a:rPr lang="cs-CZ" sz="2000" dirty="0" smtClean="0"/>
              <a:t>kyvné nápravy. Toto řešení nabízí levnou výrobu, malou  hmotnost, velkou tuhost </a:t>
            </a:r>
            <a:r>
              <a:rPr lang="cs-CZ" sz="2000" dirty="0"/>
              <a:t>a </a:t>
            </a:r>
            <a:r>
              <a:rPr lang="cs-CZ" sz="2000" dirty="0" smtClean="0"/>
              <a:t>malou náročnost na výrobu. </a:t>
            </a:r>
            <a:endParaRPr lang="cs-CZ" sz="2000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4</a:t>
            </a:fld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3789040"/>
            <a:ext cx="3885761" cy="230425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8064" y="4221088"/>
            <a:ext cx="2880320" cy="216024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9512047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2000" y="360000"/>
            <a:ext cx="7920000" cy="720000"/>
          </a:xfrm>
          <a:solidFill>
            <a:srgbClr val="EA851B"/>
          </a:solidFill>
        </p:spPr>
        <p:txBody>
          <a:bodyPr/>
          <a:lstStyle/>
          <a:p>
            <a:r>
              <a:rPr lang="cs-CZ" sz="2800" dirty="0"/>
              <a:t>Rámy </a:t>
            </a:r>
            <a:r>
              <a:rPr lang="cs-CZ" sz="2800" dirty="0" smtClean="0"/>
              <a:t>motocyklů</a:t>
            </a:r>
            <a:endParaRPr lang="cs-CZ" sz="2800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5</a:t>
            </a:fld>
            <a:endParaRPr lang="cs-CZ" dirty="0"/>
          </a:p>
        </p:txBody>
      </p:sp>
      <p:pic>
        <p:nvPicPr>
          <p:cNvPr id="3074" name="Picture 2"/>
          <p:cNvPicPr>
            <a:picLocks noGrp="1" noChangeAspect="1" noChangeArrowheads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2924944"/>
            <a:ext cx="4038600" cy="345257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467544" y="1772816"/>
            <a:ext cx="345638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dirty="0" smtClean="0"/>
              <a:t>Uzavřený trubkový rám</a:t>
            </a:r>
            <a:endParaRPr lang="cs-CZ" sz="2000" dirty="0"/>
          </a:p>
        </p:txBody>
      </p:sp>
      <p:pic>
        <p:nvPicPr>
          <p:cNvPr id="3075" name="Picture 3"/>
          <p:cNvPicPr>
            <a:picLocks noGrp="1" noChangeAspect="1" noChangeArrowheads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0" y="3573016"/>
            <a:ext cx="4038600" cy="21647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8" name="TextovéPole 7"/>
          <p:cNvSpPr txBox="1"/>
          <p:nvPr/>
        </p:nvSpPr>
        <p:spPr>
          <a:xfrm>
            <a:off x="4860032" y="2142148"/>
            <a:ext cx="3481466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Příhradový trubkový rám Ducati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4804046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2000" y="360000"/>
            <a:ext cx="7920000" cy="720000"/>
          </a:xfrm>
          <a:solidFill>
            <a:srgbClr val="EA851B"/>
          </a:solidFill>
        </p:spPr>
        <p:txBody>
          <a:bodyPr/>
          <a:lstStyle/>
          <a:p>
            <a:r>
              <a:rPr lang="cs-CZ" sz="2800" dirty="0"/>
              <a:t>Rámy </a:t>
            </a:r>
            <a:r>
              <a:rPr lang="cs-CZ" sz="2800" dirty="0" smtClean="0"/>
              <a:t>motocyklů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000" dirty="0"/>
              <a:t>			</a:t>
            </a:r>
          </a:p>
          <a:p>
            <a:pPr marL="0" indent="0">
              <a:buNone/>
            </a:pPr>
            <a:endParaRPr lang="cs-CZ" sz="2000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2000" dirty="0"/>
              <a:t>Kombinovaný rám z hliníkových odlitků a příhradového </a:t>
            </a:r>
            <a:r>
              <a:rPr lang="cs-CZ" sz="2000" dirty="0" smtClean="0"/>
              <a:t>rámu.</a:t>
            </a:r>
          </a:p>
          <a:p>
            <a:pPr marL="0" indent="0" algn="ctr">
              <a:buNone/>
            </a:pPr>
            <a:r>
              <a:rPr lang="cs-CZ" sz="2000" dirty="0" smtClean="0"/>
              <a:t>Bimota Tesi 1D</a:t>
            </a:r>
            <a:endParaRPr lang="cs-CZ" sz="2000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6</a:t>
            </a:fld>
            <a:endParaRPr lang="cs-CZ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9319" y="3784639"/>
            <a:ext cx="3809999" cy="23002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611560" y="1772816"/>
            <a:ext cx="3168352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dirty="0" smtClean="0"/>
              <a:t>Lehký lisovaný rám </a:t>
            </a:r>
            <a:endParaRPr lang="cs-CZ" sz="2000" dirty="0"/>
          </a:p>
        </p:txBody>
      </p:sp>
      <p:pic>
        <p:nvPicPr>
          <p:cNvPr id="4100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883384" y="3356992"/>
            <a:ext cx="3736631" cy="25922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6880705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EA851B"/>
          </a:solidFill>
        </p:spPr>
        <p:txBody>
          <a:bodyPr/>
          <a:lstStyle/>
          <a:p>
            <a:r>
              <a:rPr lang="cs-CZ" sz="2800" dirty="0"/>
              <a:t>Rámy </a:t>
            </a:r>
            <a:r>
              <a:rPr lang="cs-CZ" sz="2800" dirty="0" smtClean="0"/>
              <a:t>motocyklů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2000" dirty="0" smtClean="0"/>
              <a:t>Kombinace jedno + dvoutrubkového rámu Harley Davidson</a:t>
            </a:r>
            <a:r>
              <a:rPr lang="cs-CZ" sz="2000" dirty="0"/>
              <a:t>						</a:t>
            </a:r>
          </a:p>
          <a:p>
            <a:pPr marL="0" indent="0">
              <a:buNone/>
            </a:pPr>
            <a:endParaRPr lang="cs-CZ" sz="2000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 marL="0" indent="0" algn="ctr">
              <a:buNone/>
            </a:pPr>
            <a:r>
              <a:rPr lang="cs-CZ" sz="2000" dirty="0" smtClean="0"/>
              <a:t>Mostový dvoutrubkový rám Yamaha</a:t>
            </a:r>
            <a:endParaRPr lang="cs-CZ" sz="2000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7</a:t>
            </a:fld>
            <a:endParaRPr lang="cs-CZ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66" t="-1" r="1416" b="1504"/>
          <a:stretch/>
        </p:blipFill>
        <p:spPr bwMode="auto">
          <a:xfrm>
            <a:off x="755576" y="3068960"/>
            <a:ext cx="3384000" cy="3096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4008" y="3079843"/>
            <a:ext cx="4032448" cy="302568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3114643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2000" y="360000"/>
            <a:ext cx="7920000" cy="720000"/>
          </a:xfrm>
          <a:solidFill>
            <a:srgbClr val="EA851B"/>
          </a:solidFill>
        </p:spPr>
        <p:txBody>
          <a:bodyPr/>
          <a:lstStyle/>
          <a:p>
            <a:r>
              <a:rPr lang="cs-CZ" sz="2800" dirty="0"/>
              <a:t>Rámy </a:t>
            </a:r>
            <a:r>
              <a:rPr lang="cs-CZ" sz="2800" dirty="0" smtClean="0"/>
              <a:t>motocyklů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2000" y="1260000"/>
            <a:ext cx="7920000" cy="540000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000" dirty="0" smtClean="0"/>
              <a:t>Koncepce motocyklu AUDI s motorem Ducati, rám je vyroben z </a:t>
            </a:r>
          </a:p>
          <a:p>
            <a:pPr marL="0" indent="0">
              <a:buNone/>
            </a:pPr>
            <a:r>
              <a:rPr lang="cs-CZ" sz="2000" dirty="0"/>
              <a:t>karbonových vláken a slitiny lehkých kovů.						</a:t>
            </a:r>
          </a:p>
          <a:p>
            <a:pPr marL="0" indent="0">
              <a:buNone/>
            </a:pPr>
            <a:r>
              <a:rPr lang="cs-CZ" sz="2000" dirty="0"/>
              <a:t>							</a:t>
            </a:r>
          </a:p>
          <a:p>
            <a:pPr marL="0" indent="0">
              <a:buNone/>
            </a:pPr>
            <a:endParaRPr lang="cs-CZ" sz="2000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8</a:t>
            </a:fld>
            <a:endParaRPr lang="cs-CZ" dirty="0"/>
          </a:p>
        </p:txBody>
      </p:sp>
      <p:pic>
        <p:nvPicPr>
          <p:cNvPr id="6147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9632" y="2076629"/>
            <a:ext cx="6663436" cy="444229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9507636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9</a:t>
            </a:fld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611560" y="620688"/>
            <a:ext cx="7920880" cy="452431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Tato prezentace, ukazuje a seznamuje žáky se současnými i historickými rámy motocyklů a současným jejich použitím v konstrukci stavby.</a:t>
            </a:r>
          </a:p>
          <a:p>
            <a:endParaRPr lang="cs-CZ" sz="2000" dirty="0" smtClean="0"/>
          </a:p>
          <a:p>
            <a:r>
              <a:rPr lang="cs-CZ" sz="2000" dirty="0" smtClean="0"/>
              <a:t>Cvičení:</a:t>
            </a:r>
          </a:p>
          <a:p>
            <a:endParaRPr lang="cs-CZ" sz="2000" dirty="0"/>
          </a:p>
          <a:p>
            <a:pPr marL="457200" indent="-457200">
              <a:buAutoNum type="arabicParenR"/>
            </a:pPr>
            <a:r>
              <a:rPr lang="cs-CZ" sz="2000" dirty="0" smtClean="0"/>
              <a:t>Jaké jsou druhy rámů motocyklů?</a:t>
            </a:r>
          </a:p>
          <a:p>
            <a:pPr marL="457200" indent="-457200">
              <a:buAutoNum type="arabicParenR"/>
            </a:pPr>
            <a:r>
              <a:rPr lang="cs-CZ" sz="2000" dirty="0" smtClean="0"/>
              <a:t>Nejpoužívanější rám motocyklů v současnosti?</a:t>
            </a:r>
          </a:p>
          <a:p>
            <a:pPr marL="457200" indent="-457200">
              <a:buAutoNum type="arabicParenR"/>
            </a:pPr>
            <a:r>
              <a:rPr lang="cs-CZ" sz="2000" dirty="0" smtClean="0"/>
              <a:t>Z jakých důvodů se rámy používaly a používají?</a:t>
            </a:r>
          </a:p>
          <a:p>
            <a:endParaRPr lang="cs-CZ" sz="2000" dirty="0"/>
          </a:p>
          <a:p>
            <a:endParaRPr lang="cs-CZ" sz="2000" dirty="0" smtClean="0"/>
          </a:p>
          <a:p>
            <a:pPr algn="ctr"/>
            <a:endParaRPr lang="cs-CZ" sz="4400" i="1" dirty="0" smtClean="0">
              <a:solidFill>
                <a:schemeClr val="accent6">
                  <a:lumMod val="75000"/>
                </a:schemeClr>
              </a:solidFill>
            </a:endParaRPr>
          </a:p>
          <a:p>
            <a:pPr algn="ctr"/>
            <a:r>
              <a:rPr lang="cs-CZ" sz="4400" i="1" dirty="0" smtClean="0">
                <a:solidFill>
                  <a:schemeClr val="accent6">
                    <a:lumMod val="75000"/>
                  </a:schemeClr>
                </a:solidFill>
              </a:rPr>
              <a:t>Děkuji za pozornost</a:t>
            </a:r>
            <a:endParaRPr lang="cs-CZ" sz="4400" i="1" dirty="0">
              <a:solidFill>
                <a:schemeClr val="accent6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410878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10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10" name="TextovéPole 9"/>
          <p:cNvSpPr txBox="1"/>
          <p:nvPr/>
        </p:nvSpPr>
        <p:spPr>
          <a:xfrm>
            <a:off x="3275856" y="1080000"/>
            <a:ext cx="2587375" cy="584775"/>
          </a:xfrm>
          <a:prstGeom prst="rect">
            <a:avLst/>
          </a:prstGeom>
          <a:noFill/>
        </p:spPr>
        <p:txBody>
          <a:bodyPr wrap="none" rtlCol="0" anchor="ctr">
            <a:spAutoFit/>
          </a:bodyPr>
          <a:lstStyle/>
          <a:p>
            <a:pPr algn="ctr"/>
            <a:r>
              <a:rPr lang="cs-CZ" sz="3200" b="1" dirty="0" smtClean="0">
                <a:solidFill>
                  <a:prstClr val="black"/>
                </a:solidFill>
              </a:rPr>
              <a:t>Použité zdroje</a:t>
            </a:r>
            <a:endParaRPr lang="cs-CZ" sz="3200" b="1" dirty="0">
              <a:solidFill>
                <a:prstClr val="black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755576" y="1628800"/>
            <a:ext cx="7632848" cy="31700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600" dirty="0" smtClean="0">
                <a:solidFill>
                  <a:prstClr val="black"/>
                </a:solidFill>
              </a:rPr>
              <a:t>Publikace:</a:t>
            </a:r>
          </a:p>
          <a:p>
            <a:r>
              <a:rPr lang="cs-CZ" sz="1600" dirty="0" smtClean="0">
                <a:solidFill>
                  <a:prstClr val="black"/>
                </a:solidFill>
              </a:rPr>
              <a:t>M. Pilárik, J. Pabst  -  Automobily I. – nakl. Informatorium</a:t>
            </a:r>
          </a:p>
          <a:p>
            <a:r>
              <a:rPr lang="cs-CZ" sz="1600" dirty="0" smtClean="0">
                <a:solidFill>
                  <a:prstClr val="black"/>
                </a:solidFill>
              </a:rPr>
              <a:t>Rolf Gscheidle a kolektiv – Příručka pro automechanika – nakl. Sabotáles</a:t>
            </a:r>
          </a:p>
          <a:p>
            <a:r>
              <a:rPr lang="cs-CZ" sz="1600" dirty="0" smtClean="0">
                <a:solidFill>
                  <a:prstClr val="black"/>
                </a:solidFill>
              </a:rPr>
              <a:t>Zákon </a:t>
            </a:r>
            <a:r>
              <a:rPr lang="cs-CZ" sz="1600" dirty="0">
                <a:solidFill>
                  <a:prstClr val="black"/>
                </a:solidFill>
              </a:rPr>
              <a:t>č. 56/2001 Sb. </a:t>
            </a:r>
            <a:endParaRPr lang="cs-CZ" sz="1600" dirty="0" smtClean="0">
              <a:solidFill>
                <a:prstClr val="black"/>
              </a:solidFill>
            </a:endParaRPr>
          </a:p>
          <a:p>
            <a:r>
              <a:rPr lang="cs-CZ" sz="1600" dirty="0">
                <a:solidFill>
                  <a:prstClr val="black"/>
                </a:solidFill>
              </a:rPr>
              <a:t>Vyhláška MDS č.341/2002 </a:t>
            </a:r>
            <a:endParaRPr lang="cs-CZ" sz="1600" dirty="0" smtClean="0">
              <a:solidFill>
                <a:prstClr val="black"/>
              </a:solidFill>
            </a:endParaRPr>
          </a:p>
          <a:p>
            <a:r>
              <a:rPr lang="cs-CZ" sz="1600" dirty="0" smtClean="0">
                <a:solidFill>
                  <a:prstClr val="black"/>
                </a:solidFill>
              </a:rPr>
              <a:t>V prezentaci použity vlastní citace, vyjma fotografií z volně dostupných zdrojů:</a:t>
            </a:r>
          </a:p>
          <a:p>
            <a:r>
              <a:rPr lang="cs-CZ" sz="1200" dirty="0">
                <a:solidFill>
                  <a:prstClr val="black"/>
                </a:solidFill>
                <a:hlinkClick r:id="rId4"/>
              </a:rPr>
              <a:t>http://</a:t>
            </a:r>
            <a:r>
              <a:rPr lang="cs-CZ" sz="1200" dirty="0" smtClean="0">
                <a:solidFill>
                  <a:prstClr val="black"/>
                </a:solidFill>
                <a:hlinkClick r:id="rId4"/>
              </a:rPr>
              <a:t>www.motorkari.cz/clanky/moto-novinky/honda/honda-vfr800-pujde-do-naha-25840.html</a:t>
            </a:r>
            <a:endParaRPr lang="cs-CZ" sz="1200" dirty="0" smtClean="0">
              <a:solidFill>
                <a:prstClr val="black"/>
              </a:solidFill>
            </a:endParaRPr>
          </a:p>
          <a:p>
            <a:r>
              <a:rPr lang="cs-CZ" sz="1200" dirty="0">
                <a:solidFill>
                  <a:prstClr val="black"/>
                </a:solidFill>
                <a:hlinkClick r:id="rId5"/>
              </a:rPr>
              <a:t>http://</a:t>
            </a:r>
            <a:r>
              <a:rPr lang="cs-CZ" sz="1200" dirty="0" smtClean="0">
                <a:solidFill>
                  <a:prstClr val="black"/>
                </a:solidFill>
                <a:hlinkClick r:id="rId5"/>
              </a:rPr>
              <a:t>www.motohouse.cz/media/image/thumb/p0018272_resize.jpg/p_max_size.jpg</a:t>
            </a:r>
            <a:endParaRPr lang="cs-CZ" sz="1200" dirty="0" smtClean="0">
              <a:solidFill>
                <a:prstClr val="black"/>
              </a:solidFill>
            </a:endParaRPr>
          </a:p>
          <a:p>
            <a:r>
              <a:rPr lang="cs-CZ" sz="1200" dirty="0">
                <a:solidFill>
                  <a:prstClr val="black"/>
                </a:solidFill>
                <a:hlinkClick r:id="rId6"/>
              </a:rPr>
              <a:t>http://</a:t>
            </a:r>
            <a:r>
              <a:rPr lang="cs-CZ" sz="1200" dirty="0" smtClean="0">
                <a:solidFill>
                  <a:prstClr val="black"/>
                </a:solidFill>
                <a:hlinkClick r:id="rId6"/>
              </a:rPr>
              <a:t>www.motomagazin.cz/photos.php?photo=photos/france/src/gnomerhone/gnomerhone_m1.jpg</a:t>
            </a:r>
            <a:endParaRPr lang="cs-CZ" sz="1200" dirty="0" smtClean="0">
              <a:solidFill>
                <a:prstClr val="black"/>
              </a:solidFill>
            </a:endParaRPr>
          </a:p>
          <a:p>
            <a:r>
              <a:rPr lang="cs-CZ" sz="1200" dirty="0">
                <a:solidFill>
                  <a:prstClr val="black"/>
                </a:solidFill>
                <a:hlinkClick r:id="rId7"/>
              </a:rPr>
              <a:t>http://</a:t>
            </a:r>
            <a:r>
              <a:rPr lang="cs-CZ" sz="1200" dirty="0" smtClean="0">
                <a:solidFill>
                  <a:prstClr val="black"/>
                </a:solidFill>
                <a:hlinkClick r:id="rId7"/>
              </a:rPr>
              <a:t>www.motocykl-online.cz/galery_popup.php?img_id=90525</a:t>
            </a:r>
            <a:endParaRPr lang="cs-CZ" sz="1200" dirty="0" smtClean="0">
              <a:solidFill>
                <a:prstClr val="black"/>
              </a:solidFill>
            </a:endParaRPr>
          </a:p>
          <a:p>
            <a:r>
              <a:rPr lang="cs-CZ" sz="1200" dirty="0">
                <a:solidFill>
                  <a:prstClr val="black"/>
                </a:solidFill>
                <a:hlinkClick r:id="rId8"/>
              </a:rPr>
              <a:t>http://</a:t>
            </a:r>
            <a:r>
              <a:rPr lang="cs-CZ" sz="1200" dirty="0" smtClean="0">
                <a:solidFill>
                  <a:prstClr val="black"/>
                </a:solidFill>
                <a:hlinkClick r:id="rId8"/>
              </a:rPr>
              <a:t>eshop.hs-choppers.cz/hs-choppers/eshop/12-1-RAMY/0/5/1343-Ram-Softail-Wide-Santee</a:t>
            </a:r>
            <a:endParaRPr lang="cs-CZ" sz="1200" dirty="0" smtClean="0">
              <a:solidFill>
                <a:prstClr val="black"/>
              </a:solidFill>
            </a:endParaRPr>
          </a:p>
          <a:p>
            <a:r>
              <a:rPr lang="cs-CZ" sz="1200" dirty="0">
                <a:solidFill>
                  <a:prstClr val="black"/>
                </a:solidFill>
                <a:hlinkClick r:id="rId9"/>
              </a:rPr>
              <a:t>http://</a:t>
            </a:r>
            <a:r>
              <a:rPr lang="cs-CZ" sz="1200" dirty="0" smtClean="0">
                <a:solidFill>
                  <a:prstClr val="black"/>
                </a:solidFill>
                <a:hlinkClick r:id="rId9"/>
              </a:rPr>
              <a:t>www.tipmoto.com/dily-moto/ramy/s-doklady/84693-ram-doklady.html</a:t>
            </a:r>
            <a:endParaRPr lang="cs-CZ" sz="1200" dirty="0" smtClean="0">
              <a:solidFill>
                <a:prstClr val="black"/>
              </a:solidFill>
            </a:endParaRPr>
          </a:p>
          <a:p>
            <a:endParaRPr lang="cs-CZ" sz="1200" dirty="0">
              <a:solidFill>
                <a:prstClr val="black"/>
              </a:solidFill>
            </a:endParaRPr>
          </a:p>
          <a:p>
            <a:r>
              <a:rPr lang="cs-CZ" sz="2000" dirty="0">
                <a:solidFill>
                  <a:prstClr val="black"/>
                </a:solidFill>
              </a:rPr>
              <a:t>			  </a:t>
            </a:r>
          </a:p>
        </p:txBody>
      </p:sp>
    </p:spTree>
    <p:extLst>
      <p:ext uri="{BB962C8B-B14F-4D97-AF65-F5344CB8AC3E}">
        <p14:creationId xmlns:p14="http://schemas.microsoft.com/office/powerpoint/2010/main" val="27157322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4105</TotalTime>
  <Words>448</Words>
  <Application>Microsoft Office PowerPoint</Application>
  <PresentationFormat>Předvádění na obrazovce (4:3)</PresentationFormat>
  <Paragraphs>116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10</vt:i4>
      </vt:variant>
    </vt:vector>
  </HeadingPairs>
  <TitlesOfParts>
    <vt:vector size="12" baseType="lpstr">
      <vt:lpstr>Motiv systému Office</vt:lpstr>
      <vt:lpstr>1_Motiv systému Office</vt:lpstr>
      <vt:lpstr>STŘEDNÍ ŠKOLA STAVEBNÍ A TECHNICKÁ Ústí nad Labem, Čelakovského 5, příspěvková organizace Páteřní škola Ústeckého kraje</vt:lpstr>
      <vt:lpstr>Rámy motocyklů</vt:lpstr>
      <vt:lpstr>Rámy motocyklů</vt:lpstr>
      <vt:lpstr>Rámy motocyklů</vt:lpstr>
      <vt:lpstr>Rámy motocyklů</vt:lpstr>
      <vt:lpstr>Rámy motocyklů</vt:lpstr>
      <vt:lpstr>Rámy motocyklů</vt:lpstr>
      <vt:lpstr>Rámy motocyklů</vt:lpstr>
      <vt:lpstr>Prezentace aplikace PowerPoint</vt:lpstr>
      <vt:lpstr>STŘEDNÍ ŠKOLA STAVEBNÍ A TECHNICKÁ Ústí nad Labem, Čelakovského 5, příspěvková organizace Páteřní škola Ústeckého kraje</vt:lpstr>
    </vt:vector>
  </TitlesOfParts>
  <Company>Střední škola technická Ústí nad Labem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Střední škola stavební a technická Ústí nad Labem sekce technických oborů</dc:title>
  <dc:creator>Filas</dc:creator>
  <cp:lastModifiedBy>Karel Filas, Ing.</cp:lastModifiedBy>
  <cp:revision>284</cp:revision>
  <dcterms:created xsi:type="dcterms:W3CDTF">2010-11-01T23:40:31Z</dcterms:created>
  <dcterms:modified xsi:type="dcterms:W3CDTF">2013-12-16T21:48:53Z</dcterms:modified>
</cp:coreProperties>
</file>