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4"/>
  </p:notesMasterIdLst>
  <p:sldIdLst>
    <p:sldId id="266" r:id="rId3"/>
    <p:sldId id="256" r:id="rId4"/>
    <p:sldId id="268" r:id="rId5"/>
    <p:sldId id="257" r:id="rId6"/>
    <p:sldId id="258" r:id="rId7"/>
    <p:sldId id="263" r:id="rId8"/>
    <p:sldId id="260" r:id="rId9"/>
    <p:sldId id="261" r:id="rId10"/>
    <p:sldId id="265" r:id="rId11"/>
    <p:sldId id="269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  <p:guide pos="144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AF15B8-1DEE-460F-88A2-2D44DE6B66FB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B3066B-9C4E-4594-823F-7F7862A02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96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492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B3066B-9C4E-4594-823F-7F7862A02F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42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2325" y="762000"/>
            <a:ext cx="5111675" cy="2667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810000"/>
            <a:ext cx="5105400" cy="2133600"/>
          </a:xfrm>
        </p:spPr>
        <p:txBody>
          <a:bodyPr/>
          <a:lstStyle>
            <a:lvl1pPr marL="0" indent="0" algn="l">
              <a:buNone/>
              <a:defRPr b="1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lowing tech background 3d ,LO2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5555" r="7778"/>
          <a:stretch/>
        </p:blipFill>
        <p:spPr>
          <a:xfrm>
            <a:off x="4495800" y="1368911"/>
            <a:ext cx="3888889" cy="3888889"/>
          </a:xfrm>
          <a:prstGeom prst="roundRect">
            <a:avLst>
              <a:gd name="adj" fmla="val 8644"/>
            </a:avLst>
          </a:prstGeom>
          <a:ln>
            <a:noFill/>
          </a:ln>
          <a:effectLst>
            <a:reflection blurRad="6350" stA="15000" endPos="50000" dist="635000" dir="5400000" sy="-100000" algn="bl" rotWithShape="0"/>
          </a:effectLst>
          <a:scene3d>
            <a:camera prst="perspectiveRelaxed" fov="6900000">
              <a:rot lat="23995" lon="3210004" rev="21299988"/>
            </a:camera>
            <a:lightRig rig="chilly" dir="t"/>
          </a:scene3d>
          <a:sp3d extrusionH="635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28476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41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929187"/>
            <a:ext cx="5105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3733800"/>
            <a:ext cx="5105400" cy="11953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Glowing tech background 3d ,LO2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5555" r="7778"/>
          <a:stretch/>
        </p:blipFill>
        <p:spPr>
          <a:xfrm>
            <a:off x="4495800" y="1368911"/>
            <a:ext cx="3888889" cy="3888889"/>
          </a:xfrm>
          <a:prstGeom prst="roundRect">
            <a:avLst>
              <a:gd name="adj" fmla="val 8644"/>
            </a:avLst>
          </a:prstGeom>
          <a:ln>
            <a:noFill/>
          </a:ln>
          <a:effectLst>
            <a:reflection blurRad="6350" stA="15000" endPos="50000" dist="635000" dir="5400000" sy="-100000" algn="bl" rotWithShape="0"/>
          </a:effectLst>
          <a:scene3d>
            <a:camera prst="perspectiveRelaxed" fov="6900000">
              <a:rot lat="23995" lon="3210004" rev="21299988"/>
            </a:camera>
            <a:lightRig rig="chilly" dir="t"/>
          </a:scene3d>
          <a:sp3d extrusionH="635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0310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798637"/>
            <a:ext cx="4267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8637"/>
            <a:ext cx="4267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333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733550"/>
            <a:ext cx="42687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" y="2373312"/>
            <a:ext cx="42687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33550"/>
            <a:ext cx="42703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73312"/>
            <a:ext cx="42703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092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7955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014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86958"/>
            <a:ext cx="32369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3968750" cy="490907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1371600"/>
            <a:ext cx="3236913" cy="49136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052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0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138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403874"/>
            <a:ext cx="7239000" cy="4876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297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19800" y="1371600"/>
            <a:ext cx="1828800" cy="4953000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371600"/>
            <a:ext cx="5791200" cy="4953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973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media" Target="../media/media1.wm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ideo" Target="../media/media1.wm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76200"/>
            <a:ext cx="7239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403874"/>
            <a:ext cx="8686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425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68D13-5EF5-42B0-A8BE-ADA17887028F}" type="datetimeFigureOut">
              <a:rPr lang="en-US" smtClean="0"/>
              <a:t>12/16/2013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7373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AA99-7238-42D3-B68A-A4E1B56FEE73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Glowing tech background 3d ,LO2.wmv">
            <a:hlinkClick r:id="" action="ppaction://media"/>
          </p:cNvPr>
          <p:cNvPicPr>
            <a:picLocks noChangeAspect="1"/>
          </p:cNvPicPr>
          <p:nvPr>
            <a:vide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 rotWithShape="1">
          <a:blip r:embed="rId16"/>
          <a:srcRect l="25555" r="7778"/>
          <a:stretch/>
        </p:blipFill>
        <p:spPr>
          <a:xfrm>
            <a:off x="7239000" y="152400"/>
            <a:ext cx="1600200" cy="1600200"/>
          </a:xfrm>
          <a:prstGeom prst="roundRect">
            <a:avLst>
              <a:gd name="adj" fmla="val 18055"/>
            </a:avLst>
          </a:prstGeom>
          <a:ln>
            <a:noFill/>
          </a:ln>
          <a:effectLst/>
          <a:scene3d>
            <a:camera prst="perspectiveRelaxed" fov="7200000">
              <a:rot lat="23995" lon="3210004" rev="21299988"/>
            </a:camera>
            <a:lightRig rig="chilly" dir="t">
              <a:rot lat="0" lon="0" rev="0"/>
            </a:lightRig>
          </a:scene3d>
          <a:sp3d extrusionH="254000" prstMaterial="powder">
            <a:bevelT w="0" h="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1608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31680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09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Význam a rozdělení technických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materiálů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Přírodní suroviny, železné kovy, neželezné kovy, nekovy, plasty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Materiály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Ing.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Patrick </a:t>
                      </a:r>
                      <a:r>
                        <a:rPr lang="cs-CZ" sz="1200" baseline="0" dirty="0" err="1" smtClean="0">
                          <a:solidFill>
                            <a:schemeClr val="tx1"/>
                          </a:solidFill>
                          <a:effectLst/>
                        </a:rPr>
                        <a:t>Gurský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Instalatér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383159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VY_32_INOVACE_09_161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777706" y="980728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Technické </a:t>
            </a:r>
            <a:r>
              <a:rPr lang="cs-CZ" sz="2400" b="1" dirty="0"/>
              <a:t>materiály, význam, rozdělení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01730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404664"/>
            <a:ext cx="6149875" cy="2667000"/>
          </a:xfrm>
        </p:spPr>
        <p:txBody>
          <a:bodyPr>
            <a:normAutofit/>
          </a:bodyPr>
          <a:lstStyle/>
          <a:p>
            <a:r>
              <a:rPr lang="cs-CZ" sz="4800" dirty="0" smtClean="0"/>
              <a:t>TECHNICKÉ MATERIÁLY</a:t>
            </a:r>
            <a:endParaRPr lang="cs-CZ" sz="4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437112"/>
            <a:ext cx="5105400" cy="2133600"/>
          </a:xfrm>
        </p:spPr>
        <p:txBody>
          <a:bodyPr/>
          <a:lstStyle/>
          <a:p>
            <a:pPr algn="ctr"/>
            <a:r>
              <a:rPr lang="cs-CZ" sz="4800" dirty="0" smtClean="0"/>
              <a:t>INSTALATÉR</a:t>
            </a:r>
          </a:p>
          <a:p>
            <a:pPr algn="ctr"/>
            <a:r>
              <a:rPr lang="cs-CZ" dirty="0" smtClean="0"/>
              <a:t>1.ROČNÍK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355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TEMATICKÝ PLÁN UČIVA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916832"/>
            <a:ext cx="8686800" cy="466077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TECHNICKÉ MATERIÁLY (VÝZNAM)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VLASTNOSTI TECHNICKÝCH MATERIÁLŮ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TECHNICKÉ MATERIÁLY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ZPRACOVÁNÍ TECHNICKÝCH MATERIÁLŮ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POVRCHOVÉ ÚPRAVY VÝROBKŮ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ZÁKLADNÍ STAVEBNÍ MATERIÁLY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ZKOUŠENÍ A CERTIFIKACE MATERIÁLŮ A VÝROBKŮ</a:t>
            </a:r>
          </a:p>
        </p:txBody>
      </p:sp>
    </p:spTree>
    <p:extLst>
      <p:ext uri="{BB962C8B-B14F-4D97-AF65-F5344CB8AC3E}">
        <p14:creationId xmlns:p14="http://schemas.microsoft.com/office/powerpoint/2010/main" val="3626373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sz="3600" dirty="0" smtClean="0"/>
              <a:t>Technické materiály</a:t>
            </a:r>
            <a:endParaRPr lang="cs-CZ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5670540"/>
            <a:ext cx="4176464" cy="566772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800" dirty="0" smtClean="0"/>
              <a:t>Železné a neželezné rudy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2204863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Vyrábí se z nich většina výrobků, se kterými se </a:t>
            </a:r>
            <a:r>
              <a:rPr lang="cs-CZ" sz="2800" dirty="0" smtClean="0"/>
              <a:t>setkáváme.</a:t>
            </a:r>
            <a:endParaRPr lang="cs-CZ" sz="2800" dirty="0"/>
          </a:p>
        </p:txBody>
      </p:sp>
      <p:sp>
        <p:nvSpPr>
          <p:cNvPr id="5" name="Obdélník 4"/>
          <p:cNvSpPr/>
          <p:nvPr/>
        </p:nvSpPr>
        <p:spPr>
          <a:xfrm>
            <a:off x="323528" y="3255367"/>
            <a:ext cx="86796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Technické materiály se získávají </a:t>
            </a:r>
            <a:r>
              <a:rPr lang="cs-CZ" sz="2400" dirty="0"/>
              <a:t>se zpracováním z přírodních </a:t>
            </a:r>
            <a:r>
              <a:rPr lang="cs-CZ" sz="2400" dirty="0" smtClean="0"/>
              <a:t>surovin.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2987824" y="3933056"/>
            <a:ext cx="3008965" cy="584775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cs-CZ" sz="3200" dirty="0"/>
              <a:t>Přírodní suroviny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788024" y="5661248"/>
            <a:ext cx="4176464" cy="5667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Ropa, uhlí, dřevo, kůže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23528" y="1556792"/>
            <a:ext cx="4727833" cy="523220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</a:rPr>
              <a:t>Význam technických materiálů</a:t>
            </a:r>
          </a:p>
        </p:txBody>
      </p:sp>
      <p:cxnSp>
        <p:nvCxnSpPr>
          <p:cNvPr id="12" name="Přímá spojnice se šipkou 11"/>
          <p:cNvCxnSpPr>
            <a:stCxn id="6" idx="2"/>
            <a:endCxn id="3" idx="0"/>
          </p:cNvCxnSpPr>
          <p:nvPr/>
        </p:nvCxnSpPr>
        <p:spPr>
          <a:xfrm flipH="1">
            <a:off x="2339752" y="4517831"/>
            <a:ext cx="2152555" cy="115270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6" idx="2"/>
            <a:endCxn id="9" idx="0"/>
          </p:cNvCxnSpPr>
          <p:nvPr/>
        </p:nvCxnSpPr>
        <p:spPr>
          <a:xfrm>
            <a:off x="4492307" y="4517831"/>
            <a:ext cx="2383949" cy="114341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323528" y="2751311"/>
            <a:ext cx="86409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Pro zpracování technických materiálů musíme znát jejich vlastnosti.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59693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/>
      <p:bldP spid="5" grpId="0"/>
      <p:bldP spid="6" grpId="0" animBg="1"/>
      <p:bldP spid="9" grpId="0" animBg="1"/>
      <p:bldP spid="10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sz="3200" dirty="0" smtClean="0"/>
              <a:t>Technické materiály</a:t>
            </a:r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3707904" y="1690355"/>
            <a:ext cx="3827523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2400" dirty="0" smtClean="0"/>
              <a:t>1. Kovy </a:t>
            </a:r>
            <a:r>
              <a:rPr lang="cs-CZ" sz="2400" dirty="0"/>
              <a:t>– železné a neželezné</a:t>
            </a:r>
          </a:p>
        </p:txBody>
      </p:sp>
      <p:sp>
        <p:nvSpPr>
          <p:cNvPr id="5" name="Obdélník 4"/>
          <p:cNvSpPr/>
          <p:nvPr/>
        </p:nvSpPr>
        <p:spPr>
          <a:xfrm>
            <a:off x="3707904" y="2194411"/>
            <a:ext cx="1409040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2400" dirty="0" smtClean="0"/>
              <a:t>2. Nekovy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707904" y="2698467"/>
            <a:ext cx="1221553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2400" dirty="0" smtClean="0"/>
              <a:t>3. Plasty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3707904" y="3202523"/>
            <a:ext cx="2318840" cy="46166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2400" dirty="0" smtClean="0"/>
              <a:t>4. Pomocné </a:t>
            </a:r>
            <a:r>
              <a:rPr lang="cs-CZ" sz="2400" dirty="0"/>
              <a:t>látky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512" y="1628800"/>
            <a:ext cx="3282052" cy="584775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Základní rozdělení</a:t>
            </a:r>
          </a:p>
        </p:txBody>
      </p:sp>
      <p:sp>
        <p:nvSpPr>
          <p:cNvPr id="9" name="Obdélník 8"/>
          <p:cNvSpPr/>
          <p:nvPr/>
        </p:nvSpPr>
        <p:spPr>
          <a:xfrm>
            <a:off x="323528" y="3924345"/>
            <a:ext cx="4698787" cy="58477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3200" b="1" dirty="0" smtClean="0"/>
              <a:t>1. Kovy </a:t>
            </a:r>
            <a:r>
              <a:rPr lang="cs-CZ" sz="3200" b="1" dirty="0"/>
              <a:t>(kovové materiály)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23528" y="4509120"/>
            <a:ext cx="6807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Používají se všude tam, kde jsou vyšší požadavky </a:t>
            </a:r>
            <a:r>
              <a:rPr lang="cs-CZ" sz="2400" b="1" dirty="0" smtClean="0"/>
              <a:t>na: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1527548" y="5194067"/>
            <a:ext cx="117224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/>
              <a:t>Pevnost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037098" y="5206053"/>
            <a:ext cx="189494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/>
              <a:t>Houževnatost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218384" y="5199583"/>
            <a:ext cx="281000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/>
              <a:t>Odolnost proti oděru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359906" y="5882505"/>
            <a:ext cx="4105035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2400" dirty="0"/>
              <a:t>Odolnost proti vyšším teplotám</a:t>
            </a:r>
          </a:p>
        </p:txBody>
      </p:sp>
    </p:spTree>
    <p:extLst>
      <p:ext uri="{BB962C8B-B14F-4D97-AF65-F5344CB8AC3E}">
        <p14:creationId xmlns:p14="http://schemas.microsoft.com/office/powerpoint/2010/main" val="119383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/>
            <a:r>
              <a:rPr lang="cs-CZ" sz="3600" dirty="0"/>
              <a:t>Technické materiály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1556792"/>
            <a:ext cx="2363917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3200" b="1" dirty="0" smtClean="0"/>
              <a:t>Železné </a:t>
            </a:r>
            <a:r>
              <a:rPr lang="cs-CZ" sz="3200" b="1" dirty="0"/>
              <a:t>kovy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23528" y="2257708"/>
            <a:ext cx="5744073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0" lvl="1"/>
            <a:r>
              <a:rPr lang="cs-CZ" sz="2800" b="1" dirty="0"/>
              <a:t>Ocel </a:t>
            </a:r>
            <a:r>
              <a:rPr lang="cs-CZ" sz="2800" b="1" dirty="0" smtClean="0"/>
              <a:t>- obsahuje </a:t>
            </a:r>
            <a:r>
              <a:rPr lang="cs-CZ" sz="2800" b="1" dirty="0"/>
              <a:t>maximálně 2% </a:t>
            </a:r>
            <a:r>
              <a:rPr lang="cs-CZ" sz="2800" b="1" dirty="0" smtClean="0"/>
              <a:t>uhlíku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3861048"/>
            <a:ext cx="4205318" cy="52322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0" lvl="1"/>
            <a:r>
              <a:rPr lang="cs-CZ" sz="2800" b="1" dirty="0"/>
              <a:t>Litina (obsahuje 3% uhlíku</a:t>
            </a:r>
            <a:r>
              <a:rPr lang="cs-CZ" sz="2800" b="1" dirty="0" smtClean="0"/>
              <a:t>)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527" y="2852936"/>
            <a:ext cx="7585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2"/>
            <a:r>
              <a:rPr lang="cs-CZ" sz="2400" b="1" dirty="0"/>
              <a:t>Uhlíková ocel </a:t>
            </a:r>
            <a:r>
              <a:rPr lang="cs-CZ" sz="2400" dirty="0"/>
              <a:t>– převažuje obsah uhlíku nad ostatními </a:t>
            </a:r>
            <a:r>
              <a:rPr lang="cs-CZ" sz="2400" dirty="0" smtClean="0"/>
              <a:t>prvky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3527" y="3284984"/>
            <a:ext cx="78149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2"/>
            <a:r>
              <a:rPr lang="cs-CZ" sz="2400" b="1" dirty="0"/>
              <a:t>Slitinová (legovaná) ocel </a:t>
            </a:r>
            <a:r>
              <a:rPr lang="cs-CZ" sz="2400" dirty="0"/>
              <a:t>– obsahuje </a:t>
            </a:r>
            <a:r>
              <a:rPr lang="cs-CZ" sz="2400" dirty="0" smtClean="0"/>
              <a:t>přídavné prvky – </a:t>
            </a:r>
            <a:r>
              <a:rPr lang="cs-CZ" sz="2400" dirty="0" err="1" smtClean="0"/>
              <a:t>legury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86262" y="4509120"/>
            <a:ext cx="3317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2"/>
            <a:r>
              <a:rPr lang="cs-CZ" sz="2400" b="1" dirty="0"/>
              <a:t>Šedá</a:t>
            </a:r>
            <a:r>
              <a:rPr lang="cs-CZ" sz="2400" dirty="0"/>
              <a:t> – nejvíce </a:t>
            </a:r>
            <a:r>
              <a:rPr lang="cs-CZ" sz="2400" dirty="0" smtClean="0"/>
              <a:t>používaná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6262" y="6207695"/>
            <a:ext cx="3478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2"/>
            <a:r>
              <a:rPr lang="cs-CZ" sz="2400" b="1" dirty="0"/>
              <a:t>Bílá</a:t>
            </a:r>
            <a:r>
              <a:rPr lang="cs-CZ" sz="2400" dirty="0"/>
              <a:t> – velmi tvrdá a </a:t>
            </a:r>
            <a:r>
              <a:rPr lang="cs-CZ" sz="2400" dirty="0" smtClean="0"/>
              <a:t>křehká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6262" y="4941168"/>
            <a:ext cx="66559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2"/>
            <a:r>
              <a:rPr lang="cs-CZ" sz="2400" b="1" dirty="0"/>
              <a:t>Legovaná</a:t>
            </a:r>
            <a:r>
              <a:rPr lang="cs-CZ" sz="2400" dirty="0"/>
              <a:t> (slitinová) – obsahuje mnoho jiných </a:t>
            </a:r>
            <a:r>
              <a:rPr lang="cs-CZ" sz="2400" dirty="0" smtClean="0"/>
              <a:t>prvků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86262" y="5373216"/>
            <a:ext cx="1917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Temperovaná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395536" y="5775647"/>
            <a:ext cx="1171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Tvrzená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83445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1" grpId="0" animBg="1"/>
      <p:bldP spid="12" grpId="0"/>
      <p:bldP spid="13" grpId="0"/>
      <p:bldP spid="14" grpId="0"/>
      <p:bldP spid="17" grpId="0"/>
      <p:bldP spid="18" grpId="0"/>
      <p:bldP spid="19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Technické materiály</a:t>
            </a:r>
          </a:p>
        </p:txBody>
      </p:sp>
      <p:sp>
        <p:nvSpPr>
          <p:cNvPr id="4" name="Obdélník 3"/>
          <p:cNvSpPr/>
          <p:nvPr/>
        </p:nvSpPr>
        <p:spPr>
          <a:xfrm>
            <a:off x="323528" y="1556792"/>
            <a:ext cx="2804101" cy="5847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cs-CZ" sz="3200" b="1" dirty="0" smtClean="0"/>
              <a:t>Neželezné </a:t>
            </a:r>
            <a:r>
              <a:rPr lang="cs-CZ" sz="3200" b="1" dirty="0"/>
              <a:t>kovy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355976" y="3717032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3528" y="3636313"/>
            <a:ext cx="1869230" cy="58477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3200" b="1" dirty="0" smtClean="0"/>
              <a:t>2. Nekovy</a:t>
            </a:r>
            <a:endParaRPr lang="cs-CZ" sz="3200" b="1" dirty="0"/>
          </a:p>
        </p:txBody>
      </p:sp>
      <p:sp>
        <p:nvSpPr>
          <p:cNvPr id="3" name="Obdélník 2"/>
          <p:cNvSpPr/>
          <p:nvPr/>
        </p:nvSpPr>
        <p:spPr>
          <a:xfrm>
            <a:off x="323528" y="4293096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Nacházejí uplatnění tam, kde je třeba použít materiál:</a:t>
            </a:r>
          </a:p>
        </p:txBody>
      </p:sp>
      <p:sp>
        <p:nvSpPr>
          <p:cNvPr id="5" name="Obdélník 4"/>
          <p:cNvSpPr/>
          <p:nvPr/>
        </p:nvSpPr>
        <p:spPr>
          <a:xfrm>
            <a:off x="2105980" y="4941846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/>
              <a:t>lehký,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/>
              <a:t>snadno opracovatelný,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800" dirty="0"/>
              <a:t>elektricky nevodivý atd.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2276872"/>
            <a:ext cx="79800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800" b="1" dirty="0"/>
              <a:t>Lehké</a:t>
            </a:r>
            <a:r>
              <a:rPr lang="cs-CZ" sz="2800" dirty="0"/>
              <a:t> – hustota je </a:t>
            </a:r>
            <a:r>
              <a:rPr lang="cs-CZ" sz="2800" u="sng" dirty="0"/>
              <a:t>menší</a:t>
            </a:r>
            <a:r>
              <a:rPr lang="cs-CZ" sz="2800" dirty="0"/>
              <a:t> než 5 kg/dm</a:t>
            </a:r>
            <a:r>
              <a:rPr lang="cs-CZ" sz="2800" baseline="30000" dirty="0"/>
              <a:t>3</a:t>
            </a:r>
            <a:r>
              <a:rPr lang="cs-CZ" sz="2800" dirty="0"/>
              <a:t> (hliník, hořčík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1520" y="2852936"/>
            <a:ext cx="9027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800" b="1" dirty="0"/>
              <a:t>Těžké</a:t>
            </a:r>
            <a:r>
              <a:rPr lang="cs-CZ" sz="2800" dirty="0"/>
              <a:t> – hustota je </a:t>
            </a:r>
            <a:r>
              <a:rPr lang="cs-CZ" sz="2800" u="sng" dirty="0"/>
              <a:t>větší</a:t>
            </a:r>
            <a:r>
              <a:rPr lang="cs-CZ" sz="2800" dirty="0"/>
              <a:t> než 5 kg/dm</a:t>
            </a:r>
            <a:r>
              <a:rPr lang="cs-CZ" sz="2800" baseline="30000" dirty="0"/>
              <a:t>3</a:t>
            </a:r>
            <a:r>
              <a:rPr lang="cs-CZ" sz="2800" dirty="0"/>
              <a:t> (měď, cín, olovo, zinek</a:t>
            </a:r>
            <a:r>
              <a:rPr lang="cs-CZ" sz="2800" dirty="0" smtClean="0"/>
              <a:t>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9383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3" grpId="0"/>
      <p:bldP spid="5" grpId="0"/>
      <p:bldP spid="11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Technické materiály</a:t>
            </a:r>
          </a:p>
        </p:txBody>
      </p:sp>
      <p:sp>
        <p:nvSpPr>
          <p:cNvPr id="5" name="Obdélník 4"/>
          <p:cNvSpPr/>
          <p:nvPr/>
        </p:nvSpPr>
        <p:spPr>
          <a:xfrm>
            <a:off x="323527" y="1969676"/>
            <a:ext cx="8034665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sz="2800" b="1" dirty="0"/>
              <a:t>Nekovové materiály používané v instalatérské praxi:</a:t>
            </a:r>
          </a:p>
        </p:txBody>
      </p:sp>
      <p:sp>
        <p:nvSpPr>
          <p:cNvPr id="6" name="Obdélník 5"/>
          <p:cNvSpPr/>
          <p:nvPr/>
        </p:nvSpPr>
        <p:spPr>
          <a:xfrm>
            <a:off x="323528" y="2564904"/>
            <a:ext cx="80346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Pryž, kamenina, keramika, dřevo, sklo, kůže </a:t>
            </a:r>
            <a:r>
              <a:rPr lang="cs-CZ" sz="2800" dirty="0" smtClean="0"/>
              <a:t>apod.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323528" y="3212976"/>
            <a:ext cx="1611531" cy="58477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3200" b="1" dirty="0"/>
              <a:t>3</a:t>
            </a:r>
            <a:r>
              <a:rPr lang="cs-CZ" sz="3200" b="1" dirty="0" smtClean="0"/>
              <a:t>. Plasty</a:t>
            </a:r>
            <a:endParaRPr lang="cs-CZ" sz="3200" b="1" dirty="0"/>
          </a:p>
        </p:txBody>
      </p:sp>
      <p:sp>
        <p:nvSpPr>
          <p:cNvPr id="8" name="Obdélník 7"/>
          <p:cNvSpPr/>
          <p:nvPr/>
        </p:nvSpPr>
        <p:spPr>
          <a:xfrm>
            <a:off x="2001484" y="3265820"/>
            <a:ext cx="64589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- </a:t>
            </a:r>
            <a:r>
              <a:rPr lang="cs-CZ" sz="2800" dirty="0"/>
              <a:t>v instalatérské praxi </a:t>
            </a:r>
            <a:r>
              <a:rPr lang="cs-CZ" sz="2800" dirty="0" smtClean="0"/>
              <a:t>jsou </a:t>
            </a:r>
            <a:r>
              <a:rPr lang="cs-CZ" sz="2800" dirty="0"/>
              <a:t>velmi používané.</a:t>
            </a:r>
          </a:p>
        </p:txBody>
      </p:sp>
      <p:sp>
        <p:nvSpPr>
          <p:cNvPr id="9" name="Obdélník 8"/>
          <p:cNvSpPr/>
          <p:nvPr/>
        </p:nvSpPr>
        <p:spPr>
          <a:xfrm>
            <a:off x="281646" y="378904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u="sng" dirty="0"/>
              <a:t>Základní </a:t>
            </a:r>
            <a:r>
              <a:rPr lang="cs-CZ" sz="2800" b="1" u="sng" dirty="0" smtClean="0"/>
              <a:t>rozdělení</a:t>
            </a:r>
            <a:endParaRPr lang="cs-CZ" sz="2800" b="1" u="sng" dirty="0"/>
          </a:p>
        </p:txBody>
      </p:sp>
      <p:sp>
        <p:nvSpPr>
          <p:cNvPr id="3" name="Obdélník 2"/>
          <p:cNvSpPr/>
          <p:nvPr/>
        </p:nvSpPr>
        <p:spPr>
          <a:xfrm>
            <a:off x="323528" y="6093296"/>
            <a:ext cx="84076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Elastomery</a:t>
            </a:r>
            <a:r>
              <a:rPr lang="cs-CZ" sz="2400" dirty="0" smtClean="0"/>
              <a:t> jsou plasty, které jsou při běžných teplotách elastické. 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323528" y="5157192"/>
            <a:ext cx="81597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err="1" smtClean="0"/>
              <a:t>Reaktoplasty</a:t>
            </a:r>
            <a:r>
              <a:rPr lang="cs-CZ" sz="2400" b="1" dirty="0" smtClean="0"/>
              <a:t> (termosety) </a:t>
            </a:r>
            <a:r>
              <a:rPr lang="cs-CZ" sz="2400" dirty="0" smtClean="0"/>
              <a:t>jsou plasty, které </a:t>
            </a:r>
            <a:r>
              <a:rPr lang="cs-CZ" sz="2400" dirty="0"/>
              <a:t>lze teplem, zářením </a:t>
            </a:r>
            <a:endParaRPr lang="cs-CZ" sz="2400" dirty="0" smtClean="0"/>
          </a:p>
          <a:p>
            <a:r>
              <a:rPr lang="cs-CZ" sz="2400" dirty="0" smtClean="0"/>
              <a:t>nebo </a:t>
            </a:r>
            <a:r>
              <a:rPr lang="cs-CZ" sz="2400" dirty="0"/>
              <a:t>působením </a:t>
            </a:r>
            <a:r>
              <a:rPr lang="cs-CZ" sz="2400" dirty="0" smtClean="0"/>
              <a:t>katalyzátoru </a:t>
            </a:r>
            <a:r>
              <a:rPr lang="cs-CZ" sz="2400" dirty="0"/>
              <a:t>vytvrdit.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23528" y="4293096"/>
            <a:ext cx="831330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Termoplasty</a:t>
            </a:r>
            <a:r>
              <a:rPr lang="cs-CZ" sz="2400" dirty="0" smtClean="0"/>
              <a:t> </a:t>
            </a:r>
            <a:r>
              <a:rPr lang="cs-CZ" sz="2400" dirty="0"/>
              <a:t>je </a:t>
            </a:r>
            <a:r>
              <a:rPr lang="cs-CZ" sz="2400" dirty="0" smtClean="0"/>
              <a:t>plasty, které jsou </a:t>
            </a:r>
            <a:r>
              <a:rPr lang="cs-CZ" sz="2400" dirty="0"/>
              <a:t>od určité vyšší teploty </a:t>
            </a:r>
            <a:r>
              <a:rPr lang="cs-CZ" sz="2400" dirty="0" smtClean="0"/>
              <a:t>plastické, </a:t>
            </a:r>
          </a:p>
          <a:p>
            <a:r>
              <a:rPr lang="cs-CZ" sz="2400" dirty="0" smtClean="0"/>
              <a:t>tvárné </a:t>
            </a:r>
            <a:r>
              <a:rPr lang="cs-CZ" sz="2400" dirty="0"/>
              <a:t>až </a:t>
            </a:r>
            <a:r>
              <a:rPr lang="cs-CZ" sz="2400" dirty="0" smtClean="0"/>
              <a:t>tekuté </a:t>
            </a:r>
            <a:r>
              <a:rPr lang="cs-CZ" sz="2400" dirty="0"/>
              <a:t>a po ochlazení se </a:t>
            </a:r>
            <a:r>
              <a:rPr lang="cs-CZ" sz="2400" dirty="0" smtClean="0"/>
              <a:t>stanou pevnými.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9383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/>
      <p:bldP spid="3" grpId="0"/>
      <p:bldP spid="4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Technické materiály</a:t>
            </a:r>
          </a:p>
        </p:txBody>
      </p:sp>
      <p:sp>
        <p:nvSpPr>
          <p:cNvPr id="5" name="Obdélník 4"/>
          <p:cNvSpPr/>
          <p:nvPr/>
        </p:nvSpPr>
        <p:spPr>
          <a:xfrm>
            <a:off x="313701" y="1772816"/>
            <a:ext cx="3106171" cy="584775"/>
          </a:xfrm>
          <a:prstGeom prst="rect">
            <a:avLst/>
          </a:prstGeom>
          <a:solidFill>
            <a:srgbClr val="FFC000"/>
          </a:solidFill>
        </p:spPr>
        <p:txBody>
          <a:bodyPr wrap="none">
            <a:spAutoFit/>
          </a:bodyPr>
          <a:lstStyle/>
          <a:p>
            <a:r>
              <a:rPr lang="cs-CZ" sz="3200" b="1" dirty="0" smtClean="0"/>
              <a:t>4. Pomocné látky</a:t>
            </a:r>
            <a:endParaRPr lang="cs-CZ" sz="3200" b="1" dirty="0"/>
          </a:p>
        </p:txBody>
      </p:sp>
      <p:sp>
        <p:nvSpPr>
          <p:cNvPr id="6" name="Obdélník 5"/>
          <p:cNvSpPr/>
          <p:nvPr/>
        </p:nvSpPr>
        <p:spPr>
          <a:xfrm>
            <a:off x="179512" y="2492896"/>
            <a:ext cx="65826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Jedná se o samostatnou skupinu látek.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276408" y="3212976"/>
            <a:ext cx="84000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Patří sem:</a:t>
            </a:r>
          </a:p>
          <a:p>
            <a:r>
              <a:rPr lang="cs-CZ" sz="3200" dirty="0" smtClean="0"/>
              <a:t>Paliva (nafta, benzín, uhlí ...)</a:t>
            </a:r>
            <a:endParaRPr lang="cs-CZ" sz="3200" dirty="0"/>
          </a:p>
          <a:p>
            <a:r>
              <a:rPr lang="cs-CZ" sz="3200" dirty="0" smtClean="0"/>
              <a:t>Chladiva (voda, vzduch, nemrznoucí kapaliny …)</a:t>
            </a:r>
            <a:endParaRPr lang="cs-CZ" sz="3200" dirty="0"/>
          </a:p>
          <a:p>
            <a:r>
              <a:rPr lang="cs-CZ" sz="3200" dirty="0" smtClean="0"/>
              <a:t>Maziva (oleje, tuky ...)</a:t>
            </a:r>
            <a:endParaRPr lang="cs-CZ" sz="3200" dirty="0"/>
          </a:p>
          <a:p>
            <a:r>
              <a:rPr lang="cs-CZ" sz="3200" dirty="0" smtClean="0"/>
              <a:t>Brusiva (</a:t>
            </a:r>
            <a:r>
              <a:rPr lang="cs-CZ" sz="3200" dirty="0"/>
              <a:t>b</a:t>
            </a:r>
            <a:r>
              <a:rPr lang="cs-CZ" sz="3200" dirty="0" smtClean="0"/>
              <a:t>rusné materiály sypké, pevné …)</a:t>
            </a:r>
            <a:endParaRPr lang="cs-CZ" sz="3200" dirty="0"/>
          </a:p>
          <a:p>
            <a:r>
              <a:rPr lang="cs-CZ" sz="3200" dirty="0"/>
              <a:t>Plyny </a:t>
            </a:r>
            <a:r>
              <a:rPr lang="cs-CZ" sz="3200" dirty="0" smtClean="0"/>
              <a:t>(kyslík, acetylén, propan-butan ...)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95491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Technické materiály</a:t>
            </a:r>
          </a:p>
        </p:txBody>
      </p:sp>
      <p:sp>
        <p:nvSpPr>
          <p:cNvPr id="6" name="Obdélník 5"/>
          <p:cNvSpPr/>
          <p:nvPr/>
        </p:nvSpPr>
        <p:spPr>
          <a:xfrm>
            <a:off x="473404" y="2708920"/>
            <a:ext cx="7275133" cy="35394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/>
              <a:t>Kontrolní otázky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Jak se rozdělují kovové materiály?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Co jsou oceli?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Co jsou </a:t>
            </a:r>
            <a:r>
              <a:rPr lang="cs-CZ" sz="3200" dirty="0" err="1" smtClean="0"/>
              <a:t>legury</a:t>
            </a:r>
            <a:r>
              <a:rPr lang="cs-CZ" sz="32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Kolik uhlíku obsahuje ocel a kolik litina?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Vyjmenujte nekovové materiály!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Které materiály používají instalatéři?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4466" y="1730200"/>
            <a:ext cx="2659382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cs-CZ" sz="3600" b="1" dirty="0" smtClean="0"/>
              <a:t>Souhrn učiva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1718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052736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420888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Ing. Jaroslav Dufka</a:t>
            </a:r>
          </a:p>
          <a:p>
            <a:r>
              <a:rPr lang="cs-CZ" sz="2400" dirty="0" smtClean="0"/>
              <a:t>MATERIÁLY PRO UČEBNÍ OBOR INSTALATÉR</a:t>
            </a:r>
          </a:p>
          <a:p>
            <a:r>
              <a:rPr lang="cs-CZ" sz="2400" dirty="0" smtClean="0"/>
              <a:t>Nakladatelství SOBOTÁLES, U Slavie 4, 100 00 Praha 10</a:t>
            </a:r>
          </a:p>
          <a:p>
            <a:r>
              <a:rPr lang="cs-CZ" sz="2400" dirty="0" smtClean="0"/>
              <a:t>Rok vydání: 2003</a:t>
            </a:r>
          </a:p>
          <a:p>
            <a:r>
              <a:rPr lang="cs-CZ" sz="2400" dirty="0" smtClean="0"/>
              <a:t>ISBN 80-85920-80-8 </a:t>
            </a:r>
          </a:p>
        </p:txBody>
      </p:sp>
    </p:spTree>
    <p:extLst>
      <p:ext uri="{BB962C8B-B14F-4D97-AF65-F5344CB8AC3E}">
        <p14:creationId xmlns:p14="http://schemas.microsoft.com/office/powerpoint/2010/main" val="166036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Pro_GlowingTechVide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FAEC0E0-4ABC-4077-8922-293239654AB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PresentationPro_GlowingTechVideo</Template>
  <TotalTime>292</TotalTime>
  <Words>571</Words>
  <Application>Microsoft Office PowerPoint</Application>
  <PresentationFormat>Předvádění na obrazovce (4:3)</PresentationFormat>
  <Paragraphs>135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PresentationPro_GlowingTechVideo</vt:lpstr>
      <vt:lpstr>STŘEDNÍ ŠKOLA STAVEBNÍ A TECHNICKÁ Ústí nad Labem, Čelakovského 5, příspěvková organizace Páteřní škola Ústeckého kraje</vt:lpstr>
      <vt:lpstr>TECHNICKÉ MATERIÁLY</vt:lpstr>
      <vt:lpstr>TEMATICKÝ PLÁN UČIVA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Technické materiály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TECHNICKÉ MATERIÁLY</dc:title>
  <dc:creator>Patrick Gurský, Ing.</dc:creator>
  <cp:lastModifiedBy>Karel Filas, Ing.</cp:lastModifiedBy>
  <cp:revision>34</cp:revision>
  <dcterms:created xsi:type="dcterms:W3CDTF">2013-10-22T09:36:31Z</dcterms:created>
  <dcterms:modified xsi:type="dcterms:W3CDTF">2013-12-16T21:55:46Z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TC018813529991</vt:lpwstr>
  </property>
</Properties>
</file>