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mv" ContentType="video/x-ms-wmv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12"/>
  </p:notesMasterIdLst>
  <p:sldIdLst>
    <p:sldId id="262" r:id="rId3"/>
    <p:sldId id="256" r:id="rId4"/>
    <p:sldId id="258" r:id="rId5"/>
    <p:sldId id="260" r:id="rId6"/>
    <p:sldId id="259" r:id="rId7"/>
    <p:sldId id="265" r:id="rId8"/>
    <p:sldId id="261" r:id="rId9"/>
    <p:sldId id="263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  <p:guide pos="144"/>
        <p:guide pos="561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AF15B8-1DEE-460F-88A2-2D44DE6B66FB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B3066B-9C4E-4594-823F-7F7862A02F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2968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4929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2325" y="762000"/>
            <a:ext cx="5111675" cy="2667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810000"/>
            <a:ext cx="5105400" cy="2133600"/>
          </a:xfrm>
        </p:spPr>
        <p:txBody>
          <a:bodyPr/>
          <a:lstStyle>
            <a:lvl1pPr marL="0" indent="0" algn="l">
              <a:buNone/>
              <a:defRPr b="1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828476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414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929187"/>
            <a:ext cx="5105400" cy="1362075"/>
          </a:xfrm>
        </p:spPr>
        <p:txBody>
          <a:bodyPr anchor="t"/>
          <a:lstStyle>
            <a:lvl1pPr algn="l">
              <a:defRPr sz="4000" b="1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3733800"/>
            <a:ext cx="5105400" cy="11953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 userDrawn="1"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0310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3332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733550"/>
            <a:ext cx="42687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8600" y="2373312"/>
            <a:ext cx="42687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33550"/>
            <a:ext cx="42703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73312"/>
            <a:ext cx="42703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0929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7955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0141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86958"/>
            <a:ext cx="32369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3968750" cy="490907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8600" y="1371600"/>
            <a:ext cx="3236913" cy="491360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0526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4800600"/>
            <a:ext cx="5486400" cy="566738"/>
          </a:xfrm>
        </p:spPr>
        <p:txBody>
          <a:bodyPr anchor="b"/>
          <a:lstStyle>
            <a:lvl1pPr algn="l">
              <a:defRPr sz="2000" b="1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43000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1388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403874"/>
            <a:ext cx="7239000" cy="48768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3297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19800" y="1371600"/>
            <a:ext cx="1828800" cy="4953000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371600"/>
            <a:ext cx="5791200" cy="4953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9735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microsoft.com/office/2007/relationships/media" Target="../media/media1.wm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video" Target="../media/media1.wm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8600" y="762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403874"/>
            <a:ext cx="86868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1425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73732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Glowing tech background 3d ,LO2.wmv">
            <a:hlinkClick r:id="" action="ppaction://media"/>
          </p:cNvPr>
          <p:cNvPicPr>
            <a:picLocks noChangeAspect="1"/>
          </p:cNvPicPr>
          <p:nvPr>
            <a:vide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 rotWithShape="1">
          <a:blip r:embed="rId16"/>
          <a:srcRect l="25555" r="7778"/>
          <a:stretch/>
        </p:blipFill>
        <p:spPr>
          <a:xfrm>
            <a:off x="7239000" y="152400"/>
            <a:ext cx="1600200" cy="1600200"/>
          </a:xfrm>
          <a:prstGeom prst="roundRect">
            <a:avLst>
              <a:gd name="adj" fmla="val 18055"/>
            </a:avLst>
          </a:prstGeom>
          <a:ln>
            <a:noFill/>
          </a:ln>
          <a:effectLst/>
          <a:scene3d>
            <a:camera prst="perspectiveRelaxed" fov="7200000">
              <a:rot lat="23995" lon="3210004" rev="21299988"/>
            </a:camera>
            <a:lightRig rig="chilly" dir="t">
              <a:rot lat="0" lon="0" rev="0"/>
            </a:lightRig>
          </a:scene3d>
          <a:sp3d extrusionH="254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116082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400" b="1" kern="1200">
          <a:solidFill>
            <a:schemeClr val="bg1"/>
          </a:solidFill>
          <a:effectLst>
            <a:outerShdw blurRad="38100" dist="38100" dir="2700000" algn="tl">
              <a:srgbClr val="000000">
                <a:alpha val="43137"/>
              </a:srgbClr>
            </a:outerShdw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5264869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09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Vlastnosti technických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materiálů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Krystalová mřížka, vnitřní vazby, pevné skupenství, kapalné skupenství,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plynné skupenství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Materiály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Ing.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</a:rPr>
                        <a:t> Patrick </a:t>
                      </a:r>
                      <a:r>
                        <a:rPr lang="cs-CZ" sz="1200" baseline="0" dirty="0" err="1" smtClean="0">
                          <a:solidFill>
                            <a:schemeClr val="tx1"/>
                          </a:solidFill>
                          <a:effectLst/>
                        </a:rPr>
                        <a:t>Gurský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Instalatér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91580" y="1455167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VY_32_INOVACE_09_163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983535" y="971436"/>
            <a:ext cx="517693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Vnitřní struktura technických materiálů</a:t>
            </a:r>
          </a:p>
        </p:txBody>
      </p:sp>
    </p:spTree>
    <p:extLst>
      <p:ext uri="{BB962C8B-B14F-4D97-AF65-F5344CB8AC3E}">
        <p14:creationId xmlns:p14="http://schemas.microsoft.com/office/powerpoint/2010/main" val="1192585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404664"/>
            <a:ext cx="6149875" cy="26670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TECHNICKÉ MATERIÁLY</a:t>
            </a:r>
            <a:endParaRPr lang="cs-CZ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4437112"/>
            <a:ext cx="5105400" cy="2133600"/>
          </a:xfrm>
        </p:spPr>
        <p:txBody>
          <a:bodyPr/>
          <a:lstStyle/>
          <a:p>
            <a:pPr algn="ctr"/>
            <a:r>
              <a:rPr lang="cs-CZ" sz="4800" dirty="0" smtClean="0"/>
              <a:t>INSTALATÉR</a:t>
            </a:r>
          </a:p>
          <a:p>
            <a:pPr algn="ctr"/>
            <a:r>
              <a:rPr lang="cs-CZ" dirty="0" smtClean="0"/>
              <a:t>1.ROČNÍK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35519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556792"/>
            <a:ext cx="6837385" cy="58477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chemeClr val="bg1"/>
                </a:solidFill>
              </a:rPr>
              <a:t>Vnitřní struktura technických materiálů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2240289"/>
            <a:ext cx="782323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Vnitřní strukturu materiálů tvoří </a:t>
            </a:r>
            <a:r>
              <a:rPr lang="cs-CZ" sz="3200" u="sng" dirty="0"/>
              <a:t>vnitřní vazby </a:t>
            </a:r>
            <a:endParaRPr lang="cs-CZ" sz="3200" u="sng" dirty="0" smtClean="0"/>
          </a:p>
          <a:p>
            <a:r>
              <a:rPr lang="cs-CZ" sz="3200" dirty="0" smtClean="0"/>
              <a:t>mezi </a:t>
            </a:r>
            <a:r>
              <a:rPr lang="cs-CZ" sz="3200" u="sng" dirty="0"/>
              <a:t>atomy a </a:t>
            </a:r>
            <a:r>
              <a:rPr lang="cs-CZ" sz="3200" u="sng" dirty="0" smtClean="0"/>
              <a:t>molekulami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3334567"/>
            <a:ext cx="89164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Vnitřní vazby </a:t>
            </a:r>
            <a:r>
              <a:rPr lang="cs-CZ" sz="3200" u="sng" dirty="0"/>
              <a:t>určují vlastnosti</a:t>
            </a:r>
            <a:r>
              <a:rPr lang="cs-CZ" sz="3200" dirty="0"/>
              <a:t> technických materiálů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4644425"/>
            <a:ext cx="82235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Atomy jsou uspořádány v krystalových mřížkách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5304110"/>
            <a:ext cx="885216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Kovy mají pravidelně uspořádané krystalové mřížky, </a:t>
            </a:r>
            <a:endParaRPr lang="cs-CZ" sz="3200" dirty="0" smtClean="0"/>
          </a:p>
          <a:p>
            <a:r>
              <a:rPr lang="cs-CZ" sz="3200" dirty="0" smtClean="0"/>
              <a:t>atomy </a:t>
            </a:r>
            <a:r>
              <a:rPr lang="cs-CZ" sz="3200" dirty="0"/>
              <a:t>jsou v mřížkových bodech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3933056"/>
            <a:ext cx="71060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Každý materiál má jinou vnitřní strukturu.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69181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Technické materiály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2204864"/>
            <a:ext cx="3191272" cy="62832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Krychlová mřížka</a:t>
            </a:r>
            <a:endParaRPr lang="cs-CZ" dirty="0"/>
          </a:p>
        </p:txBody>
      </p:sp>
      <p:pic>
        <p:nvPicPr>
          <p:cNvPr id="4" name="Zástupný symbol pro obsah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246" y="3429000"/>
            <a:ext cx="7481195" cy="2179156"/>
          </a:xfrm>
          <a:prstGeom prst="rect">
            <a:avLst/>
          </a:prstGeom>
        </p:spPr>
      </p:pic>
      <p:cxnSp>
        <p:nvCxnSpPr>
          <p:cNvPr id="6" name="Přímá spojnice se šipkou 5"/>
          <p:cNvCxnSpPr/>
          <p:nvPr/>
        </p:nvCxnSpPr>
        <p:spPr>
          <a:xfrm>
            <a:off x="3203848" y="2636912"/>
            <a:ext cx="648072" cy="64807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2"/>
          <p:cNvSpPr txBox="1">
            <a:spLocks/>
          </p:cNvSpPr>
          <p:nvPr/>
        </p:nvSpPr>
        <p:spPr>
          <a:xfrm>
            <a:off x="5652120" y="6041032"/>
            <a:ext cx="3214192" cy="628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Font typeface="Arial" pitchFamily="34" charset="0"/>
              <a:buNone/>
            </a:pPr>
            <a:r>
              <a:rPr lang="cs-CZ" dirty="0" smtClean="0"/>
              <a:t>Krystalová mřížka</a:t>
            </a:r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 flipH="1" flipV="1">
            <a:off x="7956376" y="5445224"/>
            <a:ext cx="673489" cy="61389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213448" y="1556792"/>
            <a:ext cx="5934958" cy="58477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chemeClr val="bg1"/>
                </a:solidFill>
              </a:rPr>
              <a:t>Příklady krystalových mřížek kovů</a:t>
            </a:r>
          </a:p>
        </p:txBody>
      </p:sp>
    </p:spTree>
    <p:extLst>
      <p:ext uri="{BB962C8B-B14F-4D97-AF65-F5344CB8AC3E}">
        <p14:creationId xmlns:p14="http://schemas.microsoft.com/office/powerpoint/2010/main" val="4269181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Technické materiály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2852936"/>
            <a:ext cx="8686800" cy="556320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 smtClean="0"/>
              <a:t>Pevné skupenství </a:t>
            </a:r>
            <a:r>
              <a:rPr lang="cs-CZ" dirty="0" smtClean="0"/>
              <a:t>= pevná krystalová mřížka</a:t>
            </a:r>
            <a:endParaRPr lang="cs-CZ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205680" y="5032920"/>
            <a:ext cx="8686800" cy="84435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b="1" dirty="0" smtClean="0"/>
              <a:t>Kapalné skupenství </a:t>
            </a:r>
            <a:r>
              <a:rPr lang="cs-CZ" dirty="0" smtClean="0"/>
              <a:t>= atomy kmitají, vazební síly v krystalové mřížce jsou narušeny</a:t>
            </a:r>
            <a:endParaRPr lang="cs-CZ" dirty="0"/>
          </a:p>
        </p:txBody>
      </p:sp>
      <p:sp>
        <p:nvSpPr>
          <p:cNvPr id="6" name="Šipka dolů 5"/>
          <p:cNvSpPr/>
          <p:nvPr/>
        </p:nvSpPr>
        <p:spPr>
          <a:xfrm>
            <a:off x="3995936" y="3592760"/>
            <a:ext cx="720080" cy="115212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714470" y="3736776"/>
            <a:ext cx="36739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Přívod energie (např. teplo)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7653" y="1950271"/>
            <a:ext cx="8743356" cy="58477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chemeClr val="bg1"/>
                </a:solidFill>
              </a:rPr>
              <a:t>Vliv struktury na skupenství technických materiálů</a:t>
            </a:r>
          </a:p>
        </p:txBody>
      </p:sp>
    </p:spTree>
    <p:extLst>
      <p:ext uri="{BB962C8B-B14F-4D97-AF65-F5344CB8AC3E}">
        <p14:creationId xmlns:p14="http://schemas.microsoft.com/office/powerpoint/2010/main" val="4269181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Technické materiály</a:t>
            </a: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205680" y="2348880"/>
            <a:ext cx="8686800" cy="84435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b="1" dirty="0" smtClean="0"/>
              <a:t>Kapalné skupenství </a:t>
            </a:r>
            <a:r>
              <a:rPr lang="cs-CZ" dirty="0" smtClean="0"/>
              <a:t>= atomy kmitají, vazební síly v krystalové mřížce jsou narušeny</a:t>
            </a:r>
            <a:endParaRPr lang="cs-CZ" dirty="0"/>
          </a:p>
        </p:txBody>
      </p:sp>
      <p:sp>
        <p:nvSpPr>
          <p:cNvPr id="12" name="Content Placeholder 2"/>
          <p:cNvSpPr txBox="1">
            <a:spLocks/>
          </p:cNvSpPr>
          <p:nvPr/>
        </p:nvSpPr>
        <p:spPr>
          <a:xfrm>
            <a:off x="205680" y="4816896"/>
            <a:ext cx="8686800" cy="91636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b="1" dirty="0" smtClean="0"/>
              <a:t>Plynné skupenství </a:t>
            </a:r>
            <a:r>
              <a:rPr lang="cs-CZ" dirty="0" smtClean="0"/>
              <a:t>= </a:t>
            </a:r>
            <a:r>
              <a:rPr lang="cs-CZ" dirty="0"/>
              <a:t>atomy </a:t>
            </a:r>
            <a:r>
              <a:rPr lang="cs-CZ" dirty="0" smtClean="0"/>
              <a:t>kmitají stále rychleji, </a:t>
            </a:r>
            <a:r>
              <a:rPr lang="cs-CZ" dirty="0"/>
              <a:t>vazební síly v mřížce jsou </a:t>
            </a:r>
            <a:r>
              <a:rPr lang="cs-CZ" dirty="0" smtClean="0"/>
              <a:t>narušeny, </a:t>
            </a:r>
            <a:r>
              <a:rPr lang="cs-CZ" u="sng" dirty="0" smtClean="0"/>
              <a:t>atomy se uvolňují</a:t>
            </a:r>
            <a:endParaRPr lang="cs-CZ" u="sng" dirty="0"/>
          </a:p>
          <a:p>
            <a:pPr marL="0" indent="0" algn="ctr">
              <a:buFont typeface="Arial" pitchFamily="34" charset="0"/>
              <a:buNone/>
            </a:pPr>
            <a:endParaRPr lang="cs-CZ" dirty="0"/>
          </a:p>
        </p:txBody>
      </p:sp>
      <p:sp>
        <p:nvSpPr>
          <p:cNvPr id="13" name="Šipka dolů 12"/>
          <p:cNvSpPr/>
          <p:nvPr/>
        </p:nvSpPr>
        <p:spPr>
          <a:xfrm>
            <a:off x="3995936" y="3429000"/>
            <a:ext cx="720080" cy="115212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4714470" y="3615407"/>
            <a:ext cx="36739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Přívod energie (např. teplo)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2641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 animBg="1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Technické materiály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2244352"/>
            <a:ext cx="8686800" cy="484312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2800" dirty="0" smtClean="0"/>
              <a:t>Materiály se skládají z chemických prvků.</a:t>
            </a:r>
            <a:endParaRPr lang="cs-CZ" sz="2800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205680" y="2656656"/>
            <a:ext cx="8686800" cy="50405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2800" dirty="0" smtClean="0"/>
              <a:t>V přírodě se vyskytuje 92 prvků.</a:t>
            </a:r>
            <a:endParaRPr lang="cs-CZ" sz="2800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227653" y="3088704"/>
            <a:ext cx="8686800" cy="48431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2800" dirty="0" smtClean="0"/>
              <a:t>26 prvků bylo uměle vyrobeno.</a:t>
            </a:r>
            <a:endParaRPr lang="cs-CZ" sz="28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8177587"/>
              </p:ext>
            </p:extLst>
          </p:nvPr>
        </p:nvGraphicFramePr>
        <p:xfrm>
          <a:off x="323529" y="3573016"/>
          <a:ext cx="8496942" cy="2743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832314"/>
                <a:gridCol w="2832314"/>
                <a:gridCol w="283231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Materiál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Složení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Výrobky 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Ocel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/>
                        <a:t>Fe</a:t>
                      </a:r>
                      <a:r>
                        <a:rPr lang="cs-CZ" sz="2400" dirty="0" smtClean="0"/>
                        <a:t>,</a:t>
                      </a:r>
                      <a:r>
                        <a:rPr lang="cs-CZ" sz="2400" baseline="0" dirty="0" smtClean="0"/>
                        <a:t> C, Mg …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Trubky, radiátory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Plast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C, H, Cl, F …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Trubky 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Kamenina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Si, Al, O, </a:t>
                      </a:r>
                      <a:r>
                        <a:rPr lang="cs-CZ" sz="2400" dirty="0" err="1" smtClean="0"/>
                        <a:t>Fe</a:t>
                      </a:r>
                      <a:r>
                        <a:rPr lang="cs-CZ" sz="2400" dirty="0" smtClean="0"/>
                        <a:t> …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Trubky 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Litina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/>
                        <a:t>Fe</a:t>
                      </a:r>
                      <a:r>
                        <a:rPr lang="cs-CZ" sz="2400" dirty="0" smtClean="0"/>
                        <a:t>,</a:t>
                      </a:r>
                      <a:r>
                        <a:rPr lang="cs-CZ" sz="2400" baseline="0" dirty="0" smtClean="0"/>
                        <a:t> C …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Radiátory, tvarovky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Sklo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Si, O …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Okenní tabule 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27653" y="1556792"/>
            <a:ext cx="5216108" cy="58477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chemeClr val="bg1"/>
                </a:solidFill>
              </a:rPr>
              <a:t>Složení technických materiálů</a:t>
            </a:r>
          </a:p>
        </p:txBody>
      </p:sp>
    </p:spTree>
    <p:extLst>
      <p:ext uri="{BB962C8B-B14F-4D97-AF65-F5344CB8AC3E}">
        <p14:creationId xmlns:p14="http://schemas.microsoft.com/office/powerpoint/2010/main" val="4269181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Technické materiály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3528" y="2492896"/>
            <a:ext cx="8726491" cy="403187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Kontrolní otázky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Na co má vliv struktura materiálů?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Co tvoří vnitřní strukturu materiálů?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Jaké krystalové mřížky mají kovy?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Jak můžeme měnit skupenství látek?</a:t>
            </a:r>
            <a:endParaRPr lang="cs-CZ" sz="3200" dirty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Jak se chovají atomy látek, když je zahříváme?</a:t>
            </a:r>
            <a:endParaRPr lang="cs-CZ" sz="3200" dirty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Kolik chemických prvků se vyskytuje v přírodě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a kolik jich je v současné době uměle vyrobeno?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1628800"/>
            <a:ext cx="2659382" cy="646331"/>
          </a:xfrm>
          <a:prstGeom prst="rect">
            <a:avLst/>
          </a:prstGeom>
          <a:solidFill>
            <a:srgbClr val="FFC000"/>
          </a:solidFill>
        </p:spPr>
        <p:txBody>
          <a:bodyPr wrap="none" rtlCol="0" anchor="ctr">
            <a:spAutoFit/>
          </a:bodyPr>
          <a:lstStyle/>
          <a:p>
            <a:pPr algn="ctr"/>
            <a:r>
              <a:rPr lang="cs-CZ" sz="3600" b="1" dirty="0" smtClean="0"/>
              <a:t>Souhrn učiva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095984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052736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420888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Ing. Jaroslav Dufka</a:t>
            </a:r>
          </a:p>
          <a:p>
            <a:r>
              <a:rPr lang="cs-CZ" sz="2400" dirty="0" smtClean="0"/>
              <a:t>MATERIÁLY PRO UČEBNÍ OBOR INSTALATÉR</a:t>
            </a:r>
          </a:p>
          <a:p>
            <a:r>
              <a:rPr lang="cs-CZ" sz="2400" dirty="0" smtClean="0"/>
              <a:t>Nakladatelství SOBOTÁLES, U Slavie 4, 100 00 Praha 10</a:t>
            </a:r>
          </a:p>
          <a:p>
            <a:r>
              <a:rPr lang="cs-CZ" sz="2400" dirty="0" smtClean="0"/>
              <a:t>Rok vydání: 2003</a:t>
            </a:r>
          </a:p>
          <a:p>
            <a:r>
              <a:rPr lang="cs-CZ" sz="2400" dirty="0" smtClean="0"/>
              <a:t>ISBN 80-85920-80-8 </a:t>
            </a:r>
          </a:p>
        </p:txBody>
      </p:sp>
    </p:spTree>
    <p:extLst>
      <p:ext uri="{BB962C8B-B14F-4D97-AF65-F5344CB8AC3E}">
        <p14:creationId xmlns:p14="http://schemas.microsoft.com/office/powerpoint/2010/main" val="2682038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sentationPro_GlowingTechVideo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6FAEC0E0-4ABC-4077-8922-293239654AB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PresentationPro_GlowingTechVideo</Template>
  <TotalTime>202</TotalTime>
  <Words>417</Words>
  <Application>Microsoft Office PowerPoint</Application>
  <PresentationFormat>Předvádění na obrazovce (4:3)</PresentationFormat>
  <Paragraphs>111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PresentationPro_GlowingTechVideo</vt:lpstr>
      <vt:lpstr>STŘEDNÍ ŠKOLA STAVEBNÍ A TECHNICKÁ Ústí nad Labem, Čelakovského 5, příspěvková organizace Páteřní škola Ústeckého kraje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TECHNICKÉ MATERIÁLY</dc:title>
  <dc:creator>Patrick Gurský, Ing.</dc:creator>
  <cp:lastModifiedBy>Karel Filas, Ing.</cp:lastModifiedBy>
  <cp:revision>19</cp:revision>
  <dcterms:created xsi:type="dcterms:W3CDTF">2013-10-22T09:36:31Z</dcterms:created>
  <dcterms:modified xsi:type="dcterms:W3CDTF">2013-12-16T22:02:45Z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TC018813529991</vt:lpwstr>
  </property>
</Properties>
</file>