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7"/>
  </p:notesMasterIdLst>
  <p:sldIdLst>
    <p:sldId id="268" r:id="rId3"/>
    <p:sldId id="256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6" r:id="rId12"/>
    <p:sldId id="267" r:id="rId13"/>
    <p:sldId id="265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36031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materiály – železné kovy,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železo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Vysoká pec, teplotní pásma, produkty vysoké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peci, železné rudy, železo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51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812591" y="980728"/>
            <a:ext cx="5518819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– železné kovy, železo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5619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988840"/>
            <a:ext cx="8807896" cy="628328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Materiály používané ve stavebnictví a instalatérství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852936"/>
            <a:ext cx="3744416" cy="35394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Ocel</a:t>
            </a:r>
          </a:p>
          <a:p>
            <a:pPr algn="ctr"/>
            <a:r>
              <a:rPr lang="cs-CZ" sz="3200" dirty="0" smtClean="0"/>
              <a:t>Litina</a:t>
            </a:r>
          </a:p>
          <a:p>
            <a:pPr algn="ctr"/>
            <a:r>
              <a:rPr lang="cs-CZ" sz="3200" dirty="0" smtClean="0"/>
              <a:t>Hliník</a:t>
            </a:r>
          </a:p>
          <a:p>
            <a:pPr algn="ctr"/>
            <a:r>
              <a:rPr lang="cs-CZ" sz="3200" dirty="0" smtClean="0"/>
              <a:t>Měď</a:t>
            </a:r>
          </a:p>
          <a:p>
            <a:pPr algn="ctr"/>
            <a:r>
              <a:rPr lang="cs-CZ" sz="3200" dirty="0" smtClean="0"/>
              <a:t>Plasty</a:t>
            </a:r>
          </a:p>
          <a:p>
            <a:pPr algn="ctr"/>
            <a:r>
              <a:rPr lang="cs-CZ" sz="3200" dirty="0" smtClean="0"/>
              <a:t>Pryž</a:t>
            </a:r>
          </a:p>
          <a:p>
            <a:pPr algn="ctr"/>
            <a:r>
              <a:rPr lang="cs-CZ" sz="3200" dirty="0" smtClean="0"/>
              <a:t>Keramika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843644"/>
            <a:ext cx="3744416" cy="35394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Beton</a:t>
            </a:r>
          </a:p>
          <a:p>
            <a:pPr algn="ctr"/>
            <a:r>
              <a:rPr lang="cs-CZ" sz="3200" dirty="0" smtClean="0"/>
              <a:t>Malta</a:t>
            </a:r>
          </a:p>
          <a:p>
            <a:pPr algn="ctr"/>
            <a:r>
              <a:rPr lang="cs-CZ" sz="3200" dirty="0" smtClean="0"/>
              <a:t>Dřevo</a:t>
            </a:r>
          </a:p>
          <a:p>
            <a:pPr algn="ctr"/>
            <a:r>
              <a:rPr lang="cs-CZ" sz="3200" dirty="0" smtClean="0"/>
              <a:t>Zdící materiály</a:t>
            </a:r>
          </a:p>
          <a:p>
            <a:pPr algn="ctr"/>
            <a:r>
              <a:rPr lang="cs-CZ" sz="3200" dirty="0" smtClean="0"/>
              <a:t>Těsnící materiály</a:t>
            </a:r>
          </a:p>
          <a:p>
            <a:pPr algn="ctr"/>
            <a:r>
              <a:rPr lang="cs-CZ" sz="3200" dirty="0" smtClean="0"/>
              <a:t>Izolační materiály</a:t>
            </a:r>
          </a:p>
          <a:p>
            <a:pPr algn="ctr"/>
            <a:r>
              <a:rPr lang="cs-CZ" sz="3200" dirty="0" err="1" smtClean="0"/>
              <a:t>Textílie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9383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720552"/>
            <a:ext cx="3263280" cy="700336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Železné kovy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68975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Získávají se zpracováním minerálních – </a:t>
            </a:r>
            <a:r>
              <a:rPr lang="cs-CZ" sz="2800" b="1" dirty="0" smtClean="0"/>
              <a:t>železných rud.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570076"/>
            <a:ext cx="8496944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Železo je základním materiálem pro výrobu </a:t>
            </a:r>
            <a:r>
              <a:rPr lang="cs-CZ" sz="2800" b="1" dirty="0" smtClean="0"/>
              <a:t>oceli a litiny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410996"/>
            <a:ext cx="8496944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Železné rudy:</a:t>
            </a:r>
          </a:p>
          <a:p>
            <a:r>
              <a:rPr lang="cs-CZ" sz="2800" dirty="0" smtClean="0"/>
              <a:t>Hnědel, krevel, magnetovec, ocelek, </a:t>
            </a:r>
            <a:r>
              <a:rPr lang="cs-CZ" sz="2800" dirty="0" err="1" smtClean="0"/>
              <a:t>šamozit</a:t>
            </a:r>
            <a:r>
              <a:rPr lang="cs-CZ" sz="2800" dirty="0" smtClean="0"/>
              <a:t>….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705980"/>
            <a:ext cx="8496944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Železné rudy obsahují příměsi – písek, hlínu, vodu atd.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5768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58533"/>
            <a:ext cx="1607096" cy="700336"/>
          </a:xfrm>
          <a:solidFill>
            <a:srgbClr val="C000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Železo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402885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Čisté železo </a:t>
            </a:r>
            <a:r>
              <a:rPr lang="cs-CZ" sz="2800" dirty="0" smtClean="0"/>
              <a:t>se v přírodě nevyskytuje, lze ho ale vyrobit.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1660" y="3050957"/>
            <a:ext cx="8630820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Čisté železo </a:t>
            </a:r>
            <a:r>
              <a:rPr lang="cs-CZ" sz="2800" u="sng" dirty="0" smtClean="0"/>
              <a:t>nemá dobré vlastnosti</a:t>
            </a:r>
            <a:r>
              <a:rPr lang="cs-CZ" sz="2800" dirty="0" smtClean="0"/>
              <a:t>, nic se z něho nevyrábí.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2295" y="5067181"/>
            <a:ext cx="8640960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Vylepšení mechanických a technologických vlastností, do surového železa se přidávají se přísady – LEGURY.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246" y="3771037"/>
            <a:ext cx="1456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Železo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23902" y="3823881"/>
            <a:ext cx="1010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kujné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419109"/>
            <a:ext cx="1384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nekujné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9627" y="3823881"/>
            <a:ext cx="2944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Lze dále opracovat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9627" y="4419109"/>
            <a:ext cx="3403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Obtížně lze opracovat</a:t>
            </a:r>
            <a:endParaRPr lang="cs-CZ" sz="2800" b="1" dirty="0"/>
          </a:p>
        </p:txBody>
      </p:sp>
      <p:cxnSp>
        <p:nvCxnSpPr>
          <p:cNvPr id="14" name="Přímá spojnice se šipkou 13"/>
          <p:cNvCxnSpPr>
            <a:endCxn id="9" idx="1"/>
          </p:cNvCxnSpPr>
          <p:nvPr/>
        </p:nvCxnSpPr>
        <p:spPr>
          <a:xfrm>
            <a:off x="1547664" y="4085491"/>
            <a:ext cx="67623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10" idx="1"/>
          </p:cNvCxnSpPr>
          <p:nvPr/>
        </p:nvCxnSpPr>
        <p:spPr>
          <a:xfrm>
            <a:off x="1547664" y="4085491"/>
            <a:ext cx="648072" cy="5952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707904" y="4085491"/>
            <a:ext cx="144016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707904" y="4707141"/>
            <a:ext cx="144016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729231" y="6002124"/>
            <a:ext cx="3570961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LEGURY: C, Ni, </a:t>
            </a:r>
            <a:r>
              <a:rPr lang="cs-CZ" sz="2800" b="1" dirty="0" err="1" smtClean="0"/>
              <a:t>Cr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7666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60963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robíhá ve vysoké peci.</a:t>
            </a:r>
            <a:endParaRPr lang="cs-CZ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84784"/>
            <a:ext cx="3263280" cy="700336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Výroba železa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76872"/>
            <a:ext cx="4638107" cy="45811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1138" y="3678123"/>
            <a:ext cx="17325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Výška: 30 m</a:t>
            </a:r>
          </a:p>
          <a:p>
            <a:r>
              <a:rPr lang="cs-CZ" sz="2400" b="1" dirty="0" smtClean="0"/>
              <a:t>Šířka:   10 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645024"/>
            <a:ext cx="2701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Předehřívací pásmo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551511"/>
            <a:ext cx="2348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Redukční pásmo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199583"/>
            <a:ext cx="3032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Nauhličitanové</a:t>
            </a:r>
            <a:r>
              <a:rPr lang="cs-CZ" sz="2400" b="1" dirty="0" smtClean="0"/>
              <a:t> pásmo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5775647"/>
            <a:ext cx="1811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Tavící pásmo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1979712" y="2276872"/>
            <a:ext cx="3600400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413635" y="2586099"/>
            <a:ext cx="1091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Vsádka</a:t>
            </a:r>
            <a:endParaRPr lang="cs-CZ" sz="2400" b="1" dirty="0"/>
          </a:p>
        </p:txBody>
      </p:sp>
      <p:cxnSp>
        <p:nvCxnSpPr>
          <p:cNvPr id="16" name="Přímá spojnice se šipkou 15"/>
          <p:cNvCxnSpPr>
            <a:stCxn id="14" idx="1"/>
          </p:cNvCxnSpPr>
          <p:nvPr/>
        </p:nvCxnSpPr>
        <p:spPr>
          <a:xfrm flipH="1">
            <a:off x="5652120" y="2816932"/>
            <a:ext cx="1761515" cy="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394661" y="3861047"/>
            <a:ext cx="1761515" cy="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547062" y="4797152"/>
            <a:ext cx="160911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4699462" y="5445224"/>
            <a:ext cx="144000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4716016" y="6021288"/>
            <a:ext cx="144000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36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 animBg="1"/>
      <p:bldP spid="10" grpId="0"/>
      <p:bldP spid="8" grpId="0"/>
      <p:bldP spid="11" grpId="0"/>
      <p:bldP spid="12" grpId="0"/>
      <p:bldP spid="13" grpId="0"/>
      <p:bldP spid="9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84784"/>
            <a:ext cx="3911352" cy="700336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Teplotní pásma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13285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sou teplotní oblasti ve vysoké peci, které jsou umístěny nad sebou.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068960"/>
            <a:ext cx="8712968" cy="310854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Předehřívací pásmo </a:t>
            </a:r>
            <a:r>
              <a:rPr lang="cs-CZ" sz="2800" dirty="0" smtClean="0"/>
              <a:t>– ze vsádky se odstraňuje voda, síra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Redukční pásmo </a:t>
            </a:r>
            <a:r>
              <a:rPr lang="cs-CZ" sz="2800" dirty="0" smtClean="0"/>
              <a:t>– železo se redukuje na oxid železitý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Nauhličovací</a:t>
            </a:r>
            <a:r>
              <a:rPr lang="cs-CZ" sz="2800" b="1" dirty="0" smtClean="0"/>
              <a:t> pásmo </a:t>
            </a:r>
            <a:r>
              <a:rPr lang="cs-CZ" sz="2800" dirty="0" smtClean="0"/>
              <a:t>– železo se obohacuje o C, Si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Tavící pásmo </a:t>
            </a:r>
            <a:r>
              <a:rPr lang="cs-CZ" sz="2800" dirty="0" smtClean="0"/>
              <a:t>– dochází k roztavení železné rudy, teplota až 2000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C, odděluje se železo od nečistot - surové železo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6237312"/>
            <a:ext cx="8712968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Průtavní teplota = doba tavení, 8 až 12 hodin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1706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720552"/>
            <a:ext cx="2471192" cy="700336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Vsádka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49289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 materiál, který se naváží do vysoké pece.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858108"/>
            <a:ext cx="8712968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Koks – palivo – dodává teplo, uhlík a oxid uhelnatý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053278"/>
            <a:ext cx="8712968" cy="181588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Vsádku tvoří: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Železná ruda </a:t>
            </a:r>
            <a:r>
              <a:rPr lang="cs-CZ" sz="2800" dirty="0" smtClean="0"/>
              <a:t>– hnědel, krevel ……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Koks</a:t>
            </a:r>
            <a:r>
              <a:rPr lang="cs-CZ" sz="2800" dirty="0" smtClean="0"/>
              <a:t> – redukční činidlo</a:t>
            </a:r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Vápenec</a:t>
            </a:r>
            <a:r>
              <a:rPr lang="cs-CZ" sz="2800" dirty="0" smtClean="0"/>
              <a:t> – podporuje vznik a oddělení strusky od železa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5085184"/>
            <a:ext cx="8712968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Železná ruda se musí upravit – drcení, pražení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175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4847456" cy="700336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Produkty vysoké pece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2348880"/>
            <a:ext cx="8712968" cy="181588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Surové železo </a:t>
            </a:r>
            <a:r>
              <a:rPr lang="cs-CZ" sz="2800" dirty="0" smtClean="0"/>
              <a:t>– vytéká ze spodní části vysoké pece (nístěj).</a:t>
            </a:r>
          </a:p>
          <a:p>
            <a:r>
              <a:rPr lang="cs-CZ" sz="2800" dirty="0" smtClean="0"/>
              <a:t>Je křehké, není kujné – je vhodné pouze k odlévání. Obsahuje 3-4% C, dále P a S – zhoršují jeho vlastnosti!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33426"/>
            <a:ext cx="3573266" cy="26799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1221" y="4133426"/>
            <a:ext cx="3573267" cy="26799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873352"/>
            <a:ext cx="2592481" cy="1724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10570" y="4221088"/>
            <a:ext cx="137409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Odpich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1793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132856"/>
            <a:ext cx="8712968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Struska </a:t>
            </a:r>
            <a:r>
              <a:rPr lang="cs-CZ" sz="2800" dirty="0" smtClean="0"/>
              <a:t>– nečistoty spojené s vápencem, v peci „plave“ nad roztaveným surovým železem, z pece odtéká z druhé strany.</a:t>
            </a:r>
          </a:p>
          <a:p>
            <a:r>
              <a:rPr lang="cs-CZ" sz="2800" dirty="0" smtClean="0"/>
              <a:t>Používá se k výrobě hnojiv a jako přísada do betonu.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077072"/>
            <a:ext cx="3648405" cy="2736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35" y="4331231"/>
            <a:ext cx="4094957" cy="233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86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690917"/>
            <a:ext cx="8712968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Vysokopecní plyn </a:t>
            </a:r>
            <a:r>
              <a:rPr lang="cs-CZ" sz="2800" dirty="0" smtClean="0"/>
              <a:t>– je hořlavý, používá se k předehřívání vzduchu, který je vháněn do vysoké pece.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293096"/>
            <a:ext cx="8712968" cy="954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Vysokopecní plyn má malou výhřevnost, proto se nehodí pro jiné účely (rozvod pro vytápění vzdálenějších objektů)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986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3312368" cy="700336"/>
          </a:xfrm>
          <a:solidFill>
            <a:srgbClr val="C0000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Vysoká pec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492896"/>
            <a:ext cx="3312368" cy="4187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89573"/>
            <a:ext cx="4320480" cy="471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66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7627281" cy="27392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získávají železné kovy?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je rozdíl mezi kujným a nekujným železem?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tvoří vsádku do vysoké peci?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Která teplotní pásma jsou ve vysoké peci?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produkty vysoké peci?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8936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575956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  <a:p>
            <a:r>
              <a:rPr lang="cs-CZ" sz="2400" smtClean="0"/>
              <a:t>Obrázky </a:t>
            </a:r>
            <a:endParaRPr lang="cs-CZ" sz="2400" dirty="0" smtClean="0"/>
          </a:p>
          <a:p>
            <a:r>
              <a:rPr lang="cs-CZ" sz="2400" dirty="0"/>
              <a:t>http://www.dk1.cz/126/prodej-stavebnich-materialu</a:t>
            </a:r>
            <a:endParaRPr lang="cs-CZ" sz="2400" dirty="0" smtClean="0"/>
          </a:p>
          <a:p>
            <a:r>
              <a:rPr lang="cs-CZ" sz="2400" dirty="0"/>
              <a:t>http://www.vyukovematerialy.cz/prace/rocnik7/vice/zelezo.htm</a:t>
            </a:r>
          </a:p>
          <a:p>
            <a:r>
              <a:rPr lang="cs-CZ" sz="2400" dirty="0"/>
              <a:t>http://cs.wikipedia.org/wiki/Surov%C3%A9_%</a:t>
            </a:r>
            <a:r>
              <a:rPr lang="cs-CZ" sz="2400" dirty="0" smtClean="0"/>
              <a:t>C5%BEelezo</a:t>
            </a:r>
          </a:p>
          <a:p>
            <a:r>
              <a:rPr lang="cs-CZ" sz="2400" dirty="0"/>
              <a:t>http://www.viktormacha.com/galerie/huta-pokoj-ruda-lska-88/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52594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677</TotalTime>
  <Words>642</Words>
  <Application>Microsoft Office PowerPoint</Application>
  <PresentationFormat>Předvádění na obrazovce (4:3)</PresentationFormat>
  <Paragraphs>148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37</cp:revision>
  <dcterms:created xsi:type="dcterms:W3CDTF">2013-10-22T09:36:31Z</dcterms:created>
  <dcterms:modified xsi:type="dcterms:W3CDTF">2013-12-16T22:16:23Z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