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6F89FC-BCC8-4476-A684-722C3FE9B6F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5C7FB1-CEC7-433E-BE91-499682BF4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076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C7FB1-CEC7-433E-BE91-499682BF4C8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068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2C_01_Bezpečnost práce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8.ročník ZŠ 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prezentaci lze využít při první laboratorní práci jako ukázku bezpečnosti práce </a:t>
            </a:r>
          </a:p>
          <a:p>
            <a:r>
              <a:rPr lang="cs-CZ" dirty="0"/>
              <a:t>s</a:t>
            </a:r>
            <a:r>
              <a:rPr lang="cs-CZ" dirty="0" smtClean="0"/>
              <a:t>louží při úvodní hodině chemie pro seznámení se školním laboratorním řádem</a:t>
            </a:r>
          </a:p>
          <a:p>
            <a:r>
              <a:rPr lang="cs-CZ" dirty="0"/>
              <a:t>v</a:t>
            </a:r>
            <a:r>
              <a:rPr lang="cs-CZ" dirty="0" smtClean="0"/>
              <a:t>ysvětlí žákům, jak vypracovat protokol laboratorní práce nebo pokusu</a:t>
            </a:r>
          </a:p>
          <a:p>
            <a:r>
              <a:rPr lang="cs-CZ" dirty="0"/>
              <a:t>s</a:t>
            </a:r>
            <a:r>
              <a:rPr lang="cs-CZ" dirty="0" smtClean="0"/>
              <a:t>eznámí žáky s označením nebezpečných látek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laboratorní řád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pracovišti udržuj pořádek a čistotu </a:t>
            </a:r>
          </a:p>
          <a:p>
            <a:r>
              <a:rPr lang="cs-CZ" dirty="0" smtClean="0"/>
              <a:t>S pomůckami zacházej opatrně</a:t>
            </a:r>
          </a:p>
          <a:p>
            <a:r>
              <a:rPr lang="cs-CZ" dirty="0" smtClean="0"/>
              <a:t>Pracovat pouze na přiděleném úkolu a bez souhlasu učitele neměnit pracovní postup</a:t>
            </a:r>
          </a:p>
          <a:p>
            <a:r>
              <a:rPr lang="cs-CZ" dirty="0" smtClean="0"/>
              <a:t>Bez souhlasu učitele nesmíš opouštět své pracovní místo </a:t>
            </a:r>
          </a:p>
          <a:p>
            <a:r>
              <a:rPr lang="cs-CZ" dirty="0" smtClean="0"/>
              <a:t>Rozbité skleněné nádoby odnášet na určité místo (nikdy ne do koše s papírem)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192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laboratorní řád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práci v chemické laboratoři se nesmí jíst ani pít</a:t>
            </a:r>
          </a:p>
          <a:p>
            <a:r>
              <a:rPr lang="cs-CZ" dirty="0" smtClean="0"/>
              <a:t>V chemické laboratoři se žádné látky neochutnávají k neznámým látkám se čichá velmi opatrně </a:t>
            </a:r>
          </a:p>
          <a:p>
            <a:r>
              <a:rPr lang="cs-CZ" dirty="0" smtClean="0"/>
              <a:t>Dbej na vlastní bezpečnost a bezpečnost spolužáků</a:t>
            </a:r>
          </a:p>
          <a:p>
            <a:r>
              <a:rPr lang="cs-CZ" dirty="0" smtClean="0"/>
              <a:t>Každé poranění (i malý úraz) hlas neprodleně učiteli</a:t>
            </a:r>
          </a:p>
          <a:p>
            <a:r>
              <a:rPr lang="cs-CZ" dirty="0" smtClean="0"/>
              <a:t>Při práci používej pracovní oděv (pracovní plášť) a ochranné prostředky (brýle, ochranný štít, rukavice)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053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laboratorní řád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ukončení pokusů ukliď své pracoviště, odevzdej umyté pomůcky a chemické nádobí </a:t>
            </a:r>
          </a:p>
          <a:p>
            <a:r>
              <a:rPr lang="cs-CZ" dirty="0" smtClean="0"/>
              <a:t>Po skončení laboratorní práce si umyj ruce mýdlem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901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nebezpečných látek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a/ hořlavé látky (nebezpečí požáru)</a:t>
            </a:r>
          </a:p>
          <a:p>
            <a:r>
              <a:rPr lang="cs-CZ" dirty="0" smtClean="0"/>
              <a:t>b/ žíraviny (nebezpečí poleptání)</a:t>
            </a:r>
          </a:p>
          <a:p>
            <a:r>
              <a:rPr lang="cs-CZ" dirty="0" smtClean="0"/>
              <a:t>c/ jedy (nebezpečí otravy)</a:t>
            </a:r>
          </a:p>
          <a:p>
            <a:r>
              <a:rPr lang="cs-CZ" dirty="0" smtClean="0"/>
              <a:t>d/ výbušniny (nebezpečí výbuchu) </a:t>
            </a: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492896"/>
            <a:ext cx="4038600" cy="315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689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Protokol pokusu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krok každého pokusu je vytyčení cíle </a:t>
            </a:r>
          </a:p>
          <a:p>
            <a:r>
              <a:rPr lang="cs-CZ" dirty="0" smtClean="0"/>
              <a:t>Cíl formulujeme jako úkol nebo problém k řešení</a:t>
            </a:r>
          </a:p>
          <a:p>
            <a:r>
              <a:rPr lang="cs-CZ" dirty="0" smtClean="0"/>
              <a:t>Druhý krok je teoretická – myšlenková příprava</a:t>
            </a:r>
          </a:p>
          <a:p>
            <a:r>
              <a:rPr lang="cs-CZ" dirty="0" smtClean="0"/>
              <a:t>V teoretické přípravě si ujasníme odpovědi na otázky PROČ, KDY, CO a JAK budeme provádět</a:t>
            </a:r>
          </a:p>
          <a:p>
            <a:r>
              <a:rPr lang="cs-CZ" dirty="0" smtClean="0"/>
              <a:t>V materiální přípravě shromáždíme všechny pomůcky a látky (chemikálie), které budeme potřebovat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1110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Protokol pokusu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krok pokusu je pracovní postup – znamená, jak budeme průběžně postupovat a zaznamenávat jednotlivé výsledky měření </a:t>
            </a:r>
          </a:p>
          <a:p>
            <a:r>
              <a:rPr lang="cs-CZ" dirty="0" smtClean="0"/>
              <a:t>Další částí je pozorování a formulace výsledků. Zaznamenání výsledků, které jsme zjistili při pokusu.</a:t>
            </a:r>
          </a:p>
          <a:p>
            <a:r>
              <a:rPr lang="cs-CZ" dirty="0" smtClean="0"/>
              <a:t>Poslední částí je závěr. Na základě zpracování výsledků, vyvodíme závěr.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52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/>
              <a:t>Citace:</a:t>
            </a:r>
            <a:r>
              <a:rPr lang="cs-CZ" dirty="0" smtClean="0"/>
              <a:t>  </a:t>
            </a:r>
            <a:r>
              <a:rPr lang="cs-CZ" sz="1400" dirty="0">
                <a:solidFill>
                  <a:srgbClr val="FFC000"/>
                </a:solidFill>
              </a:rPr>
              <a:t/>
            </a:r>
            <a:br>
              <a:rPr lang="cs-CZ" sz="1400" dirty="0">
                <a:solidFill>
                  <a:srgbClr val="FFC000"/>
                </a:solidFill>
              </a:rPr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BENEŠ, P., PUMPR, V., BANÝR, J. </a:t>
            </a:r>
            <a:r>
              <a:rPr lang="cs-CZ" i="1" dirty="0" smtClean="0"/>
              <a:t>Základy chemie. </a:t>
            </a:r>
            <a:r>
              <a:rPr lang="cs-CZ" dirty="0" smtClean="0"/>
              <a:t>Fortuna. 1993, Praha. ISBN 80-7168-043-5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Fotografie nebezpečných látek – </a:t>
            </a:r>
            <a:r>
              <a:rPr lang="cs-CZ" i="1" dirty="0" smtClean="0"/>
              <a:t>Základy chemie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114</TotalTime>
  <Words>370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</vt:lpstr>
      <vt:lpstr>Anotace:</vt:lpstr>
      <vt:lpstr>Školní laboratorní řád</vt:lpstr>
      <vt:lpstr>Školní laboratorní řád </vt:lpstr>
      <vt:lpstr>Školní laboratorní řád </vt:lpstr>
      <vt:lpstr>Označení nebezpečných látek </vt:lpstr>
      <vt:lpstr>Protokol pokusu </vt:lpstr>
      <vt:lpstr>Protokol pokusu</vt:lpstr>
      <vt:lpstr>Citace:   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ZS</cp:lastModifiedBy>
  <cp:revision>17</cp:revision>
  <dcterms:created xsi:type="dcterms:W3CDTF">2011-09-01T06:10:59Z</dcterms:created>
  <dcterms:modified xsi:type="dcterms:W3CDTF">2011-11-29T11:03:12Z</dcterms:modified>
</cp:coreProperties>
</file>