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72" r:id="rId8"/>
    <p:sldId id="373" r:id="rId9"/>
    <p:sldId id="374" r:id="rId10"/>
    <p:sldId id="366" r:id="rId11"/>
    <p:sldId id="370" r:id="rId12"/>
    <p:sldId id="360" r:id="rId13"/>
    <p:sldId id="368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165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00FF"/>
    <a:srgbClr val="66FF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 pos="1655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531355"/>
              </p:ext>
            </p:extLst>
          </p:nvPr>
        </p:nvGraphicFramePr>
        <p:xfrm>
          <a:off x="971600" y="1268757"/>
          <a:ext cx="7200800" cy="1955009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VY_32_INOVACE_493_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VYJMENOVANÁ SLOVA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VYJMENOVANÝCH SLOV PO „S“, VYJMENOVANÝCH SLOV – PODSTATNÝCH JMEN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vyjmenovaných slov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 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Vyznačení slovního základu a slovního druhu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Určování mluvnických kategorií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vyznačení slovního základu a slovního druhu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určování mluvnických kategorií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367620"/>
            <a:ext cx="6840760" cy="50289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VYJMENOVANÁ SLOVA, PODSTATNÁ JMÉNA, ABECEDA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VYJMENOVANÁ  SLOVA  PO  S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826559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0000"/>
                </a:solidFill>
              </a:rPr>
              <a:t>Doplň y/ý; i/í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2025864"/>
              </p:ext>
            </p:extLst>
          </p:nvPr>
        </p:nvGraphicFramePr>
        <p:xfrm>
          <a:off x="287523" y="1504607"/>
          <a:ext cx="8568952" cy="4079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U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lnice zas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čela zmije.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Nas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cený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nek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us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ná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Na velké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pce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seděl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sel.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Pos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lal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nám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rová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vajíčka.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V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předs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ni je doručená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zás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lka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ček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letěl v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chravé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noci.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Vys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pal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na s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to s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rečky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rotek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se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nas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til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rem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lný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has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č uhas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l oheň.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Hořící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ra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čela.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Miloš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pos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lal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 dopis.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612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  <a:latin typeface="Arial"/>
              </a:rPr>
              <a:t>VYJMENOVANÁ  SLOVA  PO  S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819616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0000"/>
                </a:solidFill>
              </a:rPr>
              <a:t>Kontrola doplnění vyjmenovaných a ostatních slov</a:t>
            </a:r>
            <a:endParaRPr lang="cs-CZ" sz="2200" b="1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12696"/>
              </p:ext>
            </p:extLst>
          </p:nvPr>
        </p:nvGraphicFramePr>
        <p:xfrm>
          <a:off x="287523" y="1509206"/>
          <a:ext cx="8568952" cy="4074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2523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35249" y="1521282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Arial"/>
              </a:rPr>
              <a:t>U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s  lnice zas   čela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zmije.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38194" y="151971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i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8873" y="1881110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Nas</a:t>
            </a:r>
            <a:r>
              <a:rPr lang="cs-CZ" dirty="0" smtClean="0">
                <a:solidFill>
                  <a:srgbClr val="FF0000"/>
                </a:solidFill>
                <a:latin typeface="Arial"/>
              </a:rPr>
              <a:t>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cený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s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nek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us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ná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158823" y="152453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9821" y="2246409"/>
            <a:ext cx="3172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Na velké s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pce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seděl s   sel.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8466" y="2630255"/>
            <a:ext cx="3057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Posílal nám s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rová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vajíčka.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41536" y="2990323"/>
            <a:ext cx="3467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V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předs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ni je doručená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zás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lka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0585" y="3367715"/>
            <a:ext cx="3172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S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ček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letěl v s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chravé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noci.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28109" y="3729570"/>
            <a:ext cx="2851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Vys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pal na s  to s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rečky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70389" y="4111011"/>
            <a:ext cx="2980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S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rotek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se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nas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til s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rem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098" y="4467679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S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lný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has  č uhas  l oheň.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27584" y="4841671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Hořící s 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ra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s   čela.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40974" y="5223133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Miloš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pos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</a:t>
            </a:r>
            <a:r>
              <a:rPr lang="cs-CZ" dirty="0" err="1" smtClean="0">
                <a:solidFill>
                  <a:srgbClr val="000000"/>
                </a:solidFill>
                <a:latin typeface="Arial"/>
              </a:rPr>
              <a:t>lal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dopis.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159878" y="151407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171944" y="152492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211735" y="188014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219867" y="188496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061801" y="187411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073867" y="188496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910888" y="187869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2893238" y="18895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1858274" y="225604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879869" y="226086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192559" y="225002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3204625" y="226086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161869" y="263691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170001" y="264173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1592028" y="299130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590079" y="299612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3570574" y="299695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i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3554132" y="300780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937733" y="336302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959328" y="336784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317174" y="336828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2329240" y="337913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162305" y="374563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y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170437" y="375045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2142032" y="373961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2130743" y="375045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2654636" y="373289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y</a:t>
            </a:r>
          </a:p>
        </p:txBody>
      </p:sp>
      <p:sp>
        <p:nvSpPr>
          <p:cNvPr id="93" name="TextovéPole 92"/>
          <p:cNvSpPr txBox="1"/>
          <p:nvPr/>
        </p:nvSpPr>
        <p:spPr>
          <a:xfrm>
            <a:off x="2658681" y="374374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991445" y="411239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i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982889" y="411721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351041" y="410636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2365071" y="411721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2900253" y="411093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ý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2907364" y="41217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960319" y="447243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i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944748" y="447725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800304" y="446640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i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790540" y="447725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2603577" y="447097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i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2581095" y="448182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1576707" y="484375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1598302" y="484857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2146306" y="484901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/>
              </a:rPr>
              <a:t>y 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2158372" y="485986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1775310" y="522462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</a:p>
        </p:txBody>
      </p:sp>
      <p:sp>
        <p:nvSpPr>
          <p:cNvPr id="113" name="TextovéPole 112"/>
          <p:cNvSpPr txBox="1"/>
          <p:nvPr/>
        </p:nvSpPr>
        <p:spPr>
          <a:xfrm>
            <a:off x="1757660" y="523547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10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1000" fill="hold"/>
                                        <p:tgtEl>
                                          <p:spTgt spid="6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1000" fill="hold"/>
                                        <p:tgtEl>
                                          <p:spTgt spid="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3000"/>
                            </p:stCondLst>
                            <p:childTnLst>
                              <p:par>
                                <p:cTn id="8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3" dur="1000" fill="hold"/>
                                        <p:tgtEl>
                                          <p:spTgt spid="6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22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3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0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2000"/>
                            </p:stCondLst>
                            <p:childTnLst>
                              <p:par>
                                <p:cTn id="16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7" dur="1000" fill="hold"/>
                                        <p:tgtEl>
                                          <p:spTgt spid="7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80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1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2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50" autoRev="1" fill="remove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96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7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8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9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1000"/>
                            </p:stCondLst>
                            <p:childTnLst>
                              <p:par>
                                <p:cTn id="21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8" dur="1000" fill="hold"/>
                                        <p:tgtEl>
                                          <p:spTgt spid="7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31" dur="250" autoRev="1" fill="remove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2" dur="250" autoRev="1" fill="remove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3" dur="250" autoRev="1" fill="remove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4" dur="250" autoRev="1" fill="remove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1000"/>
                            </p:stCondLst>
                            <p:childTnLst>
                              <p:par>
                                <p:cTn id="24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53" dur="1000" fill="hold"/>
                                        <p:tgtEl>
                                          <p:spTgt spid="8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0" dur="1000" fill="hold"/>
                                        <p:tgtEl>
                                          <p:spTgt spid="8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73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4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5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6" dur="250" autoRev="1" fill="remove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9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0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1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2" dur="250" autoRev="1" fill="remove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5" fill="hold">
                            <p:stCondLst>
                              <p:cond delay="1000"/>
                            </p:stCondLst>
                            <p:childTnLst>
                              <p:par>
                                <p:cTn id="30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1" dur="1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2000"/>
                            </p:stCondLst>
                            <p:childTnLst>
                              <p:par>
                                <p:cTn id="31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1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31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2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4" dur="250" autoRev="1" fill="remove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7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8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9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0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3" fill="hold">
                            <p:stCondLst>
                              <p:cond delay="1000"/>
                            </p:stCondLst>
                            <p:childTnLst>
                              <p:par>
                                <p:cTn id="36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9" dur="1000" fill="hold"/>
                                        <p:tgtEl>
                                          <p:spTgt spid="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6" dur="1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7" fill="hold">
                            <p:stCondLst>
                              <p:cond delay="3000"/>
                            </p:stCondLst>
                            <p:childTnLst>
                              <p:par>
                                <p:cTn id="378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2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3" dur="1000" fill="hold"/>
                                        <p:tgtEl>
                                          <p:spTgt spid="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4" fill="hold">
                      <p:stCondLst>
                        <p:cond delay="indefinite"/>
                      </p:stCondLst>
                      <p:childTnLst>
                        <p:par>
                          <p:cTn id="385" fill="hold">
                            <p:stCondLst>
                              <p:cond delay="0"/>
                            </p:stCondLst>
                            <p:childTnLst>
                              <p:par>
                                <p:cTn id="3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1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5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96" dur="250" autoRev="1" fill="remove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7" dur="250" autoRev="1" fill="remove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98" dur="250" autoRev="1" fill="remove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9" dur="250" autoRev="1" fill="remove"/>
                                        <p:tgtEl>
                                          <p:spTgt spid="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0" fill="hold">
                      <p:stCondLst>
                        <p:cond delay="indefinite"/>
                      </p:stCondLst>
                      <p:childTnLst>
                        <p:par>
                          <p:cTn id="401" fill="hold">
                            <p:stCondLst>
                              <p:cond delay="0"/>
                            </p:stCondLst>
                            <p:childTnLst>
                              <p:par>
                                <p:cTn id="4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2" dur="250" autoRev="1" fill="remove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3" dur="250" autoRev="1" fill="remove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14" dur="250" autoRev="1" fill="remove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5" dur="250" autoRev="1" fill="remove"/>
                                        <p:tgtEl>
                                          <p:spTgt spid="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6" fill="hold">
                      <p:stCondLst>
                        <p:cond delay="indefinite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28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9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0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1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2" fill="hold">
                      <p:stCondLst>
                        <p:cond delay="indefinite"/>
                      </p:stCondLst>
                      <p:childTnLst>
                        <p:par>
                          <p:cTn id="433" fill="hold">
                            <p:stCondLst>
                              <p:cond delay="0"/>
                            </p:stCondLst>
                            <p:childTnLst>
                              <p:par>
                                <p:cTn id="4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4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0" dur="1000" fill="hold"/>
                                        <p:tgtEl>
                                          <p:spTgt spid="9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1" fill="hold">
                            <p:stCondLst>
                              <p:cond delay="2000"/>
                            </p:stCondLst>
                            <p:childTnLst>
                              <p:par>
                                <p:cTn id="45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7" dur="1000" fill="hold"/>
                                        <p:tgtEl>
                                          <p:spTgt spid="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8" fill="hold">
                            <p:stCondLst>
                              <p:cond delay="3000"/>
                            </p:stCondLst>
                            <p:childTnLst>
                              <p:par>
                                <p:cTn id="45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4" dur="1000" fill="hold"/>
                                        <p:tgtEl>
                                          <p:spTgt spid="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5" fill="hold">
                      <p:stCondLst>
                        <p:cond delay="indefinite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9" fill="hold">
                            <p:stCondLst>
                              <p:cond delay="0"/>
                            </p:stCondLst>
                            <p:childTnLst>
                              <p:par>
                                <p:cTn id="47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77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8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79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0" dur="250" autoRev="1" fill="remove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1" fill="hold">
                      <p:stCondLst>
                        <p:cond delay="indefinite"/>
                      </p:stCondLst>
                      <p:childTnLst>
                        <p:par>
                          <p:cTn id="482" fill="hold">
                            <p:stCondLst>
                              <p:cond delay="0"/>
                            </p:stCondLst>
                            <p:childTnLst>
                              <p:par>
                                <p:cTn id="48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5" fill="hold">
                            <p:stCondLst>
                              <p:cond delay="0"/>
                            </p:stCondLst>
                            <p:childTnLst>
                              <p:par>
                                <p:cTn id="48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93" dur="250" autoRev="1" fill="remove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4" dur="250" autoRev="1" fill="remove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95" dur="250" autoRev="1" fill="remove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6" dur="250" autoRev="1" fill="remove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7" fill="hold">
                      <p:stCondLst>
                        <p:cond delay="indefinite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09" dur="250" autoRev="1" fill="remove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0" dur="250" autoRev="1" fill="remove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1" dur="250" autoRev="1" fill="remove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2" dur="250" autoRev="1" fill="remove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3" fill="hold">
                      <p:stCondLst>
                        <p:cond delay="indefinite"/>
                      </p:stCondLst>
                      <p:childTnLst>
                        <p:par>
                          <p:cTn id="514" fill="hold">
                            <p:stCondLst>
                              <p:cond delay="0"/>
                            </p:stCondLst>
                            <p:childTnLst>
                              <p:par>
                                <p:cTn id="5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5" fill="hold">
                            <p:stCondLst>
                              <p:cond delay="1000"/>
                            </p:stCondLst>
                            <p:childTnLst>
                              <p:par>
                                <p:cTn id="52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1" dur="1000" fill="hold"/>
                                        <p:tgtEl>
                                          <p:spTgt spid="1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8" dur="1000" fill="hold"/>
                                        <p:tgtEl>
                                          <p:spTgt spid="1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9" fill="hold">
                            <p:stCondLst>
                              <p:cond delay="3000"/>
                            </p:stCondLst>
                            <p:childTnLst>
                              <p:par>
                                <p:cTn id="54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2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45" dur="1000" fill="hold"/>
                                        <p:tgtEl>
                                          <p:spTgt spid="1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6" fill="hold">
                      <p:stCondLst>
                        <p:cond delay="indefinite"/>
                      </p:stCondLst>
                      <p:childTnLst>
                        <p:par>
                          <p:cTn id="547" fill="hold">
                            <p:stCondLst>
                              <p:cond delay="0"/>
                            </p:stCondLst>
                            <p:childTnLst>
                              <p:par>
                                <p:cTn id="5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58" dur="250" autoRev="1" fill="remove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59" dur="250" autoRev="1" fill="remove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0" dur="250" autoRev="1" fill="remove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1" dur="250" autoRev="1" fill="remove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2" fill="hold">
                      <p:stCondLst>
                        <p:cond delay="indefinite"/>
                      </p:stCondLst>
                      <p:childTnLst>
                        <p:par>
                          <p:cTn id="563" fill="hold">
                            <p:stCondLst>
                              <p:cond delay="0"/>
                            </p:stCondLst>
                            <p:childTnLst>
                              <p:par>
                                <p:cTn id="5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6" fill="hold">
                            <p:stCondLst>
                              <p:cond delay="0"/>
                            </p:stCondLst>
                            <p:childTnLst>
                              <p:par>
                                <p:cTn id="56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74" dur="250" autoRev="1" fill="remove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75" dur="250" autoRev="1" fill="remove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6" dur="250" autoRev="1" fill="remove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7" dur="250" autoRev="1" fill="remove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8" fill="hold">
                      <p:stCondLst>
                        <p:cond delay="indefinite"/>
                      </p:stCondLst>
                      <p:childTnLst>
                        <p:par>
                          <p:cTn id="579" fill="hold">
                            <p:stCondLst>
                              <p:cond delay="0"/>
                            </p:stCondLst>
                            <p:childTnLst>
                              <p:par>
                                <p:cTn id="5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2" fill="hold">
                            <p:stCondLst>
                              <p:cond delay="0"/>
                            </p:stCondLst>
                            <p:childTnLst>
                              <p:par>
                                <p:cTn id="58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8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590" dur="250" autoRev="1" fill="remove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1" dur="250" autoRev="1" fill="remove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2" dur="250" autoRev="1" fill="remove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3" dur="250" autoRev="1" fill="remove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4" fill="hold">
                      <p:stCondLst>
                        <p:cond delay="indefinite"/>
                      </p:stCondLst>
                      <p:childTnLst>
                        <p:par>
                          <p:cTn id="595" fill="hold">
                            <p:stCondLst>
                              <p:cond delay="0"/>
                            </p:stCondLst>
                            <p:childTnLst>
                              <p:par>
                                <p:cTn id="59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6" fill="hold">
                            <p:stCondLst>
                              <p:cond delay="1000"/>
                            </p:stCondLst>
                            <p:childTnLst>
                              <p:par>
                                <p:cTn id="607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0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1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2" dur="1000" fill="hold"/>
                                        <p:tgtEl>
                                          <p:spTgt spid="10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3" fill="hold">
                            <p:stCondLst>
                              <p:cond delay="2000"/>
                            </p:stCondLst>
                            <p:childTnLst>
                              <p:par>
                                <p:cTn id="61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6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9" dur="1000" fill="hold"/>
                                        <p:tgtEl>
                                          <p:spTgt spid="10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0" fill="hold">
                      <p:stCondLst>
                        <p:cond delay="indefinite"/>
                      </p:stCondLst>
                      <p:childTnLst>
                        <p:par>
                          <p:cTn id="621" fill="hold">
                            <p:stCondLst>
                              <p:cond delay="0"/>
                            </p:stCondLst>
                            <p:childTnLst>
                              <p:par>
                                <p:cTn id="6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8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32" dur="250" autoRev="1" fill="remov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3" dur="250" autoRev="1" fill="remov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34" dur="250" autoRev="1" fill="remov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5" dur="250" autoRev="1" fill="remove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6" fill="hold">
                      <p:stCondLst>
                        <p:cond delay="indefinite"/>
                      </p:stCondLst>
                      <p:childTnLst>
                        <p:par>
                          <p:cTn id="637" fill="hold">
                            <p:stCondLst>
                              <p:cond delay="0"/>
                            </p:stCondLst>
                            <p:childTnLst>
                              <p:par>
                                <p:cTn id="6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0" fill="hold">
                            <p:stCondLst>
                              <p:cond delay="0"/>
                            </p:stCondLst>
                            <p:childTnLst>
                              <p:par>
                                <p:cTn id="64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4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48" dur="250" autoRev="1" fill="remove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49" dur="250" autoRev="1" fill="remove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50" dur="250" autoRev="1" fill="remove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1" dur="250" autoRev="1" fill="remove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2" fill="hold">
                      <p:stCondLst>
                        <p:cond delay="indefinite"/>
                      </p:stCondLst>
                      <p:childTnLst>
                        <p:par>
                          <p:cTn id="653" fill="hold">
                            <p:stCondLst>
                              <p:cond delay="0"/>
                            </p:stCondLst>
                            <p:childTnLst>
                              <p:par>
                                <p:cTn id="65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6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0" dur="1000" fill="hold"/>
                                        <p:tgtEl>
                                          <p:spTgt spid="1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1" fill="hold">
                      <p:stCondLst>
                        <p:cond delay="indefinite"/>
                      </p:stCondLst>
                      <p:childTnLst>
                        <p:par>
                          <p:cTn id="672" fill="hold">
                            <p:stCondLst>
                              <p:cond delay="0"/>
                            </p:stCondLst>
                            <p:childTnLst>
                              <p:par>
                                <p:cTn id="6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5" fill="hold">
                            <p:stCondLst>
                              <p:cond delay="0"/>
                            </p:stCondLst>
                            <p:childTnLst>
                              <p:par>
                                <p:cTn id="67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8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1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0"/>
      <p:bldP spid="11" grpId="1"/>
      <p:bldP spid="11" grpId="2"/>
      <p:bldP spid="18" grpId="0"/>
      <p:bldP spid="23" grpId="0"/>
      <p:bldP spid="26" grpId="0"/>
      <p:bldP spid="29" grpId="0"/>
      <p:bldP spid="32" grpId="0"/>
      <p:bldP spid="35" grpId="0"/>
      <p:bldP spid="38" grpId="0"/>
      <p:bldP spid="41" grpId="0"/>
      <p:bldP spid="44" grpId="0"/>
      <p:bldP spid="63" grpId="0"/>
      <p:bldP spid="63" grpId="1"/>
      <p:bldP spid="64" grpId="0"/>
      <p:bldP spid="64" grpId="1"/>
      <p:bldP spid="64" grpId="2"/>
      <p:bldP spid="56" grpId="0"/>
      <p:bldP spid="56" grpId="1"/>
      <p:bldP spid="57" grpId="0"/>
      <p:bldP spid="57" grpId="1"/>
      <p:bldP spid="57" grpId="2"/>
      <p:bldP spid="58" grpId="0"/>
      <p:bldP spid="58" grpId="1"/>
      <p:bldP spid="60" grpId="0"/>
      <p:bldP spid="60" grpId="1"/>
      <p:bldP spid="60" grpId="2"/>
      <p:bldP spid="61" grpId="0"/>
      <p:bldP spid="61" grpId="1"/>
      <p:bldP spid="62" grpId="0"/>
      <p:bldP spid="62" grpId="1"/>
      <p:bldP spid="62" grpId="2"/>
      <p:bldP spid="74" grpId="0"/>
      <p:bldP spid="74" grpId="1"/>
      <p:bldP spid="75" grpId="0"/>
      <p:bldP spid="75" grpId="1"/>
      <p:bldP spid="75" grpId="2"/>
      <p:bldP spid="76" grpId="0"/>
      <p:bldP spid="76" grpId="1"/>
      <p:bldP spid="77" grpId="0"/>
      <p:bldP spid="77" grpId="1"/>
      <p:bldP spid="77" grpId="2"/>
      <p:bldP spid="78" grpId="0"/>
      <p:bldP spid="78" grpId="1"/>
      <p:bldP spid="79" grpId="0"/>
      <p:bldP spid="79" grpId="1"/>
      <p:bldP spid="79" grpId="2"/>
      <p:bldP spid="80" grpId="0"/>
      <p:bldP spid="80" grpId="1"/>
      <p:bldP spid="81" grpId="0"/>
      <p:bldP spid="81" grpId="1"/>
      <p:bldP spid="81" grpId="2"/>
      <p:bldP spid="82" grpId="0"/>
      <p:bldP spid="82" grpId="1"/>
      <p:bldP spid="83" grpId="0"/>
      <p:bldP spid="83" grpId="1"/>
      <p:bldP spid="83" grpId="2"/>
      <p:bldP spid="84" grpId="0"/>
      <p:bldP spid="84" grpId="1"/>
      <p:bldP spid="85" grpId="0"/>
      <p:bldP spid="85" grpId="1"/>
      <p:bldP spid="85" grpId="2"/>
      <p:bldP spid="86" grpId="0"/>
      <p:bldP spid="86" grpId="1"/>
      <p:bldP spid="87" grpId="0"/>
      <p:bldP spid="87" grpId="1"/>
      <p:bldP spid="87" grpId="2"/>
      <p:bldP spid="88" grpId="0"/>
      <p:bldP spid="88" grpId="1"/>
      <p:bldP spid="89" grpId="0"/>
      <p:bldP spid="89" grpId="1"/>
      <p:bldP spid="89" grpId="2"/>
      <p:bldP spid="90" grpId="0"/>
      <p:bldP spid="90" grpId="1"/>
      <p:bldP spid="91" grpId="0"/>
      <p:bldP spid="91" grpId="1"/>
      <p:bldP spid="91" grpId="2"/>
      <p:bldP spid="92" grpId="0"/>
      <p:bldP spid="92" grpId="1"/>
      <p:bldP spid="93" grpId="0"/>
      <p:bldP spid="93" grpId="1"/>
      <p:bldP spid="93" grpId="2"/>
      <p:bldP spid="94" grpId="0"/>
      <p:bldP spid="94" grpId="1"/>
      <p:bldP spid="95" grpId="0"/>
      <p:bldP spid="95" grpId="1"/>
      <p:bldP spid="95" grpId="2"/>
      <p:bldP spid="96" grpId="0"/>
      <p:bldP spid="96" grpId="1"/>
      <p:bldP spid="97" grpId="0"/>
      <p:bldP spid="97" grpId="1"/>
      <p:bldP spid="97" grpId="2"/>
      <p:bldP spid="98" grpId="0"/>
      <p:bldP spid="98" grpId="1"/>
      <p:bldP spid="99" grpId="0"/>
      <p:bldP spid="99" grpId="1"/>
      <p:bldP spid="99" grpId="2"/>
      <p:bldP spid="100" grpId="0"/>
      <p:bldP spid="100" grpId="1"/>
      <p:bldP spid="101" grpId="0"/>
      <p:bldP spid="101" grpId="1"/>
      <p:bldP spid="101" grpId="2"/>
      <p:bldP spid="102" grpId="0"/>
      <p:bldP spid="102" grpId="1"/>
      <p:bldP spid="103" grpId="0"/>
      <p:bldP spid="103" grpId="1"/>
      <p:bldP spid="103" grpId="2"/>
      <p:bldP spid="104" grpId="0"/>
      <p:bldP spid="104" grpId="1"/>
      <p:bldP spid="105" grpId="0"/>
      <p:bldP spid="105" grpId="1"/>
      <p:bldP spid="105" grpId="2"/>
      <p:bldP spid="106" grpId="0"/>
      <p:bldP spid="106" grpId="1"/>
      <p:bldP spid="107" grpId="0"/>
      <p:bldP spid="107" grpId="1"/>
      <p:bldP spid="107" grpId="2"/>
      <p:bldP spid="108" grpId="0"/>
      <p:bldP spid="108" grpId="1"/>
      <p:bldP spid="109" grpId="0"/>
      <p:bldP spid="109" grpId="1"/>
      <p:bldP spid="109" grpId="2"/>
      <p:bldP spid="112" grpId="0"/>
      <p:bldP spid="113" grpId="0"/>
      <p:bldP spid="113" grpId="1"/>
      <p:bldP spid="113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301299"/>
              </p:ext>
            </p:extLst>
          </p:nvPr>
        </p:nvGraphicFramePr>
        <p:xfrm>
          <a:off x="287523" y="527302"/>
          <a:ext cx="8568953" cy="620268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540061"/>
                <a:gridCol w="2952328"/>
                <a:gridCol w="576064"/>
                <a:gridCol w="45005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Doplň vyjmenovaná slova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 vyjmenovaných slov urči podstatná jména a seřaď je podle abecedy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err="1" smtClean="0"/>
                        <a:t>sl</a:t>
                      </a:r>
                      <a:r>
                        <a:rPr lang="cs-CZ" sz="1800" baseline="0" dirty="0" smtClean="0"/>
                        <a:t>…</a:t>
                      </a:r>
                      <a:r>
                        <a:rPr lang="cs-CZ" sz="1800" baseline="0" dirty="0" err="1" smtClean="0"/>
                        <a:t>šet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chm</a:t>
                      </a:r>
                      <a:r>
                        <a:rPr lang="cs-CZ" sz="1800" dirty="0" smtClean="0"/>
                        <a:t>…ří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zv</a:t>
                      </a:r>
                      <a:r>
                        <a:rPr lang="cs-CZ" sz="1800" dirty="0" smtClean="0"/>
                        <a:t>…kat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kob…la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hlem</a:t>
                      </a:r>
                      <a:r>
                        <a:rPr lang="cs-CZ" sz="1800" dirty="0" smtClean="0"/>
                        <a:t>…</a:t>
                      </a:r>
                      <a:r>
                        <a:rPr lang="cs-CZ" sz="1800" dirty="0" err="1" smtClean="0"/>
                        <a:t>žď</a:t>
                      </a:r>
                      <a:r>
                        <a:rPr lang="cs-CZ" sz="1800" dirty="0" smtClean="0"/>
                        <a:t> 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s…t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p…tel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netop…r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hm…z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p…l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ml…n 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pl</a:t>
                      </a:r>
                      <a:r>
                        <a:rPr lang="cs-CZ" sz="1800" dirty="0" smtClean="0"/>
                        <a:t>…n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s…</a:t>
                      </a:r>
                      <a:r>
                        <a:rPr kumimoji="0" lang="cs-CZ" sz="1800" u="none" strike="noStrike" kern="1200" cap="none" spc="0" normalizeH="0" baseline="0" noProof="0" dirty="0" err="1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kora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v…dra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err="1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jaz</a:t>
                      </a: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…k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41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8082002"/>
              </p:ext>
            </p:extLst>
          </p:nvPr>
        </p:nvGraphicFramePr>
        <p:xfrm>
          <a:off x="287523" y="527302"/>
          <a:ext cx="8568953" cy="620268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540061"/>
                <a:gridCol w="2952328"/>
                <a:gridCol w="576064"/>
                <a:gridCol w="45005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Kontrola doplnění vyjmenovaných slov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Kontrola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určení podstatných jmen a jejich seřazení podle abecedy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aseline="0" dirty="0" smtClean="0">
                        <a:solidFill>
                          <a:schemeClr val="dk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14204" y="117881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err="1">
                <a:solidFill>
                  <a:srgbClr val="0000FF"/>
                </a:solidFill>
                <a:latin typeface="+mj-lt"/>
              </a:rPr>
              <a:t>s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l</a:t>
            </a:r>
            <a:r>
              <a:rPr lang="cs-CZ" b="1" dirty="0" smtClean="0">
                <a:solidFill>
                  <a:srgbClr val="66FFFF"/>
                </a:solidFill>
                <a:latin typeface="+mj-lt"/>
              </a:rPr>
              <a:t>   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šet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8959" y="118209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FFFF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66FFFF"/>
                </a:solidFill>
                <a:latin typeface="Arial"/>
              </a:rPr>
              <a:t>y </a:t>
            </a:r>
            <a:endParaRPr lang="cs-CZ" b="1" dirty="0">
              <a:solidFill>
                <a:srgbClr val="66FFFF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8138" y="118165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FF"/>
                </a:solidFill>
                <a:latin typeface="Arial"/>
              </a:rPr>
              <a:t>…</a:t>
            </a:r>
            <a:endParaRPr lang="cs-CZ" b="1" dirty="0">
              <a:solidFill>
                <a:srgbClr val="66FF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374" y="1548142"/>
            <a:ext cx="10250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err="1">
                <a:solidFill>
                  <a:srgbClr val="0000FF"/>
                </a:solidFill>
                <a:latin typeface="+mj-lt"/>
              </a:rPr>
              <a:t>c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hm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ří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79469" y="155177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FFFF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66FFFF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66FFFF"/>
                </a:solidFill>
                <a:latin typeface="Arial"/>
              </a:rPr>
              <a:t> </a:t>
            </a:r>
            <a:endParaRPr lang="cs-CZ" b="1" dirty="0">
              <a:solidFill>
                <a:srgbClr val="66FFFF"/>
              </a:solidFill>
              <a:latin typeface="Arial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94153" y="155133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FF"/>
                </a:solidFill>
                <a:latin typeface="Arial"/>
              </a:rPr>
              <a:t>…</a:t>
            </a:r>
            <a:endParaRPr lang="cs-CZ" b="1" dirty="0">
              <a:solidFill>
                <a:srgbClr val="66FF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5844" y="1921106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err="1">
                <a:solidFill>
                  <a:srgbClr val="0000FF"/>
                </a:solidFill>
                <a:latin typeface="+mj-lt"/>
              </a:rPr>
              <a:t>z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v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kat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01586" y="191882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FFFF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66FFFF"/>
                </a:solidFill>
                <a:latin typeface="Arial"/>
              </a:rPr>
              <a:t>y </a:t>
            </a:r>
            <a:endParaRPr lang="cs-CZ" b="1" dirty="0">
              <a:solidFill>
                <a:srgbClr val="66FFFF"/>
              </a:solidFill>
              <a:latin typeface="Arial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6270" y="1918389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FF"/>
                </a:solidFill>
                <a:latin typeface="Arial"/>
              </a:rPr>
              <a:t>…</a:t>
            </a:r>
            <a:endParaRPr lang="cs-CZ" b="1" dirty="0">
              <a:solidFill>
                <a:srgbClr val="66FF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37215" y="2276432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00FF"/>
                </a:solidFill>
                <a:latin typeface="+mj-lt"/>
              </a:rPr>
              <a:t>kob   la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11732" y="2278869"/>
            <a:ext cx="44114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"/>
              </a:rPr>
              <a:t>y </a:t>
            </a:r>
            <a:endParaRPr lang="cs-CZ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29481" y="2278429"/>
            <a:ext cx="41549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/>
              </a:rPr>
              <a:t>…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34599" y="2668038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err="1">
                <a:solidFill>
                  <a:srgbClr val="0000FF"/>
                </a:solidFill>
                <a:latin typeface="+mj-lt"/>
              </a:rPr>
              <a:t>h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lem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žď</a:t>
            </a:r>
            <a:r>
              <a:rPr lang="cs-CZ" b="1" dirty="0" smtClean="0">
                <a:solidFill>
                  <a:srgbClr val="000000"/>
                </a:solidFill>
                <a:latin typeface="+mj-lt"/>
              </a:rPr>
              <a:t> </a:t>
            </a:r>
            <a:endParaRPr lang="cs-CZ" b="1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341554" y="266148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C00000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C00000"/>
                </a:solidFill>
                <a:latin typeface="Arial"/>
              </a:rPr>
              <a:t> </a:t>
            </a:r>
            <a:endParaRPr lang="cs-CZ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348014" y="266104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/>
              </a:rPr>
              <a:t>…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32833" y="3025337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>
                <a:solidFill>
                  <a:srgbClr val="0000FF"/>
                </a:solidFill>
                <a:latin typeface="+mj-lt"/>
              </a:rPr>
              <a:t>s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tý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25233" y="302152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"/>
              </a:rPr>
              <a:t>y </a:t>
            </a:r>
            <a:endParaRPr lang="cs-CZ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32251" y="302108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/>
              </a:rPr>
              <a:t>…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33928" y="3401708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>
                <a:solidFill>
                  <a:srgbClr val="0000FF"/>
                </a:solidFill>
                <a:latin typeface="+mj-lt"/>
              </a:rPr>
              <a:t>p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tel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46439" y="3397130"/>
            <a:ext cx="44114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"/>
              </a:rPr>
              <a:t>y </a:t>
            </a:r>
            <a:endParaRPr lang="cs-CZ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64188" y="3396690"/>
            <a:ext cx="41549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/>
              </a:rPr>
              <a:t>…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31858" y="3772269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>
                <a:solidFill>
                  <a:srgbClr val="0000FF"/>
                </a:solidFill>
                <a:latin typeface="+mj-lt"/>
              </a:rPr>
              <a:t>n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etop   r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26220" y="3768459"/>
            <a:ext cx="44114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C00000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C00000"/>
                </a:solidFill>
                <a:latin typeface="Arial"/>
              </a:rPr>
              <a:t> </a:t>
            </a:r>
            <a:endParaRPr lang="cs-CZ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436411" y="3768019"/>
            <a:ext cx="41549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/>
              </a:rPr>
              <a:t>…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33391" y="414787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>
                <a:solidFill>
                  <a:srgbClr val="0000FF"/>
                </a:solidFill>
                <a:latin typeface="+mj-lt"/>
              </a:rPr>
              <a:t>h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m   z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149638" y="4158092"/>
            <a:ext cx="44114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"/>
              </a:rPr>
              <a:t>y </a:t>
            </a:r>
            <a:endParaRPr lang="cs-CZ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167387" y="4157652"/>
            <a:ext cx="41549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/>
              </a:rPr>
              <a:t>…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34584" y="4513394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>
                <a:solidFill>
                  <a:srgbClr val="0000FF"/>
                </a:solidFill>
                <a:latin typeface="+mj-lt"/>
              </a:rPr>
              <a:t>p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l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940790" y="4511117"/>
            <a:ext cx="44114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Arial"/>
              </a:rPr>
              <a:t>y </a:t>
            </a:r>
            <a:endParaRPr lang="cs-CZ" b="1" dirty="0">
              <a:solidFill>
                <a:srgbClr val="C00000"/>
              </a:solidFill>
              <a:latin typeface="Arial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958539" y="4510677"/>
            <a:ext cx="415498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Arial"/>
              </a:rPr>
              <a:t>…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31858" y="4886256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00FF"/>
                </a:solidFill>
                <a:latin typeface="+mj-lt"/>
              </a:rPr>
              <a:t>m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l   n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073201" y="488672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FFFF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66FFFF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66FFFF"/>
                </a:solidFill>
                <a:latin typeface="Arial"/>
              </a:rPr>
              <a:t> </a:t>
            </a:r>
            <a:endParaRPr lang="cs-CZ" b="1" dirty="0">
              <a:solidFill>
                <a:srgbClr val="66FFFF"/>
              </a:solidFill>
              <a:latin typeface="Arial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087885" y="488628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FF"/>
                </a:solidFill>
                <a:latin typeface="Arial"/>
              </a:rPr>
              <a:t>…</a:t>
            </a:r>
            <a:endParaRPr lang="cs-CZ" b="1" dirty="0">
              <a:solidFill>
                <a:srgbClr val="66FFFF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31858" y="5247829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err="1">
                <a:solidFill>
                  <a:srgbClr val="0000FF"/>
                </a:solidFill>
                <a:latin typeface="+mj-lt"/>
              </a:rPr>
              <a:t>p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l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n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009516" y="524950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FFFF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66FFFF"/>
                </a:solidFill>
                <a:latin typeface="Arial"/>
              </a:rPr>
              <a:t>y </a:t>
            </a:r>
            <a:endParaRPr lang="cs-CZ" b="1" dirty="0">
              <a:solidFill>
                <a:srgbClr val="66FFFF"/>
              </a:solidFill>
              <a:latin typeface="Arial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024200" y="524906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FF"/>
                </a:solidFill>
                <a:latin typeface="Arial"/>
              </a:rPr>
              <a:t>…</a:t>
            </a:r>
            <a:endParaRPr lang="cs-CZ" b="1" dirty="0">
              <a:solidFill>
                <a:srgbClr val="66FFFF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831858" y="5621120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FF"/>
                </a:solidFill>
                <a:latin typeface="+mj-lt"/>
              </a:rPr>
              <a:t>s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kora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927752" y="562203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FFFF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66FFFF"/>
                </a:solidFill>
                <a:latin typeface="Arial"/>
              </a:rPr>
              <a:t>ý</a:t>
            </a:r>
            <a:r>
              <a:rPr lang="cs-CZ" b="1" dirty="0" smtClean="0">
                <a:solidFill>
                  <a:srgbClr val="66FFFF"/>
                </a:solidFill>
                <a:latin typeface="Arial"/>
              </a:rPr>
              <a:t> </a:t>
            </a:r>
            <a:endParaRPr lang="cs-CZ" b="1" dirty="0">
              <a:solidFill>
                <a:srgbClr val="66FFFF"/>
              </a:solidFill>
              <a:latin typeface="Arial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942436" y="562159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FF"/>
                </a:solidFill>
                <a:latin typeface="Arial"/>
              </a:rPr>
              <a:t>…</a:t>
            </a:r>
            <a:endParaRPr lang="cs-CZ" b="1" dirty="0">
              <a:solidFill>
                <a:srgbClr val="66FFFF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27341" y="5991370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FF"/>
                </a:solidFill>
                <a:latin typeface="+mj-lt"/>
              </a:rPr>
              <a:t>v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dra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926219" y="598941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FFFF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66FFFF"/>
                </a:solidFill>
                <a:latin typeface="Arial"/>
              </a:rPr>
              <a:t>y </a:t>
            </a:r>
            <a:endParaRPr lang="cs-CZ" b="1" dirty="0">
              <a:solidFill>
                <a:srgbClr val="66FFFF"/>
              </a:solidFill>
              <a:latin typeface="Arial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940903" y="598897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FF"/>
                </a:solidFill>
                <a:latin typeface="Arial"/>
              </a:rPr>
              <a:t>…</a:t>
            </a:r>
            <a:endParaRPr lang="cs-CZ" b="1" dirty="0">
              <a:solidFill>
                <a:srgbClr val="66FFFF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834599" y="6358310"/>
            <a:ext cx="813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err="1">
                <a:solidFill>
                  <a:srgbClr val="0000FF"/>
                </a:solidFill>
                <a:latin typeface="+mj-lt"/>
              </a:rPr>
              <a:t>j</a:t>
            </a:r>
            <a:r>
              <a:rPr lang="cs-CZ" b="1" dirty="0" err="1" smtClean="0">
                <a:solidFill>
                  <a:srgbClr val="0000FF"/>
                </a:solidFill>
                <a:latin typeface="+mj-lt"/>
              </a:rPr>
              <a:t>az</a:t>
            </a:r>
            <a:r>
              <a:rPr lang="cs-CZ" b="1" dirty="0" smtClean="0">
                <a:solidFill>
                  <a:srgbClr val="0000FF"/>
                </a:solidFill>
                <a:latin typeface="+mj-lt"/>
              </a:rPr>
              <a:t>   k</a:t>
            </a:r>
            <a:endParaRPr lang="cs-CZ" b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116760" y="635647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66FFFF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66FFFF"/>
                </a:solidFill>
                <a:latin typeface="Arial"/>
              </a:rPr>
              <a:t>y </a:t>
            </a:r>
            <a:endParaRPr lang="cs-CZ" b="1" dirty="0">
              <a:solidFill>
                <a:srgbClr val="66FFFF"/>
              </a:solidFill>
              <a:latin typeface="Arial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131444" y="635603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6FFFF"/>
                </a:solidFill>
                <a:latin typeface="Arial"/>
              </a:rPr>
              <a:t>…</a:t>
            </a:r>
            <a:endParaRPr lang="cs-CZ" b="1" dirty="0">
              <a:solidFill>
                <a:srgbClr val="66FFFF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062616" y="2645764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FFFF00"/>
                </a:solidFill>
                <a:latin typeface="+mj-lt"/>
              </a:rPr>
              <a:t>hlem</a:t>
            </a:r>
            <a:r>
              <a:rPr lang="cs-CZ" b="1" dirty="0">
                <a:solidFill>
                  <a:srgbClr val="FFFF00"/>
                </a:solidFill>
                <a:latin typeface="+mj-lt"/>
              </a:rPr>
              <a:t>ý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žď 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147282" y="4142529"/>
            <a:ext cx="964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>
                <a:solidFill>
                  <a:srgbClr val="FF0000"/>
                </a:solidFill>
                <a:latin typeface="+mj-lt"/>
              </a:rPr>
              <a:t>hmyz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 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124704" y="1549777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FFFF00"/>
                </a:solidFill>
                <a:latin typeface="+mj-lt"/>
              </a:rPr>
              <a:t>chmýří 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141636" y="6363488"/>
            <a:ext cx="964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>
                <a:solidFill>
                  <a:srgbClr val="FF0000"/>
                </a:solidFill>
                <a:latin typeface="+mj-lt"/>
              </a:rPr>
              <a:t>jazyk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 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119058" y="226758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7030A0"/>
                </a:solidFill>
                <a:latin typeface="+mj-lt"/>
              </a:rPr>
              <a:t>kobyla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 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231108" y="4875431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7030A0"/>
                </a:solidFill>
                <a:latin typeface="+mj-lt"/>
              </a:rPr>
              <a:t>mlýn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 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141636" y="3779748"/>
            <a:ext cx="1206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>
                <a:solidFill>
                  <a:srgbClr val="FF0000"/>
                </a:solidFill>
                <a:latin typeface="+mj-lt"/>
              </a:rPr>
              <a:t>netopýr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 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259329" y="5265064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7030A0"/>
                </a:solidFill>
                <a:latin typeface="+mj-lt"/>
              </a:rPr>
              <a:t>plyn</a:t>
            </a:r>
            <a:r>
              <a:rPr lang="cs-CZ" b="1" dirty="0" smtClean="0">
                <a:solidFill>
                  <a:srgbClr val="FFFF00"/>
                </a:solidFill>
                <a:latin typeface="+mj-lt"/>
              </a:rPr>
              <a:t> 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231948" y="339713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6600"/>
                </a:solidFill>
                <a:latin typeface="+mj-lt"/>
              </a:rPr>
              <a:t>pytel </a:t>
            </a:r>
            <a:endParaRPr lang="cs-CZ" b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129504" y="5618089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6600"/>
                </a:solidFill>
                <a:latin typeface="+mj-lt"/>
              </a:rPr>
              <a:t>sýkora </a:t>
            </a:r>
            <a:endParaRPr lang="cs-CZ" b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123858" y="598941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b="1" dirty="0" smtClean="0">
                <a:solidFill>
                  <a:srgbClr val="006600"/>
                </a:solidFill>
                <a:latin typeface="+mj-lt"/>
              </a:rPr>
              <a:t>vydra </a:t>
            </a:r>
            <a:endParaRPr lang="cs-CZ" b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276292" y="4499828"/>
            <a:ext cx="70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>
                <a:solidFill>
                  <a:srgbClr val="FF0000"/>
                </a:solidFill>
                <a:latin typeface="+mj-lt"/>
              </a:rPr>
              <a:t>pyl</a:t>
            </a:r>
            <a:endParaRPr lang="cs-CZ" b="1" dirty="0">
              <a:solidFill>
                <a:srgbClr val="FFFF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35863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1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1" dur="1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000"/>
                            </p:stCondLst>
                            <p:childTnLst>
                              <p:par>
                                <p:cTn id="19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6" dur="1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09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0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1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2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1" dur="1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4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6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1000"/>
                            </p:stCondLst>
                            <p:childTnLst>
                              <p:par>
                                <p:cTn id="26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6" dur="1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79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0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1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1000"/>
                            </p:stCondLst>
                            <p:childTnLst>
                              <p:par>
                                <p:cTn id="29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1" dur="1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14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5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6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3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1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9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0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1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1" dur="1000" fill="hold"/>
                                        <p:tgtEl>
                                          <p:spTgt spid="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84" dur="250" autoRev="1" fill="remov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5" dur="250" autoRev="1" fill="remove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6" dur="250" autoRev="1" fill="remove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7" dur="250" autoRev="1" fill="remove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1000"/>
                            </p:stCondLst>
                            <p:childTnLst>
                              <p:par>
                                <p:cTn id="40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6" dur="1000" fill="hold"/>
                                        <p:tgtEl>
                                          <p:spTgt spid="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9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0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1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5" fill="hold">
                            <p:stCondLst>
                              <p:cond delay="1000"/>
                            </p:stCondLst>
                            <p:childTnLst>
                              <p:par>
                                <p:cTn id="43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1" dur="1000" fill="hold"/>
                                        <p:tgtEl>
                                          <p:spTgt spid="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2" fill="hold">
                      <p:stCondLst>
                        <p:cond delay="indefinite"/>
                      </p:stCondLst>
                      <p:childTnLst>
                        <p:par>
                          <p:cTn id="443" fill="hold">
                            <p:stCondLst>
                              <p:cond delay="0"/>
                            </p:stCondLst>
                            <p:childTnLst>
                              <p:par>
                                <p:cTn id="4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54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55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6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7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8" fill="hold">
                      <p:stCondLst>
                        <p:cond delay="indefinite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0" fill="hold">
                            <p:stCondLst>
                              <p:cond delay="1000"/>
                            </p:stCondLst>
                            <p:childTnLst>
                              <p:par>
                                <p:cTn id="47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6" dur="1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>
                      <p:stCondLst>
                        <p:cond delay="indefinite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1" fill="hold">
                            <p:stCondLst>
                              <p:cond delay="0"/>
                            </p:stCondLst>
                            <p:childTnLst>
                              <p:par>
                                <p:cTn id="48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89" dur="250" autoRev="1" fill="remove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0" dur="250" autoRev="1" fill="remove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91" dur="250" autoRev="1" fill="remove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2" dur="250" autoRev="1" fill="remove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3" fill="hold">
                      <p:stCondLst>
                        <p:cond delay="indefinite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5" fill="hold">
                            <p:stCondLst>
                              <p:cond delay="1000"/>
                            </p:stCondLst>
                            <p:childTnLst>
                              <p:par>
                                <p:cTn id="50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1" dur="1000" fill="hold"/>
                                        <p:tgtEl>
                                          <p:spTgt spid="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2" fill="hold">
                      <p:stCondLst>
                        <p:cond delay="indefinite"/>
                      </p:stCondLst>
                      <p:childTnLst>
                        <p:par>
                          <p:cTn id="513" fill="hold">
                            <p:stCondLst>
                              <p:cond delay="0"/>
                            </p:stCondLst>
                            <p:childTnLst>
                              <p:par>
                                <p:cTn id="5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3" fill="hold">
                      <p:stCondLst>
                        <p:cond delay="indefinite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4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1" dur="500" tmFilter="0,0; .5, 1; 1, 1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2" fill="hold">
                      <p:stCondLst>
                        <p:cond delay="indefinite"/>
                      </p:stCondLst>
                      <p:childTnLst>
                        <p:par>
                          <p:cTn id="533" fill="hold">
                            <p:stCondLst>
                              <p:cond delay="0"/>
                            </p:stCondLst>
                            <p:childTnLst>
                              <p:par>
                                <p:cTn id="534" presetID="56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22222E-6 3.23774E-7 L 0.24844 -0.21693 " pathEditMode="relative" rAng="0" ptsTypes="AA">
                                      <p:cBhvr>
                                        <p:cTn id="53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13" y="-108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6" fill="hold">
                      <p:stCondLst>
                        <p:cond delay="indefinite"/>
                      </p:stCondLst>
                      <p:childTnLst>
                        <p:par>
                          <p:cTn id="537" fill="hold">
                            <p:stCondLst>
                              <p:cond delay="0"/>
                            </p:stCondLst>
                            <p:childTnLst>
                              <p:par>
                                <p:cTn id="5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4" dur="500" tmFilter="0,0; .5, 1; 1, 1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5" fill="hold">
                      <p:stCondLst>
                        <p:cond delay="indefinite"/>
                      </p:stCondLst>
                      <p:childTnLst>
                        <p:par>
                          <p:cTn id="546" fill="hold">
                            <p:stCondLst>
                              <p:cond delay="0"/>
                            </p:stCondLst>
                            <p:childTnLst>
                              <p:par>
                                <p:cTn id="547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-3.51526E-6 L 0.25972 -0.38251 " pathEditMode="relative" rAng="0" ptsTypes="AA">
                                      <p:cBhvr>
                                        <p:cTn id="54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-19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9" fill="hold">
                      <p:stCondLst>
                        <p:cond delay="indefinite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7" dur="500" tmFilter="0,0; .5, 1; 1, 1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8" fill="hold">
                      <p:stCondLst>
                        <p:cond delay="indefinite"/>
                      </p:stCondLst>
                      <p:childTnLst>
                        <p:par>
                          <p:cTn id="559" fill="hold">
                            <p:stCondLst>
                              <p:cond delay="0"/>
                            </p:stCondLst>
                            <p:childTnLst>
                              <p:par>
                                <p:cTn id="560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61111E-6 -3.9408E-6 L 0.25208 0.04765 " pathEditMode="relative" rAng="0" ptsTypes="AA">
                                      <p:cBhvr>
                                        <p:cTn id="56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4" y="23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2" fill="hold">
                      <p:stCondLst>
                        <p:cond delay="indefinite"/>
                      </p:stCondLst>
                      <p:childTnLst>
                        <p:par>
                          <p:cTn id="563" fill="hold">
                            <p:stCondLst>
                              <p:cond delay="0"/>
                            </p:stCondLst>
                            <p:childTnLst>
                              <p:par>
                                <p:cTn id="5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0" dur="500" tmFilter="0,0; .5, 1; 1, 1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1" fill="hold">
                      <p:stCondLst>
                        <p:cond delay="indefinite"/>
                      </p:stCondLst>
                      <p:childTnLst>
                        <p:par>
                          <p:cTn id="572" fill="hold">
                            <p:stCondLst>
                              <p:cond delay="0"/>
                            </p:stCondLst>
                            <p:childTnLst>
                              <p:par>
                                <p:cTn id="573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8.33333E-7 3.46901E-6 L 0.25243 -0.60107 " pathEditMode="relative" rAng="0" ptsTypes="AA">
                                      <p:cBhvr>
                                        <p:cTn id="574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22" y="-30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5" fill="hold">
                      <p:stCondLst>
                        <p:cond delay="indefinite"/>
                      </p:stCondLst>
                      <p:childTnLst>
                        <p:par>
                          <p:cTn id="576" fill="hold">
                            <p:stCondLst>
                              <p:cond delay="0"/>
                            </p:stCondLst>
                            <p:childTnLst>
                              <p:par>
                                <p:cTn id="5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3" dur="500" tmFilter="0,0; .5, 1; 1, 1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4" fill="hold">
                      <p:stCondLst>
                        <p:cond delay="indefinite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3.05556E-6 3.21924E-6 L 0.24618 0.05851 " pathEditMode="relative" rAng="0" ptsTypes="AA">
                                      <p:cBhvr>
                                        <p:cTn id="58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09" y="29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8" fill="hold">
                      <p:stCondLst>
                        <p:cond delay="indefinite"/>
                      </p:stCondLst>
                      <p:childTnLst>
                        <p:par>
                          <p:cTn id="589" fill="hold">
                            <p:stCondLst>
                              <p:cond delay="0"/>
                            </p:stCondLst>
                            <p:childTnLst>
                              <p:par>
                                <p:cTn id="59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6" dur="500" tmFilter="0,0; .5, 1; 1, 1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7" fill="hold">
                      <p:stCondLst>
                        <p:cond delay="indefinite"/>
                      </p:stCondLst>
                      <p:childTnLst>
                        <p:par>
                          <p:cTn id="598" fill="hold">
                            <p:stCondLst>
                              <p:cond delay="0"/>
                            </p:stCondLst>
                            <p:childTnLst>
                              <p:par>
                                <p:cTn id="599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.00121 9.71323E-7 L 0.24566 -0.26896 " pathEditMode="relative" rAng="0" ptsTypes="AA">
                                      <p:cBhvr>
                                        <p:cTn id="600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22" y="-134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1" fill="hold">
                      <p:stCondLst>
                        <p:cond delay="indefinite"/>
                      </p:stCondLst>
                      <p:childTnLst>
                        <p:par>
                          <p:cTn id="602" fill="hold">
                            <p:stCondLst>
                              <p:cond delay="0"/>
                            </p:stCondLst>
                            <p:childTnLst>
                              <p:par>
                                <p:cTn id="60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9" dur="500" tmFilter="0,0; .5, 1; 1, 1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0" fill="hold">
                      <p:stCondLst>
                        <p:cond delay="indefinite"/>
                      </p:stCondLst>
                      <p:childTnLst>
                        <p:par>
                          <p:cTn id="611" fill="hold">
                            <p:stCondLst>
                              <p:cond delay="0"/>
                            </p:stCondLst>
                            <p:childTnLst>
                              <p:par>
                                <p:cTn id="612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3.61111E-6 -4.56059E-6 L 0.24705 -0.05689 " pathEditMode="relative" rAng="0" ptsTypes="AA">
                                      <p:cBhvr>
                                        <p:cTn id="6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44" y="-28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4" fill="hold">
                      <p:stCondLst>
                        <p:cond delay="indefinite"/>
                      </p:stCondLst>
                      <p:childTnLst>
                        <p:par>
                          <p:cTn id="615" fill="hold">
                            <p:stCondLst>
                              <p:cond delay="0"/>
                            </p:stCondLst>
                            <p:childTnLst>
                              <p:par>
                                <p:cTn id="61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2" dur="500" tmFilter="0,0; .5, 1; 1, 1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3" fill="hold">
                      <p:stCondLst>
                        <p:cond delay="indefinite"/>
                      </p:stCondLst>
                      <p:childTnLst>
                        <p:par>
                          <p:cTn id="624" fill="hold">
                            <p:stCondLst>
                              <p:cond delay="0"/>
                            </p:stCondLst>
                            <p:childTnLst>
                              <p:par>
                                <p:cTn id="625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94444E-6 -7.9556E-7 L 0.24479 -0.22086 " pathEditMode="relative" rAng="0" ptsTypes="AA">
                                      <p:cBhvr>
                                        <p:cTn id="62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40" y="-110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7" fill="hold">
                      <p:stCondLst>
                        <p:cond delay="indefinite"/>
                      </p:stCondLst>
                      <p:childTnLst>
                        <p:par>
                          <p:cTn id="628" fill="hold">
                            <p:stCondLst>
                              <p:cond delay="0"/>
                            </p:stCondLst>
                            <p:childTnLst>
                              <p:par>
                                <p:cTn id="6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5" dur="500" tmFilter="0,0; .5, 1; 1, 1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6" fill="hold">
                      <p:stCondLst>
                        <p:cond delay="indefinite"/>
                      </p:stCondLst>
                      <p:childTnLst>
                        <p:par>
                          <p:cTn id="637" fill="hold">
                            <p:stCondLst>
                              <p:cond delay="0"/>
                            </p:stCondLst>
                            <p:childTnLst>
                              <p:par>
                                <p:cTn id="638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3.61111E-6 -4.56059E-6 L 0.24705 -0.05689 " pathEditMode="relative" rAng="0" ptsTypes="AA">
                                      <p:cBhvr>
                                        <p:cTn id="639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44" y="-28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0" fill="hold">
                      <p:stCondLst>
                        <p:cond delay="indefinite"/>
                      </p:stCondLst>
                      <p:childTnLst>
                        <p:par>
                          <p:cTn id="641" fill="hold">
                            <p:stCondLst>
                              <p:cond delay="0"/>
                            </p:stCondLst>
                            <p:childTnLst>
                              <p:par>
                                <p:cTn id="64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8" dur="500" tmFilter="0,0; .5, 1; 1, 1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9" fill="hold">
                      <p:stCondLst>
                        <p:cond delay="indefinite"/>
                      </p:stCondLst>
                      <p:childTnLst>
                        <p:par>
                          <p:cTn id="650" fill="hold">
                            <p:stCondLst>
                              <p:cond delay="0"/>
                            </p:stCondLst>
                            <p:childTnLst>
                              <p:par>
                                <p:cTn id="651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77778E-6 8.69565E-7 L 0.23646 0.1561 " pathEditMode="relative" rAng="0" ptsTypes="AA">
                                      <p:cBhvr>
                                        <p:cTn id="65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23" y="7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3" fill="hold">
                      <p:stCondLst>
                        <p:cond delay="indefinite"/>
                      </p:stCondLst>
                      <p:childTnLst>
                        <p:par>
                          <p:cTn id="654" fill="hold">
                            <p:stCondLst>
                              <p:cond delay="0"/>
                            </p:stCondLst>
                            <p:childTnLst>
                              <p:par>
                                <p:cTn id="6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1" dur="500" tmFilter="0,0; .5, 1; 1, 1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2" fill="hold">
                      <p:stCondLst>
                        <p:cond delay="indefinite"/>
                      </p:stCondLst>
                      <p:childTnLst>
                        <p:par>
                          <p:cTn id="663" fill="hold">
                            <p:stCondLst>
                              <p:cond delay="0"/>
                            </p:stCondLst>
                            <p:childTnLst>
                              <p:par>
                                <p:cTn id="664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77778E-6 -2.14616E-6 L 0.24427 -0.10453 " pathEditMode="relative" rAng="0" ptsTypes="AA">
                                      <p:cBhvr>
                                        <p:cTn id="665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-5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6" fill="hold">
                      <p:stCondLst>
                        <p:cond delay="indefinite"/>
                      </p:stCondLst>
                      <p:childTnLst>
                        <p:par>
                          <p:cTn id="667" fill="hold">
                            <p:stCondLst>
                              <p:cond delay="0"/>
                            </p:stCondLst>
                            <p:childTnLst>
                              <p:par>
                                <p:cTn id="6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4" dur="500" tmFilter="0,0; .5, 1; 1, 1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5" fill="hold">
                      <p:stCondLst>
                        <p:cond delay="indefinite"/>
                      </p:stCondLst>
                      <p:childTnLst>
                        <p:par>
                          <p:cTn id="676" fill="hold">
                            <p:stCondLst>
                              <p:cond delay="0"/>
                            </p:stCondLst>
                            <p:childTnLst>
                              <p:par>
                                <p:cTn id="677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3.88889E-6 1.2951E-6 L 0.2441 -0.10615 " pathEditMode="relative" rAng="0" ptsTypes="AA">
                                      <p:cBhvr>
                                        <p:cTn id="67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-5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6" grpId="0"/>
      <p:bldP spid="6" grpId="1"/>
      <p:bldP spid="6" grpId="2"/>
      <p:bldP spid="4" grpId="0"/>
      <p:bldP spid="12" grpId="0"/>
      <p:bldP spid="12" grpId="1"/>
      <p:bldP spid="13" grpId="0"/>
      <p:bldP spid="13" grpId="1"/>
      <p:bldP spid="13" grpId="2"/>
      <p:bldP spid="14" grpId="0"/>
      <p:bldP spid="15" grpId="0"/>
      <p:bldP spid="15" grpId="1"/>
      <p:bldP spid="16" grpId="0"/>
      <p:bldP spid="16" grpId="1"/>
      <p:bldP spid="16" grpId="2"/>
      <p:bldP spid="17" grpId="0"/>
      <p:bldP spid="18" grpId="0"/>
      <p:bldP spid="18" grpId="1"/>
      <p:bldP spid="19" grpId="0"/>
      <p:bldP spid="19" grpId="1"/>
      <p:bldP spid="19" grpId="2"/>
      <p:bldP spid="20" grpId="0"/>
      <p:bldP spid="21" grpId="0"/>
      <p:bldP spid="21" grpId="1"/>
      <p:bldP spid="22" grpId="0"/>
      <p:bldP spid="22" grpId="1"/>
      <p:bldP spid="22" grpId="2"/>
      <p:bldP spid="24" grpId="0"/>
      <p:bldP spid="25" grpId="0"/>
      <p:bldP spid="25" grpId="1"/>
      <p:bldP spid="26" grpId="0"/>
      <p:bldP spid="26" grpId="1"/>
      <p:bldP spid="26" grpId="2"/>
      <p:bldP spid="27" grpId="0"/>
      <p:bldP spid="28" grpId="0"/>
      <p:bldP spid="28" grpId="1"/>
      <p:bldP spid="29" grpId="0"/>
      <p:bldP spid="29" grpId="1"/>
      <p:bldP spid="29" grpId="2"/>
      <p:bldP spid="30" grpId="0"/>
      <p:bldP spid="31" grpId="0"/>
      <p:bldP spid="31" grpId="1"/>
      <p:bldP spid="32" grpId="0"/>
      <p:bldP spid="32" grpId="1"/>
      <p:bldP spid="32" grpId="2"/>
      <p:bldP spid="33" grpId="0"/>
      <p:bldP spid="34" grpId="0"/>
      <p:bldP spid="34" grpId="1"/>
      <p:bldP spid="35" grpId="0"/>
      <p:bldP spid="35" grpId="1"/>
      <p:bldP spid="35" grpId="2"/>
      <p:bldP spid="36" grpId="0"/>
      <p:bldP spid="37" grpId="0"/>
      <p:bldP spid="37" grpId="1"/>
      <p:bldP spid="38" grpId="0"/>
      <p:bldP spid="38" grpId="1"/>
      <p:bldP spid="38" grpId="2"/>
      <p:bldP spid="39" grpId="0"/>
      <p:bldP spid="45" grpId="0"/>
      <p:bldP spid="45" grpId="1"/>
      <p:bldP spid="46" grpId="0"/>
      <p:bldP spid="46" grpId="1"/>
      <p:bldP spid="46" grpId="2"/>
      <p:bldP spid="47" grpId="0"/>
      <p:bldP spid="48" grpId="0"/>
      <p:bldP spid="48" grpId="1"/>
      <p:bldP spid="49" grpId="0"/>
      <p:bldP spid="49" grpId="1"/>
      <p:bldP spid="49" grpId="2"/>
      <p:bldP spid="50" grpId="0"/>
      <p:bldP spid="51" grpId="0"/>
      <p:bldP spid="51" grpId="1"/>
      <p:bldP spid="52" grpId="0"/>
      <p:bldP spid="52" grpId="1"/>
      <p:bldP spid="52" grpId="2"/>
      <p:bldP spid="53" grpId="0"/>
      <p:bldP spid="54" grpId="0"/>
      <p:bldP spid="54" grpId="1"/>
      <p:bldP spid="55" grpId="0"/>
      <p:bldP spid="55" grpId="1"/>
      <p:bldP spid="55" grpId="2"/>
      <p:bldP spid="56" grpId="0"/>
      <p:bldP spid="59" grpId="1"/>
      <p:bldP spid="60" grpId="0"/>
      <p:bldP spid="60" grpId="1"/>
      <p:bldP spid="60" grpId="2"/>
      <p:bldP spid="61" grpId="1"/>
      <p:bldP spid="61" grpId="2"/>
      <p:bldP spid="62" grpId="0"/>
      <p:bldP spid="62" grpId="1"/>
      <p:bldP spid="63" grpId="0"/>
      <p:bldP spid="63" grpId="1"/>
      <p:bldP spid="64" grpId="0"/>
      <p:bldP spid="64" grpId="1"/>
      <p:bldP spid="65" grpId="0"/>
      <p:bldP spid="65" grpId="1"/>
      <p:bldP spid="66" grpId="0"/>
      <p:bldP spid="66" grpId="1"/>
      <p:bldP spid="67" grpId="0"/>
      <p:bldP spid="67" grpId="1"/>
      <p:bldP spid="68" grpId="0"/>
      <p:bldP spid="68" grpId="1"/>
      <p:bldP spid="69" grpId="0"/>
      <p:bldP spid="69" grpId="1"/>
      <p:bldP spid="70" grpId="0"/>
      <p:bldP spid="70" grpId="1"/>
      <p:bldP spid="72" grpId="0"/>
      <p:bldP spid="72" grpId="1"/>
      <p:bldP spid="74" grpId="0"/>
      <p:bldP spid="7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7324594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493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230409"/>
              </p:ext>
            </p:extLst>
          </p:nvPr>
        </p:nvGraphicFramePr>
        <p:xfrm>
          <a:off x="287523" y="1323464"/>
          <a:ext cx="8568953" cy="5129872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2952328"/>
                <a:gridCol w="576064"/>
                <a:gridCol w="4500500"/>
              </a:tblGrid>
              <a:tr h="501488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Doplň vyjmenovaná slova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Z vyjmenovaných slov urči podstatná jména a seřaď je podle abecedy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</a:t>
                      </a:r>
                      <a:r>
                        <a:rPr lang="cs-CZ" sz="1400" b="1" baseline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šet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chm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zv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kat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kob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hlem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žď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tý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tel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netop</a:t>
                      </a:r>
                      <a:r>
                        <a:rPr lang="cs-CZ" sz="1400" b="1" baseline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hm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437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ml</a:t>
                      </a:r>
                      <a:r>
                        <a:rPr lang="cs-CZ" sz="1400" b="1" baseline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pl</a:t>
                      </a:r>
                      <a:r>
                        <a:rPr lang="cs-CZ" sz="14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kora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49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dra</a:t>
                      </a: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451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jaz</a:t>
                      </a: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…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k</a:t>
                      </a: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182434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493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7300" y="925005"/>
            <a:ext cx="914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Doplň y/ý; i/í</a:t>
            </a:r>
            <a:endParaRPr kumimoji="0" lang="cs-CZ" sz="1400" b="1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0608259"/>
              </p:ext>
            </p:extLst>
          </p:nvPr>
        </p:nvGraphicFramePr>
        <p:xfrm>
          <a:off x="287523" y="1365984"/>
          <a:ext cx="8568952" cy="4079240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lnice zas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čela zmije.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cený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nek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ná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 velké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pce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seděl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sel.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lal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nám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rová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vajíčka.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ni je doručená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lka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ček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letěl v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chravé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noci.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pal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na s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to s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rečky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rotek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se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til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rem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lný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has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 uhas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 oheň.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Hořící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čela. 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Miloš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…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lal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dopis.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56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5128</TotalTime>
  <Words>907</Words>
  <Application>Microsoft Office PowerPoint</Application>
  <PresentationFormat>Předvádění na obrazovce (4:3)</PresentationFormat>
  <Paragraphs>364</Paragraphs>
  <Slides>11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VYJMENOVANÁ  SLOVA  PO  S</vt:lpstr>
      <vt:lpstr>VYJMENOVANÁ  SLOVA  PO  S</vt:lpstr>
      <vt:lpstr>PODSTATNÁ JMÉNA </vt:lpstr>
      <vt:lpstr>PODSTATNÁ JMÉNA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376</cp:revision>
  <dcterms:created xsi:type="dcterms:W3CDTF">2011-11-08T12:26:57Z</dcterms:created>
  <dcterms:modified xsi:type="dcterms:W3CDTF">2013-12-15T17:13:29Z</dcterms:modified>
</cp:coreProperties>
</file>