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1" r:id="rId2"/>
    <p:sldId id="262" r:id="rId3"/>
    <p:sldId id="257" r:id="rId4"/>
    <p:sldId id="258" r:id="rId5"/>
    <p:sldId id="259" r:id="rId6"/>
    <p:sldId id="264" r:id="rId7"/>
    <p:sldId id="263" r:id="rId8"/>
    <p:sldId id="260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18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A0BEA3-63A1-4131-8566-4A4C201001DB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8EA1D1F-8616-43F7-B367-22DAAEB8E78A}">
      <dgm:prSet phldrT="[Text]"/>
      <dgm:spPr>
        <a:solidFill>
          <a:schemeClr val="accent1">
            <a:hueOff val="0"/>
            <a:satOff val="0"/>
            <a:lumOff val="0"/>
            <a:alpha val="65000"/>
          </a:schemeClr>
        </a:solidFill>
      </dgm:spPr>
      <dgm:t>
        <a:bodyPr/>
        <a:lstStyle/>
        <a:p>
          <a:r>
            <a:rPr lang="cs-CZ" baseline="0" dirty="0" smtClean="0">
              <a:solidFill>
                <a:schemeClr val="tx1"/>
              </a:solidFill>
            </a:rPr>
            <a:t>OPTIKA</a:t>
          </a:r>
          <a:endParaRPr lang="cs-CZ" baseline="0" dirty="0">
            <a:solidFill>
              <a:schemeClr val="tx1"/>
            </a:solidFill>
          </a:endParaRPr>
        </a:p>
      </dgm:t>
    </dgm:pt>
    <dgm:pt modelId="{AA6E83EC-C671-47C6-8EAF-ACA7C74DE92A}" type="parTrans" cxnId="{4BEAB0F4-FD13-46CF-9CB0-59EDF78DC391}">
      <dgm:prSet/>
      <dgm:spPr/>
      <dgm:t>
        <a:bodyPr/>
        <a:lstStyle/>
        <a:p>
          <a:endParaRPr lang="cs-CZ"/>
        </a:p>
      </dgm:t>
    </dgm:pt>
    <dgm:pt modelId="{EF8026FB-BD9D-4920-8751-D15262B1DC26}" type="sibTrans" cxnId="{4BEAB0F4-FD13-46CF-9CB0-59EDF78DC391}">
      <dgm:prSet/>
      <dgm:spPr/>
      <dgm:t>
        <a:bodyPr/>
        <a:lstStyle/>
        <a:p>
          <a:endParaRPr lang="cs-CZ"/>
        </a:p>
      </dgm:t>
    </dgm:pt>
    <dgm:pt modelId="{64EB3CAD-BA4D-42A3-A198-783CA2E5A642}">
      <dgm:prSet phldrT="[Text]"/>
      <dgm:spPr>
        <a:solidFill>
          <a:srgbClr val="FF000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1. PAPRSKOVÁ</a:t>
          </a:r>
          <a:r>
            <a:rPr lang="cs-CZ" dirty="0" smtClean="0"/>
            <a:t> </a:t>
          </a:r>
          <a:r>
            <a:rPr lang="cs-CZ" b="1" dirty="0" smtClean="0">
              <a:solidFill>
                <a:schemeClr val="tx1"/>
              </a:solidFill>
            </a:rPr>
            <a:t>(GEOMETRICKÁ)</a:t>
          </a:r>
          <a:endParaRPr lang="cs-CZ" b="1" dirty="0">
            <a:solidFill>
              <a:schemeClr val="tx1"/>
            </a:solidFill>
          </a:endParaRPr>
        </a:p>
      </dgm:t>
    </dgm:pt>
    <dgm:pt modelId="{16224673-F672-4A03-9CB0-0DB45E53A1A7}" type="parTrans" cxnId="{C7105F8B-89CD-456C-905C-B920FB6A30B4}">
      <dgm:prSet/>
      <dgm:spPr/>
      <dgm:t>
        <a:bodyPr/>
        <a:lstStyle/>
        <a:p>
          <a:endParaRPr lang="cs-CZ"/>
        </a:p>
      </dgm:t>
    </dgm:pt>
    <dgm:pt modelId="{09432BCB-A022-4A1A-AC96-AEF84F2210BE}" type="sibTrans" cxnId="{C7105F8B-89CD-456C-905C-B920FB6A30B4}">
      <dgm:prSet/>
      <dgm:spPr/>
      <dgm:t>
        <a:bodyPr/>
        <a:lstStyle/>
        <a:p>
          <a:endParaRPr lang="cs-CZ"/>
        </a:p>
      </dgm:t>
    </dgm:pt>
    <dgm:pt modelId="{EEFC830E-009B-4E0D-8972-A3D310F4E57F}">
      <dgm:prSet phldrT="[Text]"/>
      <dgm:spPr>
        <a:solidFill>
          <a:srgbClr val="7030A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3. KVANTOVÁ</a:t>
          </a:r>
          <a:endParaRPr lang="cs-CZ" b="1" dirty="0">
            <a:solidFill>
              <a:schemeClr val="tx1"/>
            </a:solidFill>
          </a:endParaRPr>
        </a:p>
      </dgm:t>
    </dgm:pt>
    <dgm:pt modelId="{FB929CC7-2491-4539-8CFF-99511C2703CB}" type="parTrans" cxnId="{C150D153-E64F-4CD1-9EA2-05C562F9B875}">
      <dgm:prSet/>
      <dgm:spPr/>
      <dgm:t>
        <a:bodyPr/>
        <a:lstStyle/>
        <a:p>
          <a:endParaRPr lang="cs-CZ"/>
        </a:p>
      </dgm:t>
    </dgm:pt>
    <dgm:pt modelId="{CB78CE0E-F18E-4660-AC30-4CA1F57AA902}" type="sibTrans" cxnId="{C150D153-E64F-4CD1-9EA2-05C562F9B875}">
      <dgm:prSet/>
      <dgm:spPr/>
      <dgm:t>
        <a:bodyPr/>
        <a:lstStyle/>
        <a:p>
          <a:endParaRPr lang="cs-CZ"/>
        </a:p>
      </dgm:t>
    </dgm:pt>
    <dgm:pt modelId="{057D58F0-F994-4A49-8B93-1CD4B734EEC3}">
      <dgm:prSet phldrT="[Text]"/>
      <dgm:spPr>
        <a:solidFill>
          <a:srgbClr val="00B05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2. VLNOVÁ</a:t>
          </a:r>
          <a:endParaRPr lang="cs-CZ" b="1" dirty="0">
            <a:solidFill>
              <a:schemeClr val="tx1"/>
            </a:solidFill>
          </a:endParaRPr>
        </a:p>
      </dgm:t>
    </dgm:pt>
    <dgm:pt modelId="{CE335BA2-3B50-4633-BE42-76F57BA659FB}" type="parTrans" cxnId="{EF4180A2-48FC-4D79-8E68-62ECB510599E}">
      <dgm:prSet/>
      <dgm:spPr/>
      <dgm:t>
        <a:bodyPr/>
        <a:lstStyle/>
        <a:p>
          <a:endParaRPr lang="cs-CZ"/>
        </a:p>
      </dgm:t>
    </dgm:pt>
    <dgm:pt modelId="{CF4EA8B7-2424-4E3F-8B58-1A25D02D3CEC}" type="sibTrans" cxnId="{EF4180A2-48FC-4D79-8E68-62ECB510599E}">
      <dgm:prSet/>
      <dgm:spPr/>
      <dgm:t>
        <a:bodyPr/>
        <a:lstStyle/>
        <a:p>
          <a:endParaRPr lang="cs-CZ"/>
        </a:p>
      </dgm:t>
    </dgm:pt>
    <dgm:pt modelId="{FFF38402-AC6C-4095-8A68-D46CA5F72B8B}" type="pres">
      <dgm:prSet presAssocID="{AEA0BEA3-63A1-4131-8566-4A4C201001D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486B3059-ECC8-4AE1-9053-FED5968BA948}" type="pres">
      <dgm:prSet presAssocID="{18EA1D1F-8616-43F7-B367-22DAAEB8E78A}" presName="singleCycle" presStyleCnt="0"/>
      <dgm:spPr/>
    </dgm:pt>
    <dgm:pt modelId="{9CA876F5-216B-466E-A8D8-E9825E9AE606}" type="pres">
      <dgm:prSet presAssocID="{18EA1D1F-8616-43F7-B367-22DAAEB8E78A}" presName="singleCenter" presStyleLbl="node1" presStyleIdx="0" presStyleCnt="4">
        <dgm:presLayoutVars>
          <dgm:chMax val="7"/>
          <dgm:chPref val="7"/>
        </dgm:presLayoutVars>
      </dgm:prSet>
      <dgm:spPr/>
      <dgm:t>
        <a:bodyPr/>
        <a:lstStyle/>
        <a:p>
          <a:endParaRPr lang="cs-CZ"/>
        </a:p>
      </dgm:t>
    </dgm:pt>
    <dgm:pt modelId="{7D69E540-5CD8-4855-BA47-FCACA5D6D8B9}" type="pres">
      <dgm:prSet presAssocID="{16224673-F672-4A03-9CB0-0DB45E53A1A7}" presName="Name56" presStyleLbl="parChTrans1D2" presStyleIdx="0" presStyleCnt="3"/>
      <dgm:spPr/>
      <dgm:t>
        <a:bodyPr/>
        <a:lstStyle/>
        <a:p>
          <a:endParaRPr lang="cs-CZ"/>
        </a:p>
      </dgm:t>
    </dgm:pt>
    <dgm:pt modelId="{76853E87-BBF2-4A7C-B5CD-56C4ECE206DF}" type="pres">
      <dgm:prSet presAssocID="{64EB3CAD-BA4D-42A3-A198-783CA2E5A642}" presName="text0" presStyleLbl="node1" presStyleIdx="1" presStyleCnt="4" custScaleX="4033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EDB556-0BC2-4F8D-9985-B533ACCD2503}" type="pres">
      <dgm:prSet presAssocID="{FB929CC7-2491-4539-8CFF-99511C2703CB}" presName="Name56" presStyleLbl="parChTrans1D2" presStyleIdx="1" presStyleCnt="3"/>
      <dgm:spPr/>
      <dgm:t>
        <a:bodyPr/>
        <a:lstStyle/>
        <a:p>
          <a:endParaRPr lang="cs-CZ"/>
        </a:p>
      </dgm:t>
    </dgm:pt>
    <dgm:pt modelId="{B5F066E4-AB76-4CC6-8C7F-A6917482F8DB}" type="pres">
      <dgm:prSet presAssocID="{EEFC830E-009B-4E0D-8972-A3D310F4E57F}" presName="text0" presStyleLbl="node1" presStyleIdx="2" presStyleCnt="4" custScaleX="226058" custRadScaleRad="119588" custRadScaleInc="-91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C83D19-F630-413C-A0A8-C655220EF38D}" type="pres">
      <dgm:prSet presAssocID="{CE335BA2-3B50-4633-BE42-76F57BA659FB}" presName="Name56" presStyleLbl="parChTrans1D2" presStyleIdx="2" presStyleCnt="3"/>
      <dgm:spPr/>
      <dgm:t>
        <a:bodyPr/>
        <a:lstStyle/>
        <a:p>
          <a:endParaRPr lang="cs-CZ"/>
        </a:p>
      </dgm:t>
    </dgm:pt>
    <dgm:pt modelId="{1096CE54-0264-468A-A995-385DFBFD39EF}" type="pres">
      <dgm:prSet presAssocID="{057D58F0-F994-4A49-8B93-1CD4B734EEC3}" presName="text0" presStyleLbl="node1" presStyleIdx="3" presStyleCnt="4" custScaleX="217668" custRadScaleRad="107521" custRadScaleInc="12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62D8985-1E74-43BB-B5E9-07C3798A7E8C}" type="presOf" srcId="{18EA1D1F-8616-43F7-B367-22DAAEB8E78A}" destId="{9CA876F5-216B-466E-A8D8-E9825E9AE606}" srcOrd="0" destOrd="0" presId="urn:microsoft.com/office/officeart/2008/layout/RadialCluster"/>
    <dgm:cxn modelId="{04C4D5C2-B158-4754-B940-EA8D16ECA1DF}" type="presOf" srcId="{64EB3CAD-BA4D-42A3-A198-783CA2E5A642}" destId="{76853E87-BBF2-4A7C-B5CD-56C4ECE206DF}" srcOrd="0" destOrd="0" presId="urn:microsoft.com/office/officeart/2008/layout/RadialCluster"/>
    <dgm:cxn modelId="{71F37122-901A-4CD0-8134-75B0A3B2BE48}" type="presOf" srcId="{CE335BA2-3B50-4633-BE42-76F57BA659FB}" destId="{1BC83D19-F630-413C-A0A8-C655220EF38D}" srcOrd="0" destOrd="0" presId="urn:microsoft.com/office/officeart/2008/layout/RadialCluster"/>
    <dgm:cxn modelId="{A9C61F9A-5E92-4C0C-9310-8AC9832236E7}" type="presOf" srcId="{AEA0BEA3-63A1-4131-8566-4A4C201001DB}" destId="{FFF38402-AC6C-4095-8A68-D46CA5F72B8B}" srcOrd="0" destOrd="0" presId="urn:microsoft.com/office/officeart/2008/layout/RadialCluster"/>
    <dgm:cxn modelId="{E2009BE9-474D-475A-951C-C5B5E15ADAD6}" type="presOf" srcId="{FB929CC7-2491-4539-8CFF-99511C2703CB}" destId="{CDEDB556-0BC2-4F8D-9985-B533ACCD2503}" srcOrd="0" destOrd="0" presId="urn:microsoft.com/office/officeart/2008/layout/RadialCluster"/>
    <dgm:cxn modelId="{61DEB501-D59F-41BC-A4F0-860859BC122C}" type="presOf" srcId="{057D58F0-F994-4A49-8B93-1CD4B734EEC3}" destId="{1096CE54-0264-468A-A995-385DFBFD39EF}" srcOrd="0" destOrd="0" presId="urn:microsoft.com/office/officeart/2008/layout/RadialCluster"/>
    <dgm:cxn modelId="{C7105F8B-89CD-456C-905C-B920FB6A30B4}" srcId="{18EA1D1F-8616-43F7-B367-22DAAEB8E78A}" destId="{64EB3CAD-BA4D-42A3-A198-783CA2E5A642}" srcOrd="0" destOrd="0" parTransId="{16224673-F672-4A03-9CB0-0DB45E53A1A7}" sibTransId="{09432BCB-A022-4A1A-AC96-AEF84F2210BE}"/>
    <dgm:cxn modelId="{4BEAB0F4-FD13-46CF-9CB0-59EDF78DC391}" srcId="{AEA0BEA3-63A1-4131-8566-4A4C201001DB}" destId="{18EA1D1F-8616-43F7-B367-22DAAEB8E78A}" srcOrd="0" destOrd="0" parTransId="{AA6E83EC-C671-47C6-8EAF-ACA7C74DE92A}" sibTransId="{EF8026FB-BD9D-4920-8751-D15262B1DC26}"/>
    <dgm:cxn modelId="{EF4180A2-48FC-4D79-8E68-62ECB510599E}" srcId="{18EA1D1F-8616-43F7-B367-22DAAEB8E78A}" destId="{057D58F0-F994-4A49-8B93-1CD4B734EEC3}" srcOrd="2" destOrd="0" parTransId="{CE335BA2-3B50-4633-BE42-76F57BA659FB}" sibTransId="{CF4EA8B7-2424-4E3F-8B58-1A25D02D3CEC}"/>
    <dgm:cxn modelId="{6FCF55F9-219B-4407-BF5B-5F417BA0161C}" type="presOf" srcId="{16224673-F672-4A03-9CB0-0DB45E53A1A7}" destId="{7D69E540-5CD8-4855-BA47-FCACA5D6D8B9}" srcOrd="0" destOrd="0" presId="urn:microsoft.com/office/officeart/2008/layout/RadialCluster"/>
    <dgm:cxn modelId="{C150D153-E64F-4CD1-9EA2-05C562F9B875}" srcId="{18EA1D1F-8616-43F7-B367-22DAAEB8E78A}" destId="{EEFC830E-009B-4E0D-8972-A3D310F4E57F}" srcOrd="1" destOrd="0" parTransId="{FB929CC7-2491-4539-8CFF-99511C2703CB}" sibTransId="{CB78CE0E-F18E-4660-AC30-4CA1F57AA902}"/>
    <dgm:cxn modelId="{F4254076-56F8-47A0-AAFC-DC1A209B0C09}" type="presOf" srcId="{EEFC830E-009B-4E0D-8972-A3D310F4E57F}" destId="{B5F066E4-AB76-4CC6-8C7F-A6917482F8DB}" srcOrd="0" destOrd="0" presId="urn:microsoft.com/office/officeart/2008/layout/RadialCluster"/>
    <dgm:cxn modelId="{306ECBDF-F8B8-42FB-9EBB-DE5A03509520}" type="presParOf" srcId="{FFF38402-AC6C-4095-8A68-D46CA5F72B8B}" destId="{486B3059-ECC8-4AE1-9053-FED5968BA948}" srcOrd="0" destOrd="0" presId="urn:microsoft.com/office/officeart/2008/layout/RadialCluster"/>
    <dgm:cxn modelId="{7040A06E-2888-4CE7-9A0C-AE17E31DC09A}" type="presParOf" srcId="{486B3059-ECC8-4AE1-9053-FED5968BA948}" destId="{9CA876F5-216B-466E-A8D8-E9825E9AE606}" srcOrd="0" destOrd="0" presId="urn:microsoft.com/office/officeart/2008/layout/RadialCluster"/>
    <dgm:cxn modelId="{C6B50423-F0EE-4B12-A809-95814EE40F9E}" type="presParOf" srcId="{486B3059-ECC8-4AE1-9053-FED5968BA948}" destId="{7D69E540-5CD8-4855-BA47-FCACA5D6D8B9}" srcOrd="1" destOrd="0" presId="urn:microsoft.com/office/officeart/2008/layout/RadialCluster"/>
    <dgm:cxn modelId="{45DE48D4-4A64-4F94-8F9B-24ABFE9D1B47}" type="presParOf" srcId="{486B3059-ECC8-4AE1-9053-FED5968BA948}" destId="{76853E87-BBF2-4A7C-B5CD-56C4ECE206DF}" srcOrd="2" destOrd="0" presId="urn:microsoft.com/office/officeart/2008/layout/RadialCluster"/>
    <dgm:cxn modelId="{36B28CE7-D54F-4AFC-96E9-0ED8B4EC6BB1}" type="presParOf" srcId="{486B3059-ECC8-4AE1-9053-FED5968BA948}" destId="{CDEDB556-0BC2-4F8D-9985-B533ACCD2503}" srcOrd="3" destOrd="0" presId="urn:microsoft.com/office/officeart/2008/layout/RadialCluster"/>
    <dgm:cxn modelId="{64D4B7EE-15BF-413B-86F0-2ED5B5FB7864}" type="presParOf" srcId="{486B3059-ECC8-4AE1-9053-FED5968BA948}" destId="{B5F066E4-AB76-4CC6-8C7F-A6917482F8DB}" srcOrd="4" destOrd="0" presId="urn:microsoft.com/office/officeart/2008/layout/RadialCluster"/>
    <dgm:cxn modelId="{EFCDA3EF-3853-42EE-BAED-4C6493BBA47D}" type="presParOf" srcId="{486B3059-ECC8-4AE1-9053-FED5968BA948}" destId="{1BC83D19-F630-413C-A0A8-C655220EF38D}" srcOrd="5" destOrd="0" presId="urn:microsoft.com/office/officeart/2008/layout/RadialCluster"/>
    <dgm:cxn modelId="{41AA9400-95B2-4F4D-8D86-4CCF64EAC909}" type="presParOf" srcId="{486B3059-ECC8-4AE1-9053-FED5968BA948}" destId="{1096CE54-0264-468A-A995-385DFBFD39EF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A0BEA3-63A1-4131-8566-4A4C201001DB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F38402-AC6C-4095-8A68-D46CA5F72B8B}" type="pres">
      <dgm:prSet presAssocID="{AEA0BEA3-63A1-4131-8566-4A4C201001D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</dgm:ptLst>
  <dgm:cxnLst>
    <dgm:cxn modelId="{BDE59EE9-87A3-4952-B576-E43F0DA409A8}" type="presOf" srcId="{AEA0BEA3-63A1-4131-8566-4A4C201001DB}" destId="{FFF38402-AC6C-4095-8A68-D46CA5F72B8B}" srcOrd="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A876F5-216B-466E-A8D8-E9825E9AE606}">
      <dsp:nvSpPr>
        <dsp:cNvPr id="0" name=""/>
        <dsp:cNvSpPr/>
      </dsp:nvSpPr>
      <dsp:spPr>
        <a:xfrm>
          <a:off x="3292946" y="2479344"/>
          <a:ext cx="1598771" cy="15987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baseline="0" dirty="0" smtClean="0">
              <a:solidFill>
                <a:schemeClr val="tx1"/>
              </a:solidFill>
            </a:rPr>
            <a:t>OPTIKA</a:t>
          </a:r>
          <a:endParaRPr lang="cs-CZ" sz="3300" kern="1200" baseline="0" dirty="0">
            <a:solidFill>
              <a:schemeClr val="tx1"/>
            </a:solidFill>
          </a:endParaRPr>
        </a:p>
      </dsp:txBody>
      <dsp:txXfrm>
        <a:off x="3370992" y="2557390"/>
        <a:ext cx="1442679" cy="1442679"/>
      </dsp:txXfrm>
    </dsp:sp>
    <dsp:sp modelId="{7D69E540-5CD8-4855-BA47-FCACA5D6D8B9}">
      <dsp:nvSpPr>
        <dsp:cNvPr id="0" name=""/>
        <dsp:cNvSpPr/>
      </dsp:nvSpPr>
      <dsp:spPr>
        <a:xfrm rot="16200000">
          <a:off x="3531596" y="1918608"/>
          <a:ext cx="112147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2147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853E87-BBF2-4A7C-B5CD-56C4ECE206DF}">
      <dsp:nvSpPr>
        <dsp:cNvPr id="0" name=""/>
        <dsp:cNvSpPr/>
      </dsp:nvSpPr>
      <dsp:spPr>
        <a:xfrm>
          <a:off x="1932090" y="286696"/>
          <a:ext cx="4320483" cy="1071176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b="1" kern="1200" dirty="0" smtClean="0">
              <a:solidFill>
                <a:schemeClr val="tx1"/>
              </a:solidFill>
            </a:rPr>
            <a:t>1. PAPRSKOVÁ</a:t>
          </a:r>
          <a:r>
            <a:rPr lang="cs-CZ" sz="2900" kern="1200" dirty="0" smtClean="0"/>
            <a:t> </a:t>
          </a:r>
          <a:r>
            <a:rPr lang="cs-CZ" sz="2900" b="1" kern="1200" dirty="0" smtClean="0">
              <a:solidFill>
                <a:schemeClr val="tx1"/>
              </a:solidFill>
            </a:rPr>
            <a:t>(GEOMETRICKÁ)</a:t>
          </a:r>
          <a:endParaRPr lang="cs-CZ" sz="2900" b="1" kern="1200" dirty="0">
            <a:solidFill>
              <a:schemeClr val="tx1"/>
            </a:solidFill>
          </a:endParaRPr>
        </a:p>
      </dsp:txBody>
      <dsp:txXfrm>
        <a:off x="1984381" y="338987"/>
        <a:ext cx="4215901" cy="966594"/>
      </dsp:txXfrm>
    </dsp:sp>
    <dsp:sp modelId="{CDEDB556-0BC2-4F8D-9985-B533ACCD2503}">
      <dsp:nvSpPr>
        <dsp:cNvPr id="0" name=""/>
        <dsp:cNvSpPr/>
      </dsp:nvSpPr>
      <dsp:spPr>
        <a:xfrm rot="1469268">
          <a:off x="4857217" y="3801803"/>
          <a:ext cx="76708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708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F066E4-AB76-4CC6-8C7F-A6917482F8DB}">
      <dsp:nvSpPr>
        <dsp:cNvPr id="0" name=""/>
        <dsp:cNvSpPr/>
      </dsp:nvSpPr>
      <dsp:spPr>
        <a:xfrm>
          <a:off x="5554965" y="3960780"/>
          <a:ext cx="2421480" cy="1071176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tx1"/>
              </a:solidFill>
            </a:rPr>
            <a:t>3. KVANTOVÁ</a:t>
          </a:r>
          <a:endParaRPr lang="cs-CZ" sz="3000" b="1" kern="1200" dirty="0">
            <a:solidFill>
              <a:schemeClr val="tx1"/>
            </a:solidFill>
          </a:endParaRPr>
        </a:p>
      </dsp:txBody>
      <dsp:txXfrm>
        <a:off x="5607256" y="4013071"/>
        <a:ext cx="2316898" cy="966594"/>
      </dsp:txXfrm>
    </dsp:sp>
    <dsp:sp modelId="{1BC83D19-F630-413C-A0A8-C655220EF38D}">
      <dsp:nvSpPr>
        <dsp:cNvPr id="0" name=""/>
        <dsp:cNvSpPr/>
      </dsp:nvSpPr>
      <dsp:spPr>
        <a:xfrm rot="9046332">
          <a:off x="2704635" y="3879396"/>
          <a:ext cx="62830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830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96CE54-0264-468A-A995-385DFBFD39EF}">
      <dsp:nvSpPr>
        <dsp:cNvPr id="0" name=""/>
        <dsp:cNvSpPr/>
      </dsp:nvSpPr>
      <dsp:spPr>
        <a:xfrm>
          <a:off x="621596" y="4032792"/>
          <a:ext cx="2331608" cy="1071176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b="1" kern="1200" dirty="0" smtClean="0">
              <a:solidFill>
                <a:schemeClr val="tx1"/>
              </a:solidFill>
            </a:rPr>
            <a:t>2. VLNOVÁ</a:t>
          </a:r>
          <a:endParaRPr lang="cs-CZ" sz="3500" b="1" kern="1200" dirty="0">
            <a:solidFill>
              <a:schemeClr val="tx1"/>
            </a:solidFill>
          </a:endParaRPr>
        </a:p>
      </dsp:txBody>
      <dsp:txXfrm>
        <a:off x="673887" y="4085083"/>
        <a:ext cx="2227026" cy="9665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4BEF5-C4F3-4CC7-879B-F88B69868154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C5D518-19EC-4EF7-BA32-B6C479689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164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D0FDE9-E9CA-46DC-813B-52E910C653DD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C5D518-19EC-4EF7-BA32-B6C479689D9F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311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C5D518-19EC-4EF7-BA32-B6C479689D9F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311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C5D518-19EC-4EF7-BA32-B6C479689D9F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8311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070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07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620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957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729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223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553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259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618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94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605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66F6D-869C-4435-984F-1ECC57CB846F}" type="datetimeFigureOut">
              <a:rPr lang="cs-CZ" smtClean="0"/>
              <a:t>25.10.2013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A6959-2670-42B9-A842-A21CAE8292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377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28688" y="1844675"/>
            <a:ext cx="7072312" cy="3933825"/>
          </a:xfrm>
        </p:spPr>
        <p:txBody>
          <a:bodyPr/>
          <a:lstStyle/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ŠKOLA:			Gymnázium, Tanvald, Školní 305, příspěvková organizace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PROJEKTU:		CZ.1.07/1.5.00/34.0434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PROJEKTU:		Šablony – Gymnázium Tanvald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ČÍSLO ŠABLONY:		III/2 Inovace a zkvalitnění výuky prostřednictvím ICT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AUTOR:			</a:t>
            </a:r>
            <a:r>
              <a:rPr lang="cs-CZ" altLang="cs-CZ" sz="1400" dirty="0" smtClean="0">
                <a:solidFill>
                  <a:schemeClr val="tx1"/>
                </a:solidFill>
              </a:rPr>
              <a:t>Iva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Herrmannová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TEMATICKÁ OBLAST: 		</a:t>
            </a:r>
            <a:r>
              <a:rPr lang="cs-CZ" altLang="cs-CZ" sz="1400" dirty="0" smtClean="0">
                <a:solidFill>
                  <a:schemeClr val="tx1"/>
                </a:solidFill>
              </a:rPr>
              <a:t>Optika</a:t>
            </a: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NÁZEV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</a:t>
            </a:r>
            <a:r>
              <a:rPr lang="cs-CZ" altLang="cs-CZ" sz="1400" dirty="0" smtClean="0">
                <a:solidFill>
                  <a:schemeClr val="tx1"/>
                </a:solidFill>
              </a:rPr>
              <a:t>Dělení optiky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POŘADOVÉ ČÍSLO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</a:t>
            </a:r>
            <a:r>
              <a:rPr lang="cs-CZ" altLang="cs-CZ" sz="1400" dirty="0" smtClean="0">
                <a:solidFill>
                  <a:schemeClr val="tx1"/>
                </a:solidFill>
              </a:rPr>
              <a:t>01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KÓD </a:t>
            </a:r>
            <a:r>
              <a:rPr lang="cs-CZ" altLang="cs-CZ" sz="1400" dirty="0" err="1" smtClean="0">
                <a:solidFill>
                  <a:schemeClr val="tx1"/>
                </a:solidFill>
              </a:rPr>
              <a:t>DUMu</a:t>
            </a:r>
            <a:r>
              <a:rPr lang="cs-CZ" altLang="cs-CZ" sz="1400" dirty="0" smtClean="0">
                <a:solidFill>
                  <a:schemeClr val="tx1"/>
                </a:solidFill>
              </a:rPr>
              <a:t>:			</a:t>
            </a:r>
            <a:r>
              <a:rPr lang="cs-CZ" altLang="cs-CZ" sz="1400" dirty="0" smtClean="0">
                <a:solidFill>
                  <a:schemeClr val="tx1"/>
                </a:solidFill>
              </a:rPr>
              <a:t>IH_OPTIKA_01</a:t>
            </a:r>
          </a:p>
          <a:p>
            <a:pPr algn="l"/>
            <a:r>
              <a:rPr lang="cs-CZ" altLang="cs-CZ" sz="1400" dirty="0" smtClean="0">
                <a:solidFill>
                  <a:schemeClr val="tx1"/>
                </a:solidFill>
              </a:rPr>
              <a:t>DATUM </a:t>
            </a:r>
            <a:r>
              <a:rPr lang="cs-CZ" altLang="cs-CZ" sz="1400" dirty="0" smtClean="0">
                <a:solidFill>
                  <a:schemeClr val="tx1"/>
                </a:solidFill>
              </a:rPr>
              <a:t>TVORBY:		</a:t>
            </a:r>
            <a:r>
              <a:rPr lang="cs-CZ" altLang="cs-CZ" sz="1400" dirty="0" smtClean="0">
                <a:solidFill>
                  <a:schemeClr val="tx1"/>
                </a:solidFill>
              </a:rPr>
              <a:t>15.10.2013</a:t>
            </a:r>
            <a:endParaRPr lang="cs-CZ" altLang="cs-CZ" sz="1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altLang="cs-CZ" sz="1400" dirty="0" smtClean="0">
                <a:solidFill>
                  <a:schemeClr val="tx1"/>
                </a:solidFill>
              </a:rPr>
              <a:t>ANOTACE (ROČNÍK):		Prezentace </a:t>
            </a:r>
            <a:r>
              <a:rPr lang="cs-CZ" altLang="cs-CZ" sz="1400" dirty="0" smtClean="0">
                <a:solidFill>
                  <a:schemeClr val="tx1"/>
                </a:solidFill>
              </a:rPr>
              <a:t>je určena </a:t>
            </a:r>
            <a:r>
              <a:rPr lang="cs-CZ" altLang="cs-CZ" sz="1400" dirty="0" smtClean="0">
                <a:solidFill>
                  <a:schemeClr val="tx1"/>
                </a:solidFill>
              </a:rPr>
              <a:t>pro </a:t>
            </a:r>
            <a:r>
              <a:rPr lang="cs-CZ" altLang="cs-CZ" sz="1400" dirty="0" smtClean="0">
                <a:solidFill>
                  <a:schemeClr val="tx1"/>
                </a:solidFill>
              </a:rPr>
              <a:t>oktávu </a:t>
            </a:r>
            <a:r>
              <a:rPr lang="cs-CZ" altLang="cs-CZ" sz="1400" dirty="0" smtClean="0">
                <a:solidFill>
                  <a:schemeClr val="tx1"/>
                </a:solidFill>
              </a:rPr>
              <a:t>gymnázií (4. ročník). Prezentace názorně vysvětluje rozdělení  fyzikálního oboru optika. Lze ji využít jako podporu výkladu tohoto tématu i jako zápis nejdůležitějších informací </a:t>
            </a:r>
            <a:r>
              <a:rPr lang="cs-CZ" altLang="cs-CZ" sz="1400" dirty="0">
                <a:solidFill>
                  <a:schemeClr val="tx1"/>
                </a:solidFill>
              </a:rPr>
              <a:t> </a:t>
            </a:r>
            <a:r>
              <a:rPr lang="cs-CZ" altLang="cs-CZ" sz="1400" dirty="0" smtClean="0">
                <a:solidFill>
                  <a:schemeClr val="tx1"/>
                </a:solidFill>
              </a:rPr>
              <a:t>do sešitu. Jednotlivé části optiky budou podrobně zpracovány v dalších DUM sady OPTIKA. </a:t>
            </a:r>
            <a:r>
              <a:rPr lang="cs-CZ" altLang="cs-CZ" sz="1400" dirty="0" smtClean="0">
                <a:solidFill>
                  <a:schemeClr val="tx1"/>
                </a:solidFill>
              </a:rPr>
              <a:t>	</a:t>
            </a:r>
          </a:p>
        </p:txBody>
      </p:sp>
      <p:pic>
        <p:nvPicPr>
          <p:cNvPr id="2051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cs-CZ" sz="1800">
              <a:latin typeface="Arial" charset="0"/>
            </a:endParaRPr>
          </a:p>
        </p:txBody>
      </p:sp>
      <p:pic>
        <p:nvPicPr>
          <p:cNvPr id="2056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</p:spPr>
      </p:pic>
    </p:spTree>
    <p:extLst>
      <p:ext uri="{BB962C8B-B14F-4D97-AF65-F5344CB8AC3E}">
        <p14:creationId xmlns:p14="http://schemas.microsoft.com/office/powerpoint/2010/main" val="134583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87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995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1) Při zkoumání světelných jevů lze uplatnit </a:t>
            </a:r>
            <a:r>
              <a:rPr lang="cs-CZ" b="1" dirty="0" smtClean="0">
                <a:solidFill>
                  <a:srgbClr val="FF0000"/>
                </a:solidFill>
              </a:rPr>
              <a:t>RŮZNÝ PŘÍSTUP: 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3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1) Při zkoumání světelných jevů lze uplatnit </a:t>
            </a:r>
            <a:r>
              <a:rPr lang="cs-CZ" b="1" dirty="0" smtClean="0">
                <a:solidFill>
                  <a:srgbClr val="FF0000"/>
                </a:solidFill>
              </a:rPr>
              <a:t>RŮZNÝ PŘÍSTUP: 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 smtClean="0"/>
              <a:t>	UVAŽUJEME VLNOVOU POVAHU SVĚTLA, 	</a:t>
            </a:r>
            <a:r>
              <a:rPr lang="cs-CZ" dirty="0"/>
              <a:t>	</a:t>
            </a:r>
            <a:endParaRPr lang="cs-CZ" b="1" dirty="0" smtClean="0">
              <a:solidFill>
                <a:srgbClr val="FF0000"/>
              </a:solidFill>
            </a:endParaRPr>
          </a:p>
          <a:p>
            <a:pPr lvl="1"/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3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1) Při zkoumání světelných jevů lze uplatnit </a:t>
            </a:r>
            <a:r>
              <a:rPr lang="cs-CZ" b="1" dirty="0" smtClean="0">
                <a:solidFill>
                  <a:srgbClr val="FF0000"/>
                </a:solidFill>
              </a:rPr>
              <a:t>RŮZNÝ PŘÍSTUP: 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 smtClean="0"/>
              <a:t>	UVAŽUJEME VLNOVOU POVAHU SVĚTLA, 	ZANEDBÁVÁME VLNOVOU POVAHU SVĚTLA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dirty="0"/>
              <a:t>	</a:t>
            </a:r>
            <a:endParaRPr lang="cs-CZ" b="1" dirty="0" smtClean="0">
              <a:solidFill>
                <a:srgbClr val="FF0000"/>
              </a:solidFill>
            </a:endParaRPr>
          </a:p>
          <a:p>
            <a:pPr lvl="1"/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208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1) Při zkoumání světelných jevů lze uplatnit </a:t>
            </a:r>
            <a:r>
              <a:rPr lang="cs-CZ" b="1" dirty="0" smtClean="0">
                <a:solidFill>
                  <a:srgbClr val="FF0000"/>
                </a:solidFill>
              </a:rPr>
              <a:t>RŮZNÝ PŘÍSTUP: 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 smtClean="0"/>
              <a:t>	UVAŽUJEME VLNOVOU POVAHU SVĚTLA, 	ZANEDBÁVÁME VLNOVOU POVAHU SVĚTLA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r>
              <a:rPr lang="cs-CZ" b="1" dirty="0"/>
              <a:t>	</a:t>
            </a:r>
            <a:r>
              <a:rPr lang="cs-CZ" b="1" dirty="0" smtClean="0"/>
              <a:t>ZOHLEDŇUJEME KVANTOVÝ CHARAKTER 	SVĚTLA</a:t>
            </a:r>
          </a:p>
          <a:p>
            <a:pPr marL="457200" lvl="1" indent="0">
              <a:buNone/>
            </a:pPr>
            <a:r>
              <a:rPr lang="cs-CZ" dirty="0"/>
              <a:t>	</a:t>
            </a:r>
            <a:endParaRPr lang="cs-CZ" b="1" dirty="0" smtClean="0">
              <a:solidFill>
                <a:srgbClr val="FF0000"/>
              </a:solidFill>
            </a:endParaRPr>
          </a:p>
          <a:p>
            <a:pPr lvl="1"/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208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2) Při zkoumání světelných jevů lze uplatnit 	</a:t>
            </a:r>
            <a:r>
              <a:rPr lang="cs-CZ" b="1" dirty="0" smtClean="0">
                <a:solidFill>
                  <a:srgbClr val="FF0000"/>
                </a:solidFill>
              </a:rPr>
              <a:t>RŮZNÉ METODY:</a:t>
            </a:r>
          </a:p>
          <a:p>
            <a:pPr marL="457200" lvl="1" indent="0"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3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OTÁZKA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Proč se vůbec optika nějak rozděluje?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ODPOVĚD</a:t>
            </a:r>
          </a:p>
          <a:p>
            <a:pPr marL="457200" lvl="1" indent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0070C0"/>
                </a:solidFill>
              </a:rPr>
              <a:t>2) Při zkoumání světelných jevů lze uplatnit 	</a:t>
            </a:r>
            <a:r>
              <a:rPr lang="cs-CZ" b="1" dirty="0" smtClean="0">
                <a:solidFill>
                  <a:srgbClr val="FF0000"/>
                </a:solidFill>
              </a:rPr>
              <a:t>RŮZNÉ METODY:</a:t>
            </a:r>
          </a:p>
          <a:p>
            <a:pPr marL="457200" lvl="1" indent="0"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dirty="0" smtClean="0"/>
              <a:t>ZKOUMÁME SVĚTLO Z RŮZNĚ VELKÉHO 	PŘIBLÍŽENÍ (ZVĚTŠENÍ)</a:t>
            </a:r>
          </a:p>
          <a:p>
            <a:pPr lvl="1"/>
            <a:endParaRPr lang="cs-CZ" b="1" dirty="0" smtClean="0">
              <a:solidFill>
                <a:srgbClr val="FF0000"/>
              </a:solidFill>
            </a:endParaRPr>
          </a:p>
          <a:p>
            <a:pPr lvl="1"/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3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9008993"/>
              </p:ext>
            </p:extLst>
          </p:nvPr>
        </p:nvGraphicFramePr>
        <p:xfrm>
          <a:off x="457200" y="1268413"/>
          <a:ext cx="8229600" cy="532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606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Při popisu </a:t>
            </a:r>
            <a:r>
              <a:rPr lang="cs-CZ" b="1" dirty="0" smtClean="0"/>
              <a:t>optického zobrazování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FF0000"/>
                </a:solidFill>
              </a:rPr>
              <a:t>Z A N E D B Á V Á M E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VLNOVOU POVAHU SVĚTLA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9170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VÝCHOZÍ PRINCIPY PAPRSKOVÉ OPTIKY: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26797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VÝCHOZÍ PRINCIPY PAPRSKOVÉ OPTIKY: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1) PRINCIP PŘÍMOČARÉHO ŠÍŘENÍ SVĚTLA</a:t>
            </a:r>
          </a:p>
        </p:txBody>
      </p:sp>
    </p:spTree>
    <p:extLst>
      <p:ext uri="{BB962C8B-B14F-4D97-AF65-F5344CB8AC3E}">
        <p14:creationId xmlns:p14="http://schemas.microsoft.com/office/powerpoint/2010/main" val="294843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VÝCHOZÍ PRINCIPY PAPRSKOVÉ OPTIKY:</a:t>
            </a:r>
            <a:endParaRPr lang="cs-CZ" b="1" dirty="0" smtClean="0"/>
          </a:p>
          <a:p>
            <a:pPr marL="514350" indent="-514350">
              <a:buAutoNum type="arabicParenR"/>
            </a:pPr>
            <a:r>
              <a:rPr lang="cs-CZ" dirty="0" smtClean="0"/>
              <a:t>PRINCIP PŘÍMOČARÉHO ŠÍŘENÍ SVĚTLA</a:t>
            </a:r>
          </a:p>
          <a:p>
            <a:pPr marL="0" indent="0">
              <a:buNone/>
            </a:pPr>
            <a:r>
              <a:rPr lang="cs-CZ" b="1" dirty="0" smtClean="0"/>
              <a:t>2) PRINCIP NEZÁVISLOSTI CHODU PAPRSKŮ</a:t>
            </a:r>
          </a:p>
        </p:txBody>
      </p:sp>
    </p:spTree>
    <p:extLst>
      <p:ext uri="{BB962C8B-B14F-4D97-AF65-F5344CB8AC3E}">
        <p14:creationId xmlns:p14="http://schemas.microsoft.com/office/powerpoint/2010/main" val="367287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VÝCHOZÍ PRINCIPY PAPRSKOVÉ OPTIKY:</a:t>
            </a:r>
            <a:endParaRPr lang="cs-CZ" b="1" dirty="0" smtClean="0"/>
          </a:p>
          <a:p>
            <a:pPr marL="514350" indent="-514350">
              <a:buAutoNum type="arabicParenR"/>
            </a:pPr>
            <a:r>
              <a:rPr lang="cs-CZ" dirty="0" smtClean="0"/>
              <a:t>PRINCIP PŘÍMOČARÉHO ŠÍŘENÍ SVĚTLA</a:t>
            </a:r>
          </a:p>
          <a:p>
            <a:pPr marL="0" indent="0">
              <a:buNone/>
            </a:pPr>
            <a:r>
              <a:rPr lang="cs-CZ" dirty="0" smtClean="0"/>
              <a:t>2) PRINCIP NEZÁVISLOSTI CHODU PAPRSKŮ</a:t>
            </a:r>
          </a:p>
          <a:p>
            <a:pPr marL="0" indent="0">
              <a:buNone/>
            </a:pPr>
            <a:r>
              <a:rPr lang="cs-CZ" b="1" dirty="0" smtClean="0"/>
              <a:t>3) ZÁKON ODRAZU SVĚTLA</a:t>
            </a:r>
          </a:p>
        </p:txBody>
      </p:sp>
    </p:spTree>
    <p:extLst>
      <p:ext uri="{BB962C8B-B14F-4D97-AF65-F5344CB8AC3E}">
        <p14:creationId xmlns:p14="http://schemas.microsoft.com/office/powerpoint/2010/main" val="279757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VÝCHOZÍ PRINCIPY PAPRSKOVÉ OPTIKY:</a:t>
            </a:r>
            <a:endParaRPr lang="cs-CZ" b="1" dirty="0" smtClean="0"/>
          </a:p>
          <a:p>
            <a:pPr marL="514350" indent="-514350">
              <a:buAutoNum type="arabicParenR"/>
            </a:pPr>
            <a:r>
              <a:rPr lang="cs-CZ" dirty="0" smtClean="0"/>
              <a:t>PRINCIP PŘÍMOČARÉHO ŠÍŘENÍ SVĚTLA</a:t>
            </a:r>
          </a:p>
          <a:p>
            <a:pPr marL="0" indent="0">
              <a:buNone/>
            </a:pPr>
            <a:r>
              <a:rPr lang="cs-CZ" dirty="0" smtClean="0"/>
              <a:t>2) PRINCIP NEZÁVISLOSTI CHODU PAPRSKŮ</a:t>
            </a:r>
          </a:p>
          <a:p>
            <a:pPr marL="0" indent="0">
              <a:buNone/>
            </a:pPr>
            <a:r>
              <a:rPr lang="cs-CZ" dirty="0" smtClean="0"/>
              <a:t>3) ZÁKON ODRAZU SVĚTLA</a:t>
            </a:r>
          </a:p>
          <a:p>
            <a:pPr marL="0" indent="0">
              <a:buNone/>
            </a:pPr>
            <a:r>
              <a:rPr lang="cs-CZ" b="1" dirty="0" smtClean="0"/>
              <a:t>4) ZÁKON LOMU SVĚTLA</a:t>
            </a:r>
          </a:p>
        </p:txBody>
      </p:sp>
    </p:spTree>
    <p:extLst>
      <p:ext uri="{BB962C8B-B14F-4D97-AF65-F5344CB8AC3E}">
        <p14:creationId xmlns:p14="http://schemas.microsoft.com/office/powerpoint/2010/main" val="52532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dirty="0" smtClean="0"/>
              <a:t>2. VLNOVÁ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Zabývá se jevy, pro jejichž vysvětlení je nutno 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00B050"/>
                </a:solidFill>
              </a:rPr>
              <a:t>U V A Ž O V A T  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VLNOVOU POVAHU SVĚTLA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1602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dirty="0" smtClean="0"/>
              <a:t>2. VLNOVÁ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Zabývá se jevy, pro jejichž vysvětlení je nutno 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00B050"/>
                </a:solidFill>
              </a:rPr>
              <a:t>U V A Ž O V A T  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VLNOVOU POVAHU SVĚTLA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115616" y="2276872"/>
            <a:ext cx="1728192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12622" y="544522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INTERFERENCE		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98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dirty="0" smtClean="0"/>
              <a:t>2. VLNOVÁ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Zabývá se jevy, pro jejichž vysvětlení je nutno 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00B050"/>
                </a:solidFill>
              </a:rPr>
              <a:t>U V A Ž O V A T  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VLNOVOU POVAHU SVĚTLA</a:t>
            </a:r>
            <a:endParaRPr lang="cs-CZ" b="1" dirty="0"/>
          </a:p>
        </p:txBody>
      </p:sp>
      <p:cxnSp>
        <p:nvCxnSpPr>
          <p:cNvPr id="5" name="Přímá spojnice se šipkou 4"/>
          <p:cNvCxnSpPr>
            <a:endCxn id="7" idx="0"/>
          </p:cNvCxnSpPr>
          <p:nvPr/>
        </p:nvCxnSpPr>
        <p:spPr>
          <a:xfrm>
            <a:off x="2843808" y="2276872"/>
            <a:ext cx="1773270" cy="3168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12622" y="544522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INTERFERENCE		OHYB		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24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dirty="0" smtClean="0"/>
              <a:t>2. VLNOVÁ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Zabývá se jevy, pro jejichž vysvětlení je nutno 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00B050"/>
                </a:solidFill>
              </a:rPr>
              <a:t>U V A Ž O V A T  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VLNOVOU POVAHU SVĚTLA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843808" y="2276872"/>
            <a:ext cx="4608512" cy="3168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12622" y="544522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INTERFERENCE		OHYB		POLARIZACE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24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cs-CZ" dirty="0" smtClean="0"/>
              <a:t>3. KVANTOVÁ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Zabývá se jevy, při nichž se  </a:t>
            </a:r>
            <a:endParaRPr lang="cs-CZ" b="1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7030A0"/>
                </a:solidFill>
              </a:rPr>
              <a:t>U P L A T Ň U J E   </a:t>
            </a:r>
          </a:p>
          <a:p>
            <a:pPr marL="0" indent="0" algn="ctr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 smtClean="0"/>
              <a:t>KVANTOVÝ CHARAKTER SVĚTLA</a:t>
            </a:r>
          </a:p>
          <a:p>
            <a:pPr marL="0" indent="0" algn="ctr">
              <a:buNone/>
            </a:pPr>
            <a:r>
              <a:rPr lang="cs-CZ" b="1" dirty="0" smtClean="0"/>
              <a:t>(SVĚTLO SE NEŠÍŘÍ SPOJITĚ, ALE JAKO PROUD ČÁSTIC – FOTONŮ)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0470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OPTIKY - NÁZORNĚ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289308"/>
              </p:ext>
            </p:extLst>
          </p:nvPr>
        </p:nvGraphicFramePr>
        <p:xfrm>
          <a:off x="323528" y="1268760"/>
          <a:ext cx="8229600" cy="5329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242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1. PAPRSKOVÁ (GEOMETRICKÁ)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77988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/>
              <a:t>SVĚTLO CHÁPEME JAKO   </a:t>
            </a:r>
            <a:r>
              <a:rPr lang="cs-CZ" b="1" u="sng" dirty="0" smtClean="0">
                <a:solidFill>
                  <a:srgbClr val="FF0000"/>
                </a:solidFill>
              </a:rPr>
              <a:t>P A P R S E K </a:t>
            </a: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8" y="3535324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V="1">
            <a:off x="2432557" y="2832430"/>
            <a:ext cx="5256584" cy="936104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27757" y="3300482"/>
            <a:ext cx="5561384" cy="538862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131967" y="3856965"/>
            <a:ext cx="5697161" cy="0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267744" y="3839344"/>
            <a:ext cx="5561384" cy="550912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115344" y="3839344"/>
            <a:ext cx="5561384" cy="1101824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935596" y="6324636"/>
            <a:ext cx="1080120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" name="TextovéPole 1023"/>
          <p:cNvSpPr txBox="1"/>
          <p:nvPr/>
        </p:nvSpPr>
        <p:spPr>
          <a:xfrm>
            <a:off x="2115344" y="5970693"/>
            <a:ext cx="5221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= PAPRSEK SVĚTLA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2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dirty="0"/>
              <a:t>2</a:t>
            </a:r>
            <a:r>
              <a:rPr lang="cs-CZ" dirty="0" smtClean="0"/>
              <a:t>. VLNOVÁ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77988"/>
            <a:ext cx="8229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/>
              <a:t>PŘI BLIŽŠÍM POHLEDU SE SVĚTLO JEVÍ JAKO   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00B050"/>
                </a:solidFill>
              </a:rPr>
              <a:t>V L N A </a:t>
            </a:r>
            <a:endParaRPr lang="cs-CZ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8" y="3535324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V="1">
            <a:off x="2572544" y="3121951"/>
            <a:ext cx="3147643" cy="612506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99855" y="3569913"/>
            <a:ext cx="3396242" cy="269431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131967" y="3856965"/>
            <a:ext cx="5697161" cy="0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267744" y="3839344"/>
            <a:ext cx="5561384" cy="550912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115344" y="3839344"/>
            <a:ext cx="5561384" cy="1101824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774940" y="2566628"/>
            <a:ext cx="3384376" cy="3096343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976" y="3067884"/>
            <a:ext cx="1856937" cy="213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Volný tvar 12"/>
          <p:cNvSpPr/>
          <p:nvPr/>
        </p:nvSpPr>
        <p:spPr>
          <a:xfrm rot="20741010">
            <a:off x="6078667" y="2913599"/>
            <a:ext cx="2140217" cy="773765"/>
          </a:xfrm>
          <a:custGeom>
            <a:avLst/>
            <a:gdLst>
              <a:gd name="connsiteX0" fmla="*/ 0 w 3777446"/>
              <a:gd name="connsiteY0" fmla="*/ 398626 h 773765"/>
              <a:gd name="connsiteX1" fmla="*/ 257908 w 3777446"/>
              <a:gd name="connsiteY1" fmla="*/ 42 h 773765"/>
              <a:gd name="connsiteX2" fmla="*/ 539262 w 3777446"/>
              <a:gd name="connsiteY2" fmla="*/ 375180 h 773765"/>
              <a:gd name="connsiteX3" fmla="*/ 937846 w 3777446"/>
              <a:gd name="connsiteY3" fmla="*/ 679980 h 773765"/>
              <a:gd name="connsiteX4" fmla="*/ 1500554 w 3777446"/>
              <a:gd name="connsiteY4" fmla="*/ 23488 h 773765"/>
              <a:gd name="connsiteX5" fmla="*/ 1899139 w 3777446"/>
              <a:gd name="connsiteY5" fmla="*/ 703426 h 773765"/>
              <a:gd name="connsiteX6" fmla="*/ 2297723 w 3777446"/>
              <a:gd name="connsiteY6" fmla="*/ 70380 h 773765"/>
              <a:gd name="connsiteX7" fmla="*/ 2625969 w 3777446"/>
              <a:gd name="connsiteY7" fmla="*/ 750319 h 773765"/>
              <a:gd name="connsiteX8" fmla="*/ 2930769 w 3777446"/>
              <a:gd name="connsiteY8" fmla="*/ 140719 h 773765"/>
              <a:gd name="connsiteX9" fmla="*/ 3188677 w 3777446"/>
              <a:gd name="connsiteY9" fmla="*/ 703426 h 773765"/>
              <a:gd name="connsiteX10" fmla="*/ 3493477 w 3777446"/>
              <a:gd name="connsiteY10" fmla="*/ 117272 h 773765"/>
              <a:gd name="connsiteX11" fmla="*/ 3751385 w 3777446"/>
              <a:gd name="connsiteY11" fmla="*/ 773765 h 773765"/>
              <a:gd name="connsiteX12" fmla="*/ 3751385 w 3777446"/>
              <a:gd name="connsiteY12" fmla="*/ 773765 h 773765"/>
              <a:gd name="connsiteX13" fmla="*/ 3751385 w 3777446"/>
              <a:gd name="connsiteY13" fmla="*/ 679980 h 773765"/>
              <a:gd name="connsiteX14" fmla="*/ 3774831 w 3777446"/>
              <a:gd name="connsiteY14" fmla="*/ 703426 h 773765"/>
              <a:gd name="connsiteX15" fmla="*/ 3681046 w 3777446"/>
              <a:gd name="connsiteY15" fmla="*/ 703426 h 773765"/>
              <a:gd name="connsiteX16" fmla="*/ 3727939 w 3777446"/>
              <a:gd name="connsiteY16" fmla="*/ 703426 h 773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77446" h="773765">
                <a:moveTo>
                  <a:pt x="0" y="398626"/>
                </a:moveTo>
                <a:cubicBezTo>
                  <a:pt x="84015" y="201288"/>
                  <a:pt x="168031" y="3950"/>
                  <a:pt x="257908" y="42"/>
                </a:cubicBezTo>
                <a:cubicBezTo>
                  <a:pt x="347785" y="-3866"/>
                  <a:pt x="425939" y="261857"/>
                  <a:pt x="539262" y="375180"/>
                </a:cubicBezTo>
                <a:cubicBezTo>
                  <a:pt x="652585" y="488503"/>
                  <a:pt x="777631" y="738595"/>
                  <a:pt x="937846" y="679980"/>
                </a:cubicBezTo>
                <a:cubicBezTo>
                  <a:pt x="1098061" y="621365"/>
                  <a:pt x="1340339" y="19580"/>
                  <a:pt x="1500554" y="23488"/>
                </a:cubicBezTo>
                <a:cubicBezTo>
                  <a:pt x="1660769" y="27396"/>
                  <a:pt x="1766278" y="695611"/>
                  <a:pt x="1899139" y="703426"/>
                </a:cubicBezTo>
                <a:cubicBezTo>
                  <a:pt x="2032000" y="711241"/>
                  <a:pt x="2176585" y="62565"/>
                  <a:pt x="2297723" y="70380"/>
                </a:cubicBezTo>
                <a:cubicBezTo>
                  <a:pt x="2418861" y="78195"/>
                  <a:pt x="2520461" y="738596"/>
                  <a:pt x="2625969" y="750319"/>
                </a:cubicBezTo>
                <a:cubicBezTo>
                  <a:pt x="2731477" y="762042"/>
                  <a:pt x="2836984" y="148534"/>
                  <a:pt x="2930769" y="140719"/>
                </a:cubicBezTo>
                <a:cubicBezTo>
                  <a:pt x="3024554" y="132904"/>
                  <a:pt x="3094892" y="707334"/>
                  <a:pt x="3188677" y="703426"/>
                </a:cubicBezTo>
                <a:cubicBezTo>
                  <a:pt x="3282462" y="699518"/>
                  <a:pt x="3399692" y="105549"/>
                  <a:pt x="3493477" y="117272"/>
                </a:cubicBezTo>
                <a:cubicBezTo>
                  <a:pt x="3587262" y="128995"/>
                  <a:pt x="3751385" y="773765"/>
                  <a:pt x="3751385" y="773765"/>
                </a:cubicBezTo>
                <a:lnTo>
                  <a:pt x="3751385" y="773765"/>
                </a:lnTo>
                <a:cubicBezTo>
                  <a:pt x="3751385" y="758134"/>
                  <a:pt x="3747477" y="691703"/>
                  <a:pt x="3751385" y="679980"/>
                </a:cubicBezTo>
                <a:cubicBezTo>
                  <a:pt x="3755293" y="668257"/>
                  <a:pt x="3786554" y="699518"/>
                  <a:pt x="3774831" y="703426"/>
                </a:cubicBezTo>
                <a:cubicBezTo>
                  <a:pt x="3763108" y="707334"/>
                  <a:pt x="3681046" y="703426"/>
                  <a:pt x="3681046" y="703426"/>
                </a:cubicBezTo>
                <a:lnTo>
                  <a:pt x="3727939" y="703426"/>
                </a:lnTo>
              </a:path>
            </a:pathLst>
          </a:custGeom>
          <a:noFill/>
          <a:ln w="317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21" name="Volný tvar 20"/>
          <p:cNvSpPr/>
          <p:nvPr/>
        </p:nvSpPr>
        <p:spPr>
          <a:xfrm rot="817904">
            <a:off x="5772602" y="4813230"/>
            <a:ext cx="2752348" cy="773765"/>
          </a:xfrm>
          <a:custGeom>
            <a:avLst/>
            <a:gdLst>
              <a:gd name="connsiteX0" fmla="*/ 0 w 3777446"/>
              <a:gd name="connsiteY0" fmla="*/ 398626 h 773765"/>
              <a:gd name="connsiteX1" fmla="*/ 257908 w 3777446"/>
              <a:gd name="connsiteY1" fmla="*/ 42 h 773765"/>
              <a:gd name="connsiteX2" fmla="*/ 539262 w 3777446"/>
              <a:gd name="connsiteY2" fmla="*/ 375180 h 773765"/>
              <a:gd name="connsiteX3" fmla="*/ 937846 w 3777446"/>
              <a:gd name="connsiteY3" fmla="*/ 679980 h 773765"/>
              <a:gd name="connsiteX4" fmla="*/ 1500554 w 3777446"/>
              <a:gd name="connsiteY4" fmla="*/ 23488 h 773765"/>
              <a:gd name="connsiteX5" fmla="*/ 1899139 w 3777446"/>
              <a:gd name="connsiteY5" fmla="*/ 703426 h 773765"/>
              <a:gd name="connsiteX6" fmla="*/ 2297723 w 3777446"/>
              <a:gd name="connsiteY6" fmla="*/ 70380 h 773765"/>
              <a:gd name="connsiteX7" fmla="*/ 2625969 w 3777446"/>
              <a:gd name="connsiteY7" fmla="*/ 750319 h 773765"/>
              <a:gd name="connsiteX8" fmla="*/ 2930769 w 3777446"/>
              <a:gd name="connsiteY8" fmla="*/ 140719 h 773765"/>
              <a:gd name="connsiteX9" fmla="*/ 3188677 w 3777446"/>
              <a:gd name="connsiteY9" fmla="*/ 703426 h 773765"/>
              <a:gd name="connsiteX10" fmla="*/ 3493477 w 3777446"/>
              <a:gd name="connsiteY10" fmla="*/ 117272 h 773765"/>
              <a:gd name="connsiteX11" fmla="*/ 3751385 w 3777446"/>
              <a:gd name="connsiteY11" fmla="*/ 773765 h 773765"/>
              <a:gd name="connsiteX12" fmla="*/ 3751385 w 3777446"/>
              <a:gd name="connsiteY12" fmla="*/ 773765 h 773765"/>
              <a:gd name="connsiteX13" fmla="*/ 3751385 w 3777446"/>
              <a:gd name="connsiteY13" fmla="*/ 679980 h 773765"/>
              <a:gd name="connsiteX14" fmla="*/ 3774831 w 3777446"/>
              <a:gd name="connsiteY14" fmla="*/ 703426 h 773765"/>
              <a:gd name="connsiteX15" fmla="*/ 3681046 w 3777446"/>
              <a:gd name="connsiteY15" fmla="*/ 703426 h 773765"/>
              <a:gd name="connsiteX16" fmla="*/ 3727939 w 3777446"/>
              <a:gd name="connsiteY16" fmla="*/ 703426 h 773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77446" h="773765">
                <a:moveTo>
                  <a:pt x="0" y="398626"/>
                </a:moveTo>
                <a:cubicBezTo>
                  <a:pt x="84015" y="201288"/>
                  <a:pt x="168031" y="3950"/>
                  <a:pt x="257908" y="42"/>
                </a:cubicBezTo>
                <a:cubicBezTo>
                  <a:pt x="347785" y="-3866"/>
                  <a:pt x="425939" y="261857"/>
                  <a:pt x="539262" y="375180"/>
                </a:cubicBezTo>
                <a:cubicBezTo>
                  <a:pt x="652585" y="488503"/>
                  <a:pt x="777631" y="738595"/>
                  <a:pt x="937846" y="679980"/>
                </a:cubicBezTo>
                <a:cubicBezTo>
                  <a:pt x="1098061" y="621365"/>
                  <a:pt x="1340339" y="19580"/>
                  <a:pt x="1500554" y="23488"/>
                </a:cubicBezTo>
                <a:cubicBezTo>
                  <a:pt x="1660769" y="27396"/>
                  <a:pt x="1766278" y="695611"/>
                  <a:pt x="1899139" y="703426"/>
                </a:cubicBezTo>
                <a:cubicBezTo>
                  <a:pt x="2032000" y="711241"/>
                  <a:pt x="2176585" y="62565"/>
                  <a:pt x="2297723" y="70380"/>
                </a:cubicBezTo>
                <a:cubicBezTo>
                  <a:pt x="2418861" y="78195"/>
                  <a:pt x="2520461" y="738596"/>
                  <a:pt x="2625969" y="750319"/>
                </a:cubicBezTo>
                <a:cubicBezTo>
                  <a:pt x="2731477" y="762042"/>
                  <a:pt x="2836984" y="148534"/>
                  <a:pt x="2930769" y="140719"/>
                </a:cubicBezTo>
                <a:cubicBezTo>
                  <a:pt x="3024554" y="132904"/>
                  <a:pt x="3094892" y="707334"/>
                  <a:pt x="3188677" y="703426"/>
                </a:cubicBezTo>
                <a:cubicBezTo>
                  <a:pt x="3282462" y="699518"/>
                  <a:pt x="3399692" y="105549"/>
                  <a:pt x="3493477" y="117272"/>
                </a:cubicBezTo>
                <a:cubicBezTo>
                  <a:pt x="3587262" y="128995"/>
                  <a:pt x="3751385" y="773765"/>
                  <a:pt x="3751385" y="773765"/>
                </a:cubicBezTo>
                <a:lnTo>
                  <a:pt x="3751385" y="773765"/>
                </a:lnTo>
                <a:cubicBezTo>
                  <a:pt x="3751385" y="758134"/>
                  <a:pt x="3747477" y="691703"/>
                  <a:pt x="3751385" y="679980"/>
                </a:cubicBezTo>
                <a:cubicBezTo>
                  <a:pt x="3755293" y="668257"/>
                  <a:pt x="3786554" y="699518"/>
                  <a:pt x="3774831" y="703426"/>
                </a:cubicBezTo>
                <a:cubicBezTo>
                  <a:pt x="3763108" y="707334"/>
                  <a:pt x="3681046" y="703426"/>
                  <a:pt x="3681046" y="703426"/>
                </a:cubicBezTo>
                <a:lnTo>
                  <a:pt x="3727939" y="703426"/>
                </a:lnTo>
              </a:path>
            </a:pathLst>
          </a:custGeom>
          <a:noFill/>
          <a:ln w="317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740768" y="5837754"/>
            <a:ext cx="1987734" cy="773765"/>
          </a:xfrm>
          <a:custGeom>
            <a:avLst/>
            <a:gdLst>
              <a:gd name="connsiteX0" fmla="*/ 0 w 3777446"/>
              <a:gd name="connsiteY0" fmla="*/ 398626 h 773765"/>
              <a:gd name="connsiteX1" fmla="*/ 257908 w 3777446"/>
              <a:gd name="connsiteY1" fmla="*/ 42 h 773765"/>
              <a:gd name="connsiteX2" fmla="*/ 539262 w 3777446"/>
              <a:gd name="connsiteY2" fmla="*/ 375180 h 773765"/>
              <a:gd name="connsiteX3" fmla="*/ 937846 w 3777446"/>
              <a:gd name="connsiteY3" fmla="*/ 679980 h 773765"/>
              <a:gd name="connsiteX4" fmla="*/ 1500554 w 3777446"/>
              <a:gd name="connsiteY4" fmla="*/ 23488 h 773765"/>
              <a:gd name="connsiteX5" fmla="*/ 1899139 w 3777446"/>
              <a:gd name="connsiteY5" fmla="*/ 703426 h 773765"/>
              <a:gd name="connsiteX6" fmla="*/ 2297723 w 3777446"/>
              <a:gd name="connsiteY6" fmla="*/ 70380 h 773765"/>
              <a:gd name="connsiteX7" fmla="*/ 2625969 w 3777446"/>
              <a:gd name="connsiteY7" fmla="*/ 750319 h 773765"/>
              <a:gd name="connsiteX8" fmla="*/ 2930769 w 3777446"/>
              <a:gd name="connsiteY8" fmla="*/ 140719 h 773765"/>
              <a:gd name="connsiteX9" fmla="*/ 3188677 w 3777446"/>
              <a:gd name="connsiteY9" fmla="*/ 703426 h 773765"/>
              <a:gd name="connsiteX10" fmla="*/ 3493477 w 3777446"/>
              <a:gd name="connsiteY10" fmla="*/ 117272 h 773765"/>
              <a:gd name="connsiteX11" fmla="*/ 3751385 w 3777446"/>
              <a:gd name="connsiteY11" fmla="*/ 773765 h 773765"/>
              <a:gd name="connsiteX12" fmla="*/ 3751385 w 3777446"/>
              <a:gd name="connsiteY12" fmla="*/ 773765 h 773765"/>
              <a:gd name="connsiteX13" fmla="*/ 3751385 w 3777446"/>
              <a:gd name="connsiteY13" fmla="*/ 679980 h 773765"/>
              <a:gd name="connsiteX14" fmla="*/ 3774831 w 3777446"/>
              <a:gd name="connsiteY14" fmla="*/ 703426 h 773765"/>
              <a:gd name="connsiteX15" fmla="*/ 3681046 w 3777446"/>
              <a:gd name="connsiteY15" fmla="*/ 703426 h 773765"/>
              <a:gd name="connsiteX16" fmla="*/ 3727939 w 3777446"/>
              <a:gd name="connsiteY16" fmla="*/ 703426 h 773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77446" h="773765">
                <a:moveTo>
                  <a:pt x="0" y="398626"/>
                </a:moveTo>
                <a:cubicBezTo>
                  <a:pt x="84015" y="201288"/>
                  <a:pt x="168031" y="3950"/>
                  <a:pt x="257908" y="42"/>
                </a:cubicBezTo>
                <a:cubicBezTo>
                  <a:pt x="347785" y="-3866"/>
                  <a:pt x="425939" y="261857"/>
                  <a:pt x="539262" y="375180"/>
                </a:cubicBezTo>
                <a:cubicBezTo>
                  <a:pt x="652585" y="488503"/>
                  <a:pt x="777631" y="738595"/>
                  <a:pt x="937846" y="679980"/>
                </a:cubicBezTo>
                <a:cubicBezTo>
                  <a:pt x="1098061" y="621365"/>
                  <a:pt x="1340339" y="19580"/>
                  <a:pt x="1500554" y="23488"/>
                </a:cubicBezTo>
                <a:cubicBezTo>
                  <a:pt x="1660769" y="27396"/>
                  <a:pt x="1766278" y="695611"/>
                  <a:pt x="1899139" y="703426"/>
                </a:cubicBezTo>
                <a:cubicBezTo>
                  <a:pt x="2032000" y="711241"/>
                  <a:pt x="2176585" y="62565"/>
                  <a:pt x="2297723" y="70380"/>
                </a:cubicBezTo>
                <a:cubicBezTo>
                  <a:pt x="2418861" y="78195"/>
                  <a:pt x="2520461" y="738596"/>
                  <a:pt x="2625969" y="750319"/>
                </a:cubicBezTo>
                <a:cubicBezTo>
                  <a:pt x="2731477" y="762042"/>
                  <a:pt x="2836984" y="148534"/>
                  <a:pt x="2930769" y="140719"/>
                </a:cubicBezTo>
                <a:cubicBezTo>
                  <a:pt x="3024554" y="132904"/>
                  <a:pt x="3094892" y="707334"/>
                  <a:pt x="3188677" y="703426"/>
                </a:cubicBezTo>
                <a:cubicBezTo>
                  <a:pt x="3282462" y="699518"/>
                  <a:pt x="3399692" y="105549"/>
                  <a:pt x="3493477" y="117272"/>
                </a:cubicBezTo>
                <a:cubicBezTo>
                  <a:pt x="3587262" y="128995"/>
                  <a:pt x="3751385" y="773765"/>
                  <a:pt x="3751385" y="773765"/>
                </a:cubicBezTo>
                <a:lnTo>
                  <a:pt x="3751385" y="773765"/>
                </a:lnTo>
                <a:cubicBezTo>
                  <a:pt x="3751385" y="758134"/>
                  <a:pt x="3747477" y="691703"/>
                  <a:pt x="3751385" y="679980"/>
                </a:cubicBezTo>
                <a:cubicBezTo>
                  <a:pt x="3755293" y="668257"/>
                  <a:pt x="3786554" y="699518"/>
                  <a:pt x="3774831" y="703426"/>
                </a:cubicBezTo>
                <a:cubicBezTo>
                  <a:pt x="3763108" y="707334"/>
                  <a:pt x="3681046" y="703426"/>
                  <a:pt x="3681046" y="703426"/>
                </a:cubicBezTo>
                <a:lnTo>
                  <a:pt x="3727939" y="703426"/>
                </a:lnTo>
              </a:path>
            </a:pathLst>
          </a:custGeom>
          <a:noFill/>
          <a:ln w="317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6142885" y="3953583"/>
            <a:ext cx="2752348" cy="773765"/>
          </a:xfrm>
          <a:custGeom>
            <a:avLst/>
            <a:gdLst>
              <a:gd name="connsiteX0" fmla="*/ 0 w 3777446"/>
              <a:gd name="connsiteY0" fmla="*/ 398626 h 773765"/>
              <a:gd name="connsiteX1" fmla="*/ 257908 w 3777446"/>
              <a:gd name="connsiteY1" fmla="*/ 42 h 773765"/>
              <a:gd name="connsiteX2" fmla="*/ 539262 w 3777446"/>
              <a:gd name="connsiteY2" fmla="*/ 375180 h 773765"/>
              <a:gd name="connsiteX3" fmla="*/ 937846 w 3777446"/>
              <a:gd name="connsiteY3" fmla="*/ 679980 h 773765"/>
              <a:gd name="connsiteX4" fmla="*/ 1500554 w 3777446"/>
              <a:gd name="connsiteY4" fmla="*/ 23488 h 773765"/>
              <a:gd name="connsiteX5" fmla="*/ 1899139 w 3777446"/>
              <a:gd name="connsiteY5" fmla="*/ 703426 h 773765"/>
              <a:gd name="connsiteX6" fmla="*/ 2297723 w 3777446"/>
              <a:gd name="connsiteY6" fmla="*/ 70380 h 773765"/>
              <a:gd name="connsiteX7" fmla="*/ 2625969 w 3777446"/>
              <a:gd name="connsiteY7" fmla="*/ 750319 h 773765"/>
              <a:gd name="connsiteX8" fmla="*/ 2930769 w 3777446"/>
              <a:gd name="connsiteY8" fmla="*/ 140719 h 773765"/>
              <a:gd name="connsiteX9" fmla="*/ 3188677 w 3777446"/>
              <a:gd name="connsiteY9" fmla="*/ 703426 h 773765"/>
              <a:gd name="connsiteX10" fmla="*/ 3493477 w 3777446"/>
              <a:gd name="connsiteY10" fmla="*/ 117272 h 773765"/>
              <a:gd name="connsiteX11" fmla="*/ 3751385 w 3777446"/>
              <a:gd name="connsiteY11" fmla="*/ 773765 h 773765"/>
              <a:gd name="connsiteX12" fmla="*/ 3751385 w 3777446"/>
              <a:gd name="connsiteY12" fmla="*/ 773765 h 773765"/>
              <a:gd name="connsiteX13" fmla="*/ 3751385 w 3777446"/>
              <a:gd name="connsiteY13" fmla="*/ 679980 h 773765"/>
              <a:gd name="connsiteX14" fmla="*/ 3774831 w 3777446"/>
              <a:gd name="connsiteY14" fmla="*/ 703426 h 773765"/>
              <a:gd name="connsiteX15" fmla="*/ 3681046 w 3777446"/>
              <a:gd name="connsiteY15" fmla="*/ 703426 h 773765"/>
              <a:gd name="connsiteX16" fmla="*/ 3727939 w 3777446"/>
              <a:gd name="connsiteY16" fmla="*/ 703426 h 773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777446" h="773765">
                <a:moveTo>
                  <a:pt x="0" y="398626"/>
                </a:moveTo>
                <a:cubicBezTo>
                  <a:pt x="84015" y="201288"/>
                  <a:pt x="168031" y="3950"/>
                  <a:pt x="257908" y="42"/>
                </a:cubicBezTo>
                <a:cubicBezTo>
                  <a:pt x="347785" y="-3866"/>
                  <a:pt x="425939" y="261857"/>
                  <a:pt x="539262" y="375180"/>
                </a:cubicBezTo>
                <a:cubicBezTo>
                  <a:pt x="652585" y="488503"/>
                  <a:pt x="777631" y="738595"/>
                  <a:pt x="937846" y="679980"/>
                </a:cubicBezTo>
                <a:cubicBezTo>
                  <a:pt x="1098061" y="621365"/>
                  <a:pt x="1340339" y="19580"/>
                  <a:pt x="1500554" y="23488"/>
                </a:cubicBezTo>
                <a:cubicBezTo>
                  <a:pt x="1660769" y="27396"/>
                  <a:pt x="1766278" y="695611"/>
                  <a:pt x="1899139" y="703426"/>
                </a:cubicBezTo>
                <a:cubicBezTo>
                  <a:pt x="2032000" y="711241"/>
                  <a:pt x="2176585" y="62565"/>
                  <a:pt x="2297723" y="70380"/>
                </a:cubicBezTo>
                <a:cubicBezTo>
                  <a:pt x="2418861" y="78195"/>
                  <a:pt x="2520461" y="738596"/>
                  <a:pt x="2625969" y="750319"/>
                </a:cubicBezTo>
                <a:cubicBezTo>
                  <a:pt x="2731477" y="762042"/>
                  <a:pt x="2836984" y="148534"/>
                  <a:pt x="2930769" y="140719"/>
                </a:cubicBezTo>
                <a:cubicBezTo>
                  <a:pt x="3024554" y="132904"/>
                  <a:pt x="3094892" y="707334"/>
                  <a:pt x="3188677" y="703426"/>
                </a:cubicBezTo>
                <a:cubicBezTo>
                  <a:pt x="3282462" y="699518"/>
                  <a:pt x="3399692" y="105549"/>
                  <a:pt x="3493477" y="117272"/>
                </a:cubicBezTo>
                <a:cubicBezTo>
                  <a:pt x="3587262" y="128995"/>
                  <a:pt x="3751385" y="773765"/>
                  <a:pt x="3751385" y="773765"/>
                </a:cubicBezTo>
                <a:lnTo>
                  <a:pt x="3751385" y="773765"/>
                </a:lnTo>
                <a:cubicBezTo>
                  <a:pt x="3751385" y="758134"/>
                  <a:pt x="3747477" y="691703"/>
                  <a:pt x="3751385" y="679980"/>
                </a:cubicBezTo>
                <a:cubicBezTo>
                  <a:pt x="3755293" y="668257"/>
                  <a:pt x="3786554" y="699518"/>
                  <a:pt x="3774831" y="703426"/>
                </a:cubicBezTo>
                <a:cubicBezTo>
                  <a:pt x="3763108" y="707334"/>
                  <a:pt x="3681046" y="703426"/>
                  <a:pt x="3681046" y="703426"/>
                </a:cubicBezTo>
                <a:lnTo>
                  <a:pt x="3727939" y="703426"/>
                </a:lnTo>
              </a:path>
            </a:pathLst>
          </a:custGeom>
          <a:noFill/>
          <a:ln w="317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987824" y="5974519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=  SVĚTELNÁ VLNA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50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cs-CZ" dirty="0" smtClean="0"/>
              <a:t>3. KVANTOVÁ OPTIKA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77988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PŘI JEŠTĚ BLIŽŠÍM POHLEDU SE SVĚTELNÁ VLNA  JEVÍ JAKO PROUD </a:t>
            </a:r>
            <a:r>
              <a:rPr lang="cs-CZ" b="1" u="sng" dirty="0" smtClean="0">
                <a:solidFill>
                  <a:srgbClr val="7030A0"/>
                </a:solidFill>
              </a:rPr>
              <a:t>FOTONŮ</a:t>
            </a:r>
            <a:r>
              <a:rPr lang="cs-CZ" b="1" dirty="0" smtClean="0"/>
              <a:t>  </a:t>
            </a:r>
            <a:endParaRPr lang="cs-CZ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8" y="3535324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V="1">
            <a:off x="2572544" y="3121951"/>
            <a:ext cx="3147643" cy="612506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199855" y="3569913"/>
            <a:ext cx="3396242" cy="269431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131967" y="3856965"/>
            <a:ext cx="5697161" cy="0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267744" y="3839344"/>
            <a:ext cx="5561384" cy="550912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2115344" y="3839344"/>
            <a:ext cx="5561384" cy="1101824"/>
          </a:xfrm>
          <a:prstGeom prst="straightConnector1">
            <a:avLst/>
          </a:prstGeom>
          <a:ln w="2222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5759624" y="2440955"/>
            <a:ext cx="3384376" cy="3096343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250" y="3121951"/>
            <a:ext cx="1856937" cy="213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770" y="2986051"/>
            <a:ext cx="1856937" cy="213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7cípá hvězda 5"/>
          <p:cNvSpPr/>
          <p:nvPr/>
        </p:nvSpPr>
        <p:spPr>
          <a:xfrm>
            <a:off x="6732240" y="4114800"/>
            <a:ext cx="45719" cy="45719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7cípá hvězda 22"/>
          <p:cNvSpPr/>
          <p:nvPr/>
        </p:nvSpPr>
        <p:spPr>
          <a:xfrm rot="19276773">
            <a:off x="5917873" y="3840306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7cípá hvězda 23"/>
          <p:cNvSpPr/>
          <p:nvPr/>
        </p:nvSpPr>
        <p:spPr>
          <a:xfrm rot="19276773">
            <a:off x="7769478" y="2833241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7cípá hvězda 24"/>
          <p:cNvSpPr/>
          <p:nvPr/>
        </p:nvSpPr>
        <p:spPr>
          <a:xfrm rot="19276773">
            <a:off x="7169199" y="2878254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7cípá hvězda 25"/>
          <p:cNvSpPr/>
          <p:nvPr/>
        </p:nvSpPr>
        <p:spPr>
          <a:xfrm rot="19276773">
            <a:off x="6526499" y="3019964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7cípá hvězda 26"/>
          <p:cNvSpPr/>
          <p:nvPr/>
        </p:nvSpPr>
        <p:spPr>
          <a:xfrm rot="19276773">
            <a:off x="5917873" y="3214701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7cípá hvězda 27"/>
          <p:cNvSpPr/>
          <p:nvPr/>
        </p:nvSpPr>
        <p:spPr>
          <a:xfrm rot="19276773">
            <a:off x="6426642" y="4638971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7cípá hvězda 28"/>
          <p:cNvSpPr/>
          <p:nvPr/>
        </p:nvSpPr>
        <p:spPr>
          <a:xfrm rot="19276773">
            <a:off x="5883799" y="4444697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7cípá hvězda 29"/>
          <p:cNvSpPr/>
          <p:nvPr/>
        </p:nvSpPr>
        <p:spPr>
          <a:xfrm rot="19276773">
            <a:off x="7878280" y="3801998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7cípá hvězda 30"/>
          <p:cNvSpPr/>
          <p:nvPr/>
        </p:nvSpPr>
        <p:spPr>
          <a:xfrm rot="19276773">
            <a:off x="7279178" y="3760525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7cípá hvězda 31"/>
          <p:cNvSpPr/>
          <p:nvPr/>
        </p:nvSpPr>
        <p:spPr>
          <a:xfrm rot="19276773">
            <a:off x="6560572" y="3823565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7cípá hvězda 32"/>
          <p:cNvSpPr/>
          <p:nvPr/>
        </p:nvSpPr>
        <p:spPr>
          <a:xfrm rot="19276773">
            <a:off x="8594051" y="3750682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7cípá hvězda 33"/>
          <p:cNvSpPr/>
          <p:nvPr/>
        </p:nvSpPr>
        <p:spPr>
          <a:xfrm rot="19276773">
            <a:off x="7544561" y="4960320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7cípá hvězda 34"/>
          <p:cNvSpPr/>
          <p:nvPr/>
        </p:nvSpPr>
        <p:spPr>
          <a:xfrm rot="19276773">
            <a:off x="6957829" y="4807922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7cípá hvězda 35"/>
          <p:cNvSpPr/>
          <p:nvPr/>
        </p:nvSpPr>
        <p:spPr>
          <a:xfrm rot="19276773">
            <a:off x="1649904" y="5966391"/>
            <a:ext cx="457200" cy="457200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199855" y="5898663"/>
            <a:ext cx="2659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 = FOTON</a:t>
            </a:r>
            <a:endParaRPr lang="cs-CZ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75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hlinkClick r:id="rId2"/>
              </a:rPr>
              <a:t>http://</a:t>
            </a:r>
            <a:r>
              <a:rPr lang="cs-CZ" altLang="cs-CZ" dirty="0" smtClean="0">
                <a:hlinkClick r:id="rId2"/>
              </a:rPr>
              <a:t>office.microsoft.com/cs-cz/images</a:t>
            </a:r>
            <a:endParaRPr lang="cs-CZ" altLang="cs-CZ" dirty="0" smtClean="0"/>
          </a:p>
          <a:p>
            <a:r>
              <a:rPr lang="cs-CZ" dirty="0" smtClean="0"/>
              <a:t>Vlastní </a:t>
            </a:r>
            <a:r>
              <a:rPr lang="cs-CZ" smtClean="0"/>
              <a:t>práce autora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26898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389</Words>
  <Application>Microsoft Office PowerPoint</Application>
  <PresentationFormat>Předvádění na obrazovce (4:3)</PresentationFormat>
  <Paragraphs>138</Paragraphs>
  <Slides>26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DĚLENÍ OPTIKY</vt:lpstr>
      <vt:lpstr>DĚLENÍ OPTIKY</vt:lpstr>
      <vt:lpstr>DĚLENÍ OPTIKY</vt:lpstr>
      <vt:lpstr>DĚLENÍ OPTIKY</vt:lpstr>
      <vt:lpstr>DĚLENÍ OPTIKY</vt:lpstr>
      <vt:lpstr>DĚLENÍ OPTIKY</vt:lpstr>
      <vt:lpstr>DĚLENÍ OPTIKY</vt:lpstr>
      <vt:lpstr>DĚLENÍ OPTIKY</vt:lpstr>
      <vt:lpstr>DĚLENÍ OPTIKY</vt:lpstr>
      <vt:lpstr>1. PAPRSKOVÁ (GEOMETRICKÁ) OPTIKA</vt:lpstr>
      <vt:lpstr>1. PAPRSKOVÁ (GEOMETRICKÁ) OPTIKA</vt:lpstr>
      <vt:lpstr>1. PAPRSKOVÁ (GEOMETRICKÁ) OPTIKA</vt:lpstr>
      <vt:lpstr>1. PAPRSKOVÁ (GEOMETRICKÁ) OPTIKA</vt:lpstr>
      <vt:lpstr>1. PAPRSKOVÁ (GEOMETRICKÁ) OPTIKA</vt:lpstr>
      <vt:lpstr>1. PAPRSKOVÁ (GEOMETRICKÁ) OPTIKA</vt:lpstr>
      <vt:lpstr>2. VLNOVÁ OPTIKA</vt:lpstr>
      <vt:lpstr>2. VLNOVÁ OPTIKA</vt:lpstr>
      <vt:lpstr>2. VLNOVÁ OPTIKA</vt:lpstr>
      <vt:lpstr>2. VLNOVÁ OPTIKA</vt:lpstr>
      <vt:lpstr>3. KVANTOVÁ OPTIKA</vt:lpstr>
      <vt:lpstr>DĚLENÍ OPTIKY - NÁZORNĚ</vt:lpstr>
      <vt:lpstr>1. PAPRSKOVÁ (GEOMETRICKÁ) OPTIKA</vt:lpstr>
      <vt:lpstr>2. VLNOVÁ OPTIKA</vt:lpstr>
      <vt:lpstr>3. KVANTOVÁ OPTIKA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 Herrmannová</dc:creator>
  <cp:lastModifiedBy>Iva Herrmannová</cp:lastModifiedBy>
  <cp:revision>21</cp:revision>
  <dcterms:created xsi:type="dcterms:W3CDTF">2013-10-25T11:19:15Z</dcterms:created>
  <dcterms:modified xsi:type="dcterms:W3CDTF">2013-10-25T14:19:11Z</dcterms:modified>
</cp:coreProperties>
</file>