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8" r:id="rId2"/>
    <p:sldId id="257" r:id="rId3"/>
    <p:sldId id="258" r:id="rId4"/>
    <p:sldId id="260" r:id="rId5"/>
    <p:sldId id="261" r:id="rId6"/>
    <p:sldId id="262" r:id="rId7"/>
    <p:sldId id="263" r:id="rId8"/>
    <p:sldId id="271" r:id="rId9"/>
    <p:sldId id="265" r:id="rId10"/>
    <p:sldId id="266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7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9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72" y="6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D18B74-39E8-45F5-947D-E010323B8362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92CD7-02FA-4A32-B789-C25F8E769C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723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7D0FDE9-E9CA-46DC-813B-52E910C653DD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7277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2640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3279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7698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451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359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0273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4719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0717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5548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425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373A7-2445-482B-86D1-60CDC34861A1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DD5B4-7F98-4710-90EA-50A5A6E7CC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7406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28688" y="1844675"/>
            <a:ext cx="7072312" cy="3933825"/>
          </a:xfrm>
        </p:spPr>
        <p:txBody>
          <a:bodyPr/>
          <a:lstStyle/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ŠKOLA:			Gymnázium, Tanvald, Školní 305, příspěvková organizace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ČÍSLO PROJEKTU:		CZ.1.07/1.5.00/34.0434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NÁZEV PROJEKTU:		Šablony – Gymnázium Tanvald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ČÍSLO ŠABLONY:		III/2 Inovace a zkvalitnění výuky prostřednictvím ICT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AUTOR:			Iva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Herrmannová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TEMATICKÁ OBLAST: 		Optika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NÁZEV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DUMu</a:t>
            </a:r>
            <a:r>
              <a:rPr lang="cs-CZ" altLang="cs-CZ" sz="1400" dirty="0" smtClean="0">
                <a:solidFill>
                  <a:schemeClr val="tx1"/>
                </a:solidFill>
              </a:rPr>
              <a:t>:		</a:t>
            </a:r>
            <a:r>
              <a:rPr lang="cs-CZ" altLang="cs-CZ" sz="1400" dirty="0" smtClean="0">
                <a:solidFill>
                  <a:schemeClr val="tx1"/>
                </a:solidFill>
              </a:rPr>
              <a:t>Optické zobrazování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POŘADOVÉ ČÍSLO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DUMu</a:t>
            </a:r>
            <a:r>
              <a:rPr lang="cs-CZ" altLang="cs-CZ" sz="1400" dirty="0" smtClean="0">
                <a:solidFill>
                  <a:schemeClr val="tx1"/>
                </a:solidFill>
              </a:rPr>
              <a:t>:	</a:t>
            </a:r>
            <a:r>
              <a:rPr lang="cs-CZ" altLang="cs-CZ" sz="1400" dirty="0" smtClean="0">
                <a:solidFill>
                  <a:schemeClr val="tx1"/>
                </a:solidFill>
              </a:rPr>
              <a:t>02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KÓD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DUMu</a:t>
            </a:r>
            <a:r>
              <a:rPr lang="cs-CZ" altLang="cs-CZ" sz="1400" dirty="0" smtClean="0">
                <a:solidFill>
                  <a:schemeClr val="tx1"/>
                </a:solidFill>
              </a:rPr>
              <a:t>:			</a:t>
            </a:r>
            <a:r>
              <a:rPr lang="cs-CZ" altLang="cs-CZ" sz="1400" dirty="0" smtClean="0">
                <a:solidFill>
                  <a:schemeClr val="tx1"/>
                </a:solidFill>
              </a:rPr>
              <a:t>IH_OPTIKA_02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/>
            <a:r>
              <a:rPr lang="cs-CZ" altLang="cs-CZ" sz="1400" dirty="0" smtClean="0">
                <a:solidFill>
                  <a:schemeClr val="tx1"/>
                </a:solidFill>
              </a:rPr>
              <a:t>DATUM TVORBY:		</a:t>
            </a:r>
            <a:r>
              <a:rPr lang="cs-CZ" altLang="cs-CZ" sz="1400" dirty="0" smtClean="0">
                <a:solidFill>
                  <a:schemeClr val="tx1"/>
                </a:solidFill>
              </a:rPr>
              <a:t>16.10.2013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ANOTACE (ROČNÍK):		</a:t>
            </a:r>
            <a:r>
              <a:rPr lang="cs-CZ" altLang="cs-CZ" sz="1400" dirty="0" smtClean="0">
                <a:solidFill>
                  <a:schemeClr val="tx1"/>
                </a:solidFill>
              </a:rPr>
              <a:t>Prezentace </a:t>
            </a:r>
            <a:r>
              <a:rPr lang="cs-CZ" altLang="cs-CZ" sz="1400" dirty="0" smtClean="0">
                <a:solidFill>
                  <a:schemeClr val="tx1"/>
                </a:solidFill>
              </a:rPr>
              <a:t>je určena pro oktávu gymnázií (4. ročník). Prezentace názorně vysvětluje </a:t>
            </a:r>
            <a:r>
              <a:rPr lang="cs-CZ" altLang="cs-CZ" sz="1400" dirty="0" smtClean="0">
                <a:solidFill>
                  <a:schemeClr val="tx1"/>
                </a:solidFill>
              </a:rPr>
              <a:t>podstatu optického zobrazování, zavádí pojmy jako optická soustava, optické zobrazování, </a:t>
            </a:r>
            <a:r>
              <a:rPr lang="cs-CZ" altLang="cs-CZ" sz="1400" smtClean="0">
                <a:solidFill>
                  <a:schemeClr val="tx1"/>
                </a:solidFill>
              </a:rPr>
              <a:t>zobrazovací prvky, skutečný </a:t>
            </a:r>
            <a:r>
              <a:rPr lang="cs-CZ" altLang="cs-CZ" sz="1400" dirty="0" smtClean="0">
                <a:solidFill>
                  <a:schemeClr val="tx1"/>
                </a:solidFill>
              </a:rPr>
              <a:t>a zdánlivý obraz. </a:t>
            </a:r>
            <a:r>
              <a:rPr lang="cs-CZ" altLang="cs-CZ" sz="1400" dirty="0" smtClean="0">
                <a:solidFill>
                  <a:schemeClr val="tx1"/>
                </a:solidFill>
              </a:rPr>
              <a:t>Lze ji využít jako podporu výkladu tohoto tématu i jako zápis nejdůležitějších informací </a:t>
            </a:r>
            <a:r>
              <a:rPr lang="cs-CZ" altLang="cs-CZ" sz="1400" dirty="0">
                <a:solidFill>
                  <a:schemeClr val="tx1"/>
                </a:solidFill>
              </a:rPr>
              <a:t> </a:t>
            </a:r>
            <a:r>
              <a:rPr lang="cs-CZ" altLang="cs-CZ" sz="1400" dirty="0" smtClean="0">
                <a:solidFill>
                  <a:schemeClr val="tx1"/>
                </a:solidFill>
              </a:rPr>
              <a:t>do sešitu. </a:t>
            </a:r>
          </a:p>
        </p:txBody>
      </p:sp>
      <p:pic>
        <p:nvPicPr>
          <p:cNvPr id="2051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pic>
        <p:nvPicPr>
          <p:cNvPr id="2056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</p:spPr>
      </p:pic>
    </p:spTree>
    <p:extLst>
      <p:ext uri="{BB962C8B-B14F-4D97-AF65-F5344CB8AC3E}">
        <p14:creationId xmlns:p14="http://schemas.microsoft.com/office/powerpoint/2010/main" val="289483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OPTICKÉ ZOBRAZOVÁNÍ - OZ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OZ – je způsob, kdy se na základě zákonů optiky vytváří obraz nějakého předmětu.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969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OPTICKÉ ZOBRAZOVÁNÍ - OZ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OZ – NÁZORNĚ:</a:t>
            </a:r>
            <a:endParaRPr lang="cs-CZ" dirty="0"/>
          </a:p>
        </p:txBody>
      </p:sp>
      <p:sp>
        <p:nvSpPr>
          <p:cNvPr id="4" name="6cípá hvězda 3"/>
          <p:cNvSpPr/>
          <p:nvPr/>
        </p:nvSpPr>
        <p:spPr>
          <a:xfrm>
            <a:off x="692134" y="2348880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9512" y="3763165"/>
            <a:ext cx="8315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ZOBRAZOVANÝ </a:t>
            </a:r>
            <a:r>
              <a:rPr lang="cs-CZ" sz="3200" dirty="0" smtClean="0"/>
              <a:t>PŘEDMĚT</a:t>
            </a:r>
            <a:endParaRPr lang="cs-CZ" sz="3200" dirty="0"/>
          </a:p>
        </p:txBody>
      </p:sp>
      <p:cxnSp>
        <p:nvCxnSpPr>
          <p:cNvPr id="7" name="Přímá spojnice se šipkou 6"/>
          <p:cNvCxnSpPr/>
          <p:nvPr/>
        </p:nvCxnSpPr>
        <p:spPr>
          <a:xfrm flipH="1" flipV="1">
            <a:off x="1178188" y="2975248"/>
            <a:ext cx="162018" cy="78791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5094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OPTICKÉ ZOBRAZOVÁNÍ - OZ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OZ – NÁZORNĚ:</a:t>
            </a:r>
            <a:endParaRPr lang="cs-CZ" dirty="0"/>
          </a:p>
        </p:txBody>
      </p:sp>
      <p:sp>
        <p:nvSpPr>
          <p:cNvPr id="4" name="6cípá hvězda 3"/>
          <p:cNvSpPr/>
          <p:nvPr/>
        </p:nvSpPr>
        <p:spPr>
          <a:xfrm>
            <a:off x="692134" y="2348880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9512" y="3763165"/>
            <a:ext cx="83159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ZOBRAZOVANÝ PŘEDMĚT</a:t>
            </a: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b="1" dirty="0" smtClean="0">
                <a:solidFill>
                  <a:srgbClr val="7030A0"/>
                </a:solidFill>
              </a:rPr>
              <a:t>zdroj světla </a:t>
            </a:r>
            <a:r>
              <a:rPr lang="cs-CZ" sz="3200" dirty="0" smtClean="0"/>
              <a:t>– předmět, který světlo </a:t>
            </a:r>
            <a:r>
              <a:rPr lang="cs-CZ" sz="3200" b="1" dirty="0" smtClean="0">
                <a:solidFill>
                  <a:srgbClr val="7030A0"/>
                </a:solidFill>
              </a:rPr>
              <a:t>vysílá</a:t>
            </a:r>
            <a:r>
              <a:rPr lang="cs-CZ" sz="3200" dirty="0" smtClean="0"/>
              <a:t> - žárovka, hvězda, LED, …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b)</a:t>
            </a:r>
            <a:r>
              <a:rPr lang="cs-CZ" sz="3200" dirty="0" smtClean="0"/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předmět</a:t>
            </a:r>
            <a:r>
              <a:rPr lang="cs-CZ" sz="3200" dirty="0" smtClean="0"/>
              <a:t>, který světlo sám nevysílá, jen </a:t>
            </a:r>
            <a:r>
              <a:rPr lang="cs-CZ" sz="3200" b="1" dirty="0" smtClean="0">
                <a:solidFill>
                  <a:srgbClr val="FF0000"/>
                </a:solidFill>
              </a:rPr>
              <a:t>odráží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H="1" flipV="1">
            <a:off x="1178188" y="2975248"/>
            <a:ext cx="162018" cy="78791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341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OPTICKÉ ZOBRAZOVÁNÍ - OZ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cs-CZ" dirty="0" smtClean="0"/>
              <a:t>OZ – NÁZORNĚ:</a:t>
            </a:r>
            <a:endParaRPr lang="cs-CZ" dirty="0"/>
          </a:p>
        </p:txBody>
      </p:sp>
      <p:sp>
        <p:nvSpPr>
          <p:cNvPr id="4" name="6cípá hvězda 3"/>
          <p:cNvSpPr/>
          <p:nvPr/>
        </p:nvSpPr>
        <p:spPr>
          <a:xfrm>
            <a:off x="692134" y="2348880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1340206" y="1988840"/>
            <a:ext cx="2727738" cy="67322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1340206" y="2662064"/>
            <a:ext cx="2727738" cy="31318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1340206" y="2570874"/>
            <a:ext cx="2727738" cy="9119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Šestiúhelník 18"/>
          <p:cNvSpPr/>
          <p:nvPr/>
        </p:nvSpPr>
        <p:spPr>
          <a:xfrm>
            <a:off x="4067944" y="1418746"/>
            <a:ext cx="1728192" cy="2304256"/>
          </a:xfrm>
          <a:prstGeom prst="hexagon">
            <a:avLst/>
          </a:prstGeom>
          <a:solidFill>
            <a:srgbClr val="C00000"/>
          </a:solidFill>
          <a:ln>
            <a:solidFill>
              <a:schemeClr val="accent2">
                <a:lumMod val="75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se šipkou 23"/>
          <p:cNvCxnSpPr/>
          <p:nvPr/>
        </p:nvCxnSpPr>
        <p:spPr>
          <a:xfrm flipV="1">
            <a:off x="4932040" y="3723002"/>
            <a:ext cx="0" cy="7920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633991" y="4605261"/>
            <a:ext cx="88569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OPTICKÁ (ZOBRAZOVACÍ) SOUSTAVA</a:t>
            </a:r>
          </a:p>
          <a:p>
            <a:r>
              <a:rPr lang="cs-CZ" sz="2800" dirty="0" smtClean="0"/>
              <a:t>= SOUBOR ZOBRAZOVACÍCH PRVKŮ – ZRCADLA, ČOČKY, </a:t>
            </a:r>
            <a:r>
              <a:rPr lang="cs-CZ" sz="2800" dirty="0"/>
              <a:t>OPTICKÉ </a:t>
            </a:r>
            <a:r>
              <a:rPr lang="cs-CZ" sz="2800" dirty="0" smtClean="0"/>
              <a:t>HRANOLY – KTERÉ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u="sng" dirty="0" smtClean="0">
                <a:solidFill>
                  <a:srgbClr val="C00000"/>
                </a:solidFill>
              </a:rPr>
              <a:t>MĚNÍ</a:t>
            </a:r>
            <a:r>
              <a:rPr lang="cs-CZ" sz="2800" dirty="0" smtClean="0"/>
              <a:t> NA ZÁKLADĚ ZÁKONŮ OPTIKY </a:t>
            </a:r>
            <a:r>
              <a:rPr lang="cs-CZ" sz="2800" b="1" u="sng" dirty="0" smtClean="0">
                <a:solidFill>
                  <a:srgbClr val="C00000"/>
                </a:solidFill>
              </a:rPr>
              <a:t>SMĚR</a:t>
            </a:r>
            <a:r>
              <a:rPr lang="cs-CZ" sz="2800" dirty="0" smtClean="0"/>
              <a:t> CHODU </a:t>
            </a:r>
            <a:r>
              <a:rPr lang="cs-CZ" sz="2800" b="1" u="sng" dirty="0" smtClean="0">
                <a:solidFill>
                  <a:srgbClr val="C00000"/>
                </a:solidFill>
              </a:rPr>
              <a:t>SVĚTELNÝCH PAPRSKŮ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3125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OPTICKÉ ZOBRAZOVÁNÍ - OZ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cs-CZ" dirty="0" smtClean="0"/>
              <a:t>OZ – NÁZORNĚ:</a:t>
            </a:r>
            <a:endParaRPr lang="cs-CZ" dirty="0"/>
          </a:p>
        </p:txBody>
      </p:sp>
      <p:sp>
        <p:nvSpPr>
          <p:cNvPr id="4" name="6cípá hvězda 3"/>
          <p:cNvSpPr/>
          <p:nvPr/>
        </p:nvSpPr>
        <p:spPr>
          <a:xfrm>
            <a:off x="692134" y="2348880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1340206" y="1988840"/>
            <a:ext cx="2727738" cy="67322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1340206" y="2662064"/>
            <a:ext cx="2727738" cy="31318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1340206" y="2570874"/>
            <a:ext cx="2727738" cy="9119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Šestiúhelník 18"/>
          <p:cNvSpPr/>
          <p:nvPr/>
        </p:nvSpPr>
        <p:spPr>
          <a:xfrm>
            <a:off x="4067944" y="1418746"/>
            <a:ext cx="1728192" cy="2304256"/>
          </a:xfrm>
          <a:prstGeom prst="hexagon">
            <a:avLst/>
          </a:prstGeom>
          <a:solidFill>
            <a:srgbClr val="C00000"/>
          </a:solidFill>
          <a:ln>
            <a:solidFill>
              <a:schemeClr val="accent2">
                <a:lumMod val="75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5679268" y="1886890"/>
            <a:ext cx="1863280" cy="64473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5796136" y="2531622"/>
            <a:ext cx="1656184" cy="3925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5679268" y="2616469"/>
            <a:ext cx="1863280" cy="49048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6cípá hvězda 19"/>
          <p:cNvSpPr/>
          <p:nvPr/>
        </p:nvSpPr>
        <p:spPr>
          <a:xfrm>
            <a:off x="7542548" y="2238064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>
            <a:endCxn id="20" idx="2"/>
          </p:cNvCxnSpPr>
          <p:nvPr/>
        </p:nvCxnSpPr>
        <p:spPr>
          <a:xfrm flipV="1">
            <a:off x="7866584" y="2864432"/>
            <a:ext cx="0" cy="157268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292080" y="4437112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OBRAZ PŘEDMĚTU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906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OPTICKÉ ZOBRAZOVÁNÍ - OZ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cs-CZ" dirty="0" smtClean="0"/>
              <a:t>OZ – NÁZORNĚ:</a:t>
            </a:r>
            <a:endParaRPr lang="cs-CZ" dirty="0"/>
          </a:p>
        </p:txBody>
      </p:sp>
      <p:sp>
        <p:nvSpPr>
          <p:cNvPr id="4" name="6cípá hvězda 3"/>
          <p:cNvSpPr/>
          <p:nvPr/>
        </p:nvSpPr>
        <p:spPr>
          <a:xfrm>
            <a:off x="692134" y="2348880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1340206" y="1988840"/>
            <a:ext cx="2727738" cy="67322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1340206" y="2662064"/>
            <a:ext cx="2727738" cy="31318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1340206" y="2570874"/>
            <a:ext cx="2727738" cy="9119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Šestiúhelník 18"/>
          <p:cNvSpPr/>
          <p:nvPr/>
        </p:nvSpPr>
        <p:spPr>
          <a:xfrm>
            <a:off x="4067944" y="1418746"/>
            <a:ext cx="1728192" cy="2304256"/>
          </a:xfrm>
          <a:prstGeom prst="hexagon">
            <a:avLst/>
          </a:prstGeom>
          <a:solidFill>
            <a:srgbClr val="C00000"/>
          </a:solidFill>
          <a:ln>
            <a:solidFill>
              <a:schemeClr val="accent2">
                <a:lumMod val="75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5679268" y="1886890"/>
            <a:ext cx="1863280" cy="64473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5796136" y="2531622"/>
            <a:ext cx="1656184" cy="3925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5679268" y="2616469"/>
            <a:ext cx="1863280" cy="49048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6cípá hvězda 19"/>
          <p:cNvSpPr/>
          <p:nvPr/>
        </p:nvSpPr>
        <p:spPr>
          <a:xfrm>
            <a:off x="7542548" y="2238064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/>
          <p:nvPr/>
        </p:nvCxnSpPr>
        <p:spPr>
          <a:xfrm flipV="1">
            <a:off x="5796136" y="2818656"/>
            <a:ext cx="2070448" cy="157268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3275856" y="4437112"/>
            <a:ext cx="58681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OBRAZ MŮŽE </a:t>
            </a:r>
            <a:r>
              <a:rPr lang="cs-CZ" sz="3200" b="1" dirty="0">
                <a:solidFill>
                  <a:srgbClr val="00B050"/>
                </a:solidFill>
              </a:rPr>
              <a:t>B</a:t>
            </a:r>
            <a:r>
              <a:rPr lang="cs-CZ" sz="3200" b="1" dirty="0" smtClean="0">
                <a:solidFill>
                  <a:srgbClr val="00B050"/>
                </a:solidFill>
              </a:rPr>
              <a:t>ÝT</a:t>
            </a:r>
          </a:p>
          <a:p>
            <a:pPr marL="514350" indent="-514350">
              <a:buAutoNum type="alphaUcParenR"/>
            </a:pPr>
            <a:r>
              <a:rPr lang="cs-CZ" sz="3200" b="1" dirty="0" smtClean="0">
                <a:solidFill>
                  <a:srgbClr val="002060"/>
                </a:solidFill>
              </a:rPr>
              <a:t>SKUTEČNÝ (REÁLNÝ)</a:t>
            </a:r>
            <a:endParaRPr lang="cs-CZ" sz="3200" b="1" dirty="0">
              <a:solidFill>
                <a:srgbClr val="00B050"/>
              </a:solidFill>
            </a:endParaRPr>
          </a:p>
          <a:p>
            <a:pPr marL="514350" indent="-514350">
              <a:buAutoNum type="alphaUcParenR"/>
            </a:pPr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ZDÁNLIVÝ (VIRTUÁLNÍ)</a:t>
            </a:r>
            <a:endParaRPr lang="cs-CZ" sz="3200" b="1" dirty="0" smtClean="0">
              <a:solidFill>
                <a:srgbClr val="00B050"/>
              </a:solidFill>
            </a:endParaRPr>
          </a:p>
          <a:p>
            <a:endParaRPr lang="cs-CZ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358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</a:t>
            </a:r>
            <a:r>
              <a:rPr lang="cs-CZ" b="1" dirty="0" smtClean="0">
                <a:solidFill>
                  <a:srgbClr val="002060"/>
                </a:solidFill>
              </a:rPr>
              <a:t>SKUTEČNÉHO OBRAZU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OPTICKÁ SOUSTAVA MĚNÍ ROZBÍHAVÝ SVAZEK PAPRSKŮ NA SBÍHAVÝ SVAZEK PAPARSKŮ, VZNIKÁ V PRŮSEČÍKU PAPRSKŮ SKUTEČNÝ OBRAZ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073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5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</a:t>
            </a:r>
            <a:r>
              <a:rPr lang="cs-CZ" b="1" dirty="0" smtClean="0">
                <a:solidFill>
                  <a:srgbClr val="002060"/>
                </a:solidFill>
              </a:rPr>
              <a:t>SKUTEČNÉHO OBRAZU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OPTICKÁ SOUSTAVA </a:t>
            </a:r>
            <a:r>
              <a:rPr lang="cs-CZ" b="1" u="sng" dirty="0" smtClean="0">
                <a:solidFill>
                  <a:srgbClr val="002060"/>
                </a:solidFill>
              </a:rPr>
              <a:t>MĚNÍ ROZBÍHAVÝ </a:t>
            </a:r>
            <a:r>
              <a:rPr lang="cs-CZ" dirty="0" smtClean="0"/>
              <a:t>SVAZEK PAPRSKŮ NA </a:t>
            </a:r>
            <a:r>
              <a:rPr lang="cs-CZ" b="1" u="sng" dirty="0" smtClean="0">
                <a:solidFill>
                  <a:srgbClr val="002060"/>
                </a:solidFill>
              </a:rPr>
              <a:t>SBÍHAVÝ</a:t>
            </a:r>
            <a:r>
              <a:rPr lang="cs-CZ" dirty="0" smtClean="0"/>
              <a:t> SVAZEK PAPARSKŮ, VZNIKÁ V PRŮSEČÍKU PAPRSKŮ </a:t>
            </a:r>
            <a:r>
              <a:rPr lang="cs-CZ" b="1" u="sng" dirty="0" smtClean="0">
                <a:solidFill>
                  <a:srgbClr val="002060"/>
                </a:solidFill>
              </a:rPr>
              <a:t>SKUTEČNÝ OBRAZ</a:t>
            </a:r>
            <a:endParaRPr lang="cs-CZ" b="1" u="sng" dirty="0">
              <a:solidFill>
                <a:srgbClr val="002060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2123728" y="3645024"/>
            <a:ext cx="0" cy="129614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1331640" y="4941168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JE ZACHYTITELNÝ NA STÍNÍTKU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105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</a:t>
            </a:r>
            <a:r>
              <a:rPr lang="cs-CZ" b="1" dirty="0" smtClean="0">
                <a:solidFill>
                  <a:srgbClr val="002060"/>
                </a:solidFill>
              </a:rPr>
              <a:t>SKUTEČNÉHO OBRAZU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cs-CZ" dirty="0" smtClean="0"/>
              <a:t>POKUD OPTICKÁ SOUSTAVA </a:t>
            </a:r>
            <a:r>
              <a:rPr lang="cs-CZ" b="1" u="sng" dirty="0" smtClean="0">
                <a:solidFill>
                  <a:srgbClr val="002060"/>
                </a:solidFill>
              </a:rPr>
              <a:t>MĚNÍ ROZBÍHAVÝ </a:t>
            </a:r>
            <a:r>
              <a:rPr lang="cs-CZ" dirty="0" smtClean="0"/>
              <a:t>SVAZEK PAPRSKŮ NA </a:t>
            </a:r>
            <a:r>
              <a:rPr lang="cs-CZ" b="1" u="sng" dirty="0" smtClean="0">
                <a:solidFill>
                  <a:srgbClr val="002060"/>
                </a:solidFill>
              </a:rPr>
              <a:t>SBÍHAVÝ</a:t>
            </a:r>
            <a:r>
              <a:rPr lang="cs-CZ" dirty="0" smtClean="0"/>
              <a:t> SVAZEK PAPARSKŮ, VZNIKÁ V PRŮSEČÍKU PAPRSKŮ SKUTEČNÝ OBRAZ</a:t>
            </a:r>
            <a:endParaRPr lang="cs-CZ" dirty="0"/>
          </a:p>
        </p:txBody>
      </p:sp>
      <p:sp>
        <p:nvSpPr>
          <p:cNvPr id="4" name="6cípá hvězda 3"/>
          <p:cNvSpPr/>
          <p:nvPr/>
        </p:nvSpPr>
        <p:spPr>
          <a:xfrm>
            <a:off x="676673" y="5085184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se šipkou 4"/>
          <p:cNvCxnSpPr>
            <a:stCxn id="4" idx="1"/>
          </p:cNvCxnSpPr>
          <p:nvPr/>
        </p:nvCxnSpPr>
        <p:spPr>
          <a:xfrm>
            <a:off x="1324745" y="5554960"/>
            <a:ext cx="2743199" cy="37718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1340206" y="5309274"/>
            <a:ext cx="2743199" cy="15659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1340206" y="4714346"/>
            <a:ext cx="2727738" cy="67322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Šestiúhelník 13"/>
          <p:cNvSpPr/>
          <p:nvPr/>
        </p:nvSpPr>
        <p:spPr>
          <a:xfrm>
            <a:off x="4083405" y="4157146"/>
            <a:ext cx="1728192" cy="2304256"/>
          </a:xfrm>
          <a:prstGeom prst="hexagon">
            <a:avLst/>
          </a:prstGeom>
          <a:solidFill>
            <a:srgbClr val="C00000"/>
          </a:solidFill>
          <a:ln>
            <a:solidFill>
              <a:schemeClr val="accent2">
                <a:lumMod val="75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5811597" y="5309274"/>
            <a:ext cx="2396807" cy="11252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5603413" y="5387570"/>
            <a:ext cx="2604991" cy="76790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5580112" y="4714346"/>
            <a:ext cx="2628292" cy="56416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6cípá hvězda 20"/>
          <p:cNvSpPr/>
          <p:nvPr/>
        </p:nvSpPr>
        <p:spPr>
          <a:xfrm>
            <a:off x="7884368" y="4965322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241177" y="4380547"/>
            <a:ext cx="1519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VZOR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010000" y="3648922"/>
            <a:ext cx="23077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SKUTEČNÝ</a:t>
            </a:r>
          </a:p>
          <a:p>
            <a:r>
              <a:rPr lang="cs-CZ" sz="3200" b="1" dirty="0" smtClean="0">
                <a:solidFill>
                  <a:srgbClr val="002060"/>
                </a:solidFill>
              </a:rPr>
              <a:t>OBRAZ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14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</a:t>
            </a:r>
            <a:r>
              <a:rPr lang="cs-CZ" b="1" dirty="0" smtClean="0">
                <a:solidFill>
                  <a:srgbClr val="002060"/>
                </a:solidFill>
              </a:rPr>
              <a:t>SKUTEČNÉHO OBRAZU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cs-CZ" dirty="0" smtClean="0"/>
              <a:t>POKUD OPTICKÁ SOUSTAVA </a:t>
            </a:r>
            <a:r>
              <a:rPr lang="cs-CZ" b="1" u="sng" dirty="0" smtClean="0">
                <a:solidFill>
                  <a:srgbClr val="002060"/>
                </a:solidFill>
              </a:rPr>
              <a:t>MĚNÍ ROZBÍHAVÝ </a:t>
            </a:r>
            <a:r>
              <a:rPr lang="cs-CZ" dirty="0" smtClean="0"/>
              <a:t>SVAZEK PAPRSKŮ NA </a:t>
            </a:r>
            <a:r>
              <a:rPr lang="cs-CZ" b="1" u="sng" dirty="0" smtClean="0">
                <a:solidFill>
                  <a:srgbClr val="002060"/>
                </a:solidFill>
              </a:rPr>
              <a:t>SBÍHAVÝ</a:t>
            </a:r>
            <a:r>
              <a:rPr lang="cs-CZ" dirty="0" smtClean="0"/>
              <a:t> SVAZEK PAPARSKŮ, VZNIKÁ V PRŮSEČÍKU PAPRSKŮ SKUTEČNÝ OBRAZ</a:t>
            </a:r>
            <a:endParaRPr lang="cs-CZ" dirty="0"/>
          </a:p>
        </p:txBody>
      </p:sp>
      <p:sp>
        <p:nvSpPr>
          <p:cNvPr id="4" name="6cípá hvězda 3"/>
          <p:cNvSpPr/>
          <p:nvPr/>
        </p:nvSpPr>
        <p:spPr>
          <a:xfrm>
            <a:off x="676673" y="5085184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se šipkou 4"/>
          <p:cNvCxnSpPr>
            <a:stCxn id="4" idx="1"/>
          </p:cNvCxnSpPr>
          <p:nvPr/>
        </p:nvCxnSpPr>
        <p:spPr>
          <a:xfrm>
            <a:off x="1324745" y="5554960"/>
            <a:ext cx="2743199" cy="37718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1340206" y="5309274"/>
            <a:ext cx="2743199" cy="15659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1340206" y="4714346"/>
            <a:ext cx="2727738" cy="67322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Šestiúhelník 13"/>
          <p:cNvSpPr/>
          <p:nvPr/>
        </p:nvSpPr>
        <p:spPr>
          <a:xfrm>
            <a:off x="4083405" y="4157146"/>
            <a:ext cx="1728192" cy="2304256"/>
          </a:xfrm>
          <a:prstGeom prst="hexagon">
            <a:avLst/>
          </a:prstGeom>
          <a:solidFill>
            <a:srgbClr val="C00000"/>
          </a:solidFill>
          <a:ln>
            <a:solidFill>
              <a:schemeClr val="accent2">
                <a:lumMod val="75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5811597" y="5309274"/>
            <a:ext cx="2396807" cy="11252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5603413" y="5387570"/>
            <a:ext cx="2604991" cy="76790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5580112" y="4714346"/>
            <a:ext cx="2628292" cy="56416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6cípá hvězda 20"/>
          <p:cNvSpPr/>
          <p:nvPr/>
        </p:nvSpPr>
        <p:spPr>
          <a:xfrm>
            <a:off x="7884368" y="4965322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241177" y="4380547"/>
            <a:ext cx="1519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VZOR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010000" y="3648922"/>
            <a:ext cx="23077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SKUTEČNÝ</a:t>
            </a:r>
          </a:p>
          <a:p>
            <a:r>
              <a:rPr lang="cs-CZ" sz="3200" b="1" dirty="0" smtClean="0">
                <a:solidFill>
                  <a:srgbClr val="002060"/>
                </a:solidFill>
              </a:rPr>
              <a:t>OBRAZ</a:t>
            </a:r>
            <a:endParaRPr lang="cs-CZ" sz="3200" b="1" dirty="0">
              <a:solidFill>
                <a:srgbClr val="002060"/>
              </a:solidFill>
            </a:endParaRPr>
          </a:p>
        </p:txBody>
      </p:sp>
      <p:cxnSp>
        <p:nvCxnSpPr>
          <p:cNvPr id="18" name="Přímá spojnice se šipkou 17"/>
          <p:cNvCxnSpPr/>
          <p:nvPr/>
        </p:nvCxnSpPr>
        <p:spPr>
          <a:xfrm flipH="1">
            <a:off x="2696344" y="2132856"/>
            <a:ext cx="5188024" cy="2832466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323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</a:t>
            </a:r>
            <a:r>
              <a:rPr lang="cs-CZ" b="1" dirty="0" smtClean="0">
                <a:solidFill>
                  <a:srgbClr val="002060"/>
                </a:solidFill>
              </a:rPr>
              <a:t>SKUTEČNÉHO OBRAZU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cs-CZ" dirty="0" smtClean="0"/>
              <a:t>POKUD OPTICKÁ SOUSTAVA </a:t>
            </a:r>
            <a:r>
              <a:rPr lang="cs-CZ" b="1" u="sng" dirty="0" smtClean="0">
                <a:solidFill>
                  <a:srgbClr val="002060"/>
                </a:solidFill>
              </a:rPr>
              <a:t>MĚNÍ ROZBÍHAVÝ </a:t>
            </a:r>
            <a:r>
              <a:rPr lang="cs-CZ" dirty="0" smtClean="0"/>
              <a:t>SVAZEK PAPRSKŮ NA </a:t>
            </a:r>
            <a:r>
              <a:rPr lang="cs-CZ" b="1" u="sng" dirty="0" smtClean="0">
                <a:solidFill>
                  <a:srgbClr val="002060"/>
                </a:solidFill>
              </a:rPr>
              <a:t>SBÍHAVÝ</a:t>
            </a:r>
            <a:r>
              <a:rPr lang="cs-CZ" dirty="0" smtClean="0"/>
              <a:t> SVAZEK PAPARSKŮ, VZNIKÁ V PRŮSEČÍKU PAPRSKŮ SKUTEČNÝ OBRAZ</a:t>
            </a:r>
            <a:endParaRPr lang="cs-CZ" dirty="0"/>
          </a:p>
        </p:txBody>
      </p:sp>
      <p:sp>
        <p:nvSpPr>
          <p:cNvPr id="4" name="6cípá hvězda 3"/>
          <p:cNvSpPr/>
          <p:nvPr/>
        </p:nvSpPr>
        <p:spPr>
          <a:xfrm>
            <a:off x="676673" y="5085184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se šipkou 4"/>
          <p:cNvCxnSpPr>
            <a:stCxn id="4" idx="1"/>
          </p:cNvCxnSpPr>
          <p:nvPr/>
        </p:nvCxnSpPr>
        <p:spPr>
          <a:xfrm>
            <a:off x="1324745" y="5554960"/>
            <a:ext cx="2743199" cy="37718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1340206" y="5309274"/>
            <a:ext cx="2743199" cy="15659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1340206" y="4714346"/>
            <a:ext cx="2727738" cy="67322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Šestiúhelník 13"/>
          <p:cNvSpPr/>
          <p:nvPr/>
        </p:nvSpPr>
        <p:spPr>
          <a:xfrm>
            <a:off x="4083405" y="4157146"/>
            <a:ext cx="1728192" cy="2304256"/>
          </a:xfrm>
          <a:prstGeom prst="hexagon">
            <a:avLst/>
          </a:prstGeom>
          <a:solidFill>
            <a:srgbClr val="C00000"/>
          </a:solidFill>
          <a:ln>
            <a:solidFill>
              <a:schemeClr val="accent2">
                <a:lumMod val="75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5811597" y="5309274"/>
            <a:ext cx="2396807" cy="11252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5603413" y="5387570"/>
            <a:ext cx="2604991" cy="76790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5580112" y="4714346"/>
            <a:ext cx="2628292" cy="56416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6cípá hvězda 20"/>
          <p:cNvSpPr/>
          <p:nvPr/>
        </p:nvSpPr>
        <p:spPr>
          <a:xfrm>
            <a:off x="7884368" y="4965322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241177" y="4380547"/>
            <a:ext cx="1519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VZOR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010000" y="3648922"/>
            <a:ext cx="23077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SKUTEČNÝ</a:t>
            </a:r>
          </a:p>
          <a:p>
            <a:r>
              <a:rPr lang="cs-CZ" sz="3200" b="1" dirty="0" smtClean="0">
                <a:solidFill>
                  <a:srgbClr val="002060"/>
                </a:solidFill>
              </a:rPr>
              <a:t>OBRAZ</a:t>
            </a:r>
            <a:endParaRPr lang="cs-CZ" sz="3200" b="1" dirty="0">
              <a:solidFill>
                <a:srgbClr val="002060"/>
              </a:solidFill>
            </a:endParaRPr>
          </a:p>
        </p:txBody>
      </p:sp>
      <p:cxnSp>
        <p:nvCxnSpPr>
          <p:cNvPr id="18" name="Přímá spojnice se šipkou 17"/>
          <p:cNvCxnSpPr/>
          <p:nvPr/>
        </p:nvCxnSpPr>
        <p:spPr>
          <a:xfrm>
            <a:off x="5220072" y="2636912"/>
            <a:ext cx="1151621" cy="2095618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323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VZNIK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ZDÁNLIVÉHO OBRAZU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OPTICKÁ SOUSTAVA VYTVÁŘÍ  ROZBÍHAVÝ SVAZEK PAPRSKŮ, VZNIKÁ ZDÁNLIVÝ OBRAZ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8941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375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375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375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75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VZNIK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ZDÁNLIVÉHO OBRAZU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OPTICKÁ SOUSTAVA VYTVÁŘÍ  </a:t>
            </a:r>
            <a:r>
              <a:rPr lang="cs-CZ" b="1" u="sng" dirty="0" smtClean="0">
                <a:solidFill>
                  <a:schemeClr val="accent2">
                    <a:lumMod val="50000"/>
                  </a:schemeClr>
                </a:solidFill>
              </a:rPr>
              <a:t>ROZBÍHAVÝ SVAZEK</a:t>
            </a:r>
            <a:r>
              <a:rPr lang="cs-CZ" dirty="0" smtClean="0"/>
              <a:t> PAPRSKŮ, VZNIKÁ </a:t>
            </a:r>
            <a:r>
              <a:rPr lang="cs-CZ" b="1" u="sng" dirty="0" smtClean="0">
                <a:solidFill>
                  <a:schemeClr val="accent2">
                    <a:lumMod val="50000"/>
                  </a:schemeClr>
                </a:solidFill>
              </a:rPr>
              <a:t>ZDÁNLIVÝ OBRAZ</a:t>
            </a:r>
            <a:endParaRPr lang="cs-CZ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2123728" y="3140968"/>
            <a:ext cx="0" cy="1080120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755576" y="4581128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NENÍ ZACHYTITELNÝ NA STÍNÍTKU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07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VZNIK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ZDÁNLIVÉHO OBRAZU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cs-CZ" dirty="0"/>
              <a:t>POKUD OPTICKÁ SOUSTAVA VYTVÁŘÍ  </a:t>
            </a:r>
            <a:r>
              <a:rPr lang="cs-CZ" b="1" u="sng" dirty="0">
                <a:solidFill>
                  <a:schemeClr val="accent2">
                    <a:lumMod val="50000"/>
                  </a:schemeClr>
                </a:solidFill>
              </a:rPr>
              <a:t>ROZBÍHAVÝ SVAZEK</a:t>
            </a:r>
            <a:r>
              <a:rPr lang="cs-CZ" dirty="0"/>
              <a:t> PAPRSKŮ, VZNIKÁ </a:t>
            </a:r>
            <a:r>
              <a:rPr lang="cs-CZ" b="1" u="sng" dirty="0">
                <a:solidFill>
                  <a:schemeClr val="accent2">
                    <a:lumMod val="50000"/>
                  </a:schemeClr>
                </a:solidFill>
              </a:rPr>
              <a:t>ZDÁNLIVÝ OBRAZ</a:t>
            </a:r>
            <a:endParaRPr lang="cs-CZ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6cípá hvězda 3"/>
          <p:cNvSpPr/>
          <p:nvPr/>
        </p:nvSpPr>
        <p:spPr>
          <a:xfrm>
            <a:off x="676673" y="5085184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se šipkou 4"/>
          <p:cNvCxnSpPr>
            <a:stCxn id="4" idx="1"/>
          </p:cNvCxnSpPr>
          <p:nvPr/>
        </p:nvCxnSpPr>
        <p:spPr>
          <a:xfrm>
            <a:off x="1324745" y="5554960"/>
            <a:ext cx="2743199" cy="37718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1340206" y="5309274"/>
            <a:ext cx="2743199" cy="15659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1340206" y="4714346"/>
            <a:ext cx="2727738" cy="67322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Šestiúhelník 13"/>
          <p:cNvSpPr/>
          <p:nvPr/>
        </p:nvSpPr>
        <p:spPr>
          <a:xfrm>
            <a:off x="4083405" y="4133814"/>
            <a:ext cx="1728192" cy="2304256"/>
          </a:xfrm>
          <a:prstGeom prst="hexagon">
            <a:avLst/>
          </a:prstGeom>
          <a:solidFill>
            <a:srgbClr val="C00000">
              <a:alpha val="16000"/>
            </a:srgbClr>
          </a:solidFill>
          <a:ln>
            <a:solidFill>
              <a:schemeClr val="accent2">
                <a:lumMod val="75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5811597" y="5309274"/>
            <a:ext cx="2396807" cy="11252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5603413" y="6155478"/>
            <a:ext cx="2280955" cy="70252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5580112" y="3356992"/>
            <a:ext cx="2304256" cy="135735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41177" y="4380547"/>
            <a:ext cx="1519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VZOR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14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VZNIK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ZDÁNLIVÉHO OBRAZU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cs-CZ" dirty="0"/>
              <a:t>POKUD OPTICKÁ SOUSTAVA VYTVÁŘÍ  </a:t>
            </a:r>
            <a:r>
              <a:rPr lang="cs-CZ" b="1" u="sng" dirty="0">
                <a:solidFill>
                  <a:schemeClr val="accent2">
                    <a:lumMod val="50000"/>
                  </a:schemeClr>
                </a:solidFill>
              </a:rPr>
              <a:t>ROZBÍHAVÝ SVAZEK</a:t>
            </a:r>
            <a:r>
              <a:rPr lang="cs-CZ" dirty="0"/>
              <a:t> PAPRSKŮ, VZNIKÁ </a:t>
            </a:r>
            <a:r>
              <a:rPr lang="cs-CZ" b="1" u="sng" dirty="0">
                <a:solidFill>
                  <a:schemeClr val="accent2">
                    <a:lumMod val="50000"/>
                  </a:schemeClr>
                </a:solidFill>
              </a:rPr>
              <a:t>ZDÁNLIVÝ OBRAZ</a:t>
            </a:r>
            <a:endParaRPr lang="cs-CZ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6cípá hvězda 3"/>
          <p:cNvSpPr/>
          <p:nvPr/>
        </p:nvSpPr>
        <p:spPr>
          <a:xfrm>
            <a:off x="676673" y="5085184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se šipkou 4"/>
          <p:cNvCxnSpPr>
            <a:stCxn id="4" idx="1"/>
          </p:cNvCxnSpPr>
          <p:nvPr/>
        </p:nvCxnSpPr>
        <p:spPr>
          <a:xfrm>
            <a:off x="1324745" y="5554960"/>
            <a:ext cx="2743199" cy="37718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1340206" y="5309274"/>
            <a:ext cx="2743199" cy="15659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1340206" y="4714346"/>
            <a:ext cx="2727738" cy="67322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Šestiúhelník 13"/>
          <p:cNvSpPr/>
          <p:nvPr/>
        </p:nvSpPr>
        <p:spPr>
          <a:xfrm>
            <a:off x="4067944" y="4035669"/>
            <a:ext cx="1728192" cy="2304256"/>
          </a:xfrm>
          <a:prstGeom prst="hexagon">
            <a:avLst/>
          </a:prstGeom>
          <a:solidFill>
            <a:srgbClr val="C00000">
              <a:alpha val="16000"/>
            </a:srgbClr>
          </a:solidFill>
          <a:ln>
            <a:solidFill>
              <a:schemeClr val="accent2">
                <a:lumMod val="75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5811597" y="5309274"/>
            <a:ext cx="2396807" cy="11252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5603413" y="6155478"/>
            <a:ext cx="2280955" cy="70252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5580112" y="3356992"/>
            <a:ext cx="2304256" cy="135735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41177" y="4380547"/>
            <a:ext cx="1519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VZOR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670176" y="3497060"/>
            <a:ext cx="23077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ZDÁNLIVÝ</a:t>
            </a:r>
          </a:p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OBRAZ 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4067944" y="4753494"/>
            <a:ext cx="1512169" cy="801466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4067944" y="5421796"/>
            <a:ext cx="1743654" cy="4407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 flipV="1">
            <a:off x="4083405" y="5465866"/>
            <a:ext cx="1496711" cy="689613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6cípá hvězda 30"/>
          <p:cNvSpPr/>
          <p:nvPr/>
        </p:nvSpPr>
        <p:spPr>
          <a:xfrm>
            <a:off x="3759369" y="5146213"/>
            <a:ext cx="648072" cy="626368"/>
          </a:xfrm>
          <a:prstGeom prst="star6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Zaoblený obdélníkový popisek 27"/>
          <p:cNvSpPr/>
          <p:nvPr/>
        </p:nvSpPr>
        <p:spPr>
          <a:xfrm>
            <a:off x="4231378" y="1052735"/>
            <a:ext cx="4888813" cy="2062103"/>
          </a:xfrm>
          <a:prstGeom prst="wedgeRoundRectCallout">
            <a:avLst>
              <a:gd name="adj1" fmla="val -40976"/>
              <a:gd name="adj2" fmla="val 70030"/>
              <a:gd name="adj3" fmla="val 1666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4959660" y="1052736"/>
            <a:ext cx="43204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VZNIKNE V PRŮSEČÍKU PRODLOUŽENÍ PAPRSKŮ PROŠLÝCH OPTICKOU SOUSTAVOU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15674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VZNIK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ZDÁNLIVÉHO OBRAZU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cs-CZ" dirty="0"/>
              <a:t>POKUD OPTICKÁ SOUSTAVA VYTVÁŘÍ  </a:t>
            </a:r>
            <a:r>
              <a:rPr lang="cs-CZ" b="1" u="sng" dirty="0">
                <a:solidFill>
                  <a:schemeClr val="accent2">
                    <a:lumMod val="50000"/>
                  </a:schemeClr>
                </a:solidFill>
              </a:rPr>
              <a:t>ROZBÍHAVÝ SVAZEK</a:t>
            </a:r>
            <a:r>
              <a:rPr lang="cs-CZ" dirty="0"/>
              <a:t> PAPRSKŮ, VZNIKÁ </a:t>
            </a:r>
            <a:r>
              <a:rPr lang="cs-CZ" b="1" u="sng" dirty="0">
                <a:solidFill>
                  <a:schemeClr val="accent2">
                    <a:lumMod val="50000"/>
                  </a:schemeClr>
                </a:solidFill>
              </a:rPr>
              <a:t>ZDÁNLIVÝ OBRAZ</a:t>
            </a:r>
            <a:endParaRPr lang="cs-CZ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6cípá hvězda 3"/>
          <p:cNvSpPr/>
          <p:nvPr/>
        </p:nvSpPr>
        <p:spPr>
          <a:xfrm>
            <a:off x="676673" y="5085184"/>
            <a:ext cx="648072" cy="626368"/>
          </a:xfrm>
          <a:prstGeom prst="star6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se šipkou 4"/>
          <p:cNvCxnSpPr>
            <a:stCxn id="4" idx="1"/>
          </p:cNvCxnSpPr>
          <p:nvPr/>
        </p:nvCxnSpPr>
        <p:spPr>
          <a:xfrm>
            <a:off x="1324745" y="5554960"/>
            <a:ext cx="2743199" cy="37718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1340206" y="5309274"/>
            <a:ext cx="2743199" cy="15659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1340206" y="4714346"/>
            <a:ext cx="2727738" cy="67322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Šestiúhelník 13"/>
          <p:cNvSpPr/>
          <p:nvPr/>
        </p:nvSpPr>
        <p:spPr>
          <a:xfrm>
            <a:off x="4067944" y="4035669"/>
            <a:ext cx="1728192" cy="2304256"/>
          </a:xfrm>
          <a:prstGeom prst="hexagon">
            <a:avLst/>
          </a:prstGeom>
          <a:solidFill>
            <a:srgbClr val="C00000">
              <a:alpha val="16000"/>
            </a:srgbClr>
          </a:solidFill>
          <a:ln>
            <a:solidFill>
              <a:schemeClr val="accent2">
                <a:lumMod val="75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5811597" y="5309274"/>
            <a:ext cx="2396807" cy="11252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5603413" y="6155478"/>
            <a:ext cx="2280955" cy="70252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5580112" y="3356992"/>
            <a:ext cx="2304256" cy="135735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41177" y="4380547"/>
            <a:ext cx="1519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VZOR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670176" y="3497060"/>
            <a:ext cx="23077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ZDÁNLIVÝ</a:t>
            </a:r>
          </a:p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OBRAZ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4067944" y="4753494"/>
            <a:ext cx="1512169" cy="801466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4067944" y="5421796"/>
            <a:ext cx="1743654" cy="4407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 flipV="1">
            <a:off x="4083405" y="5465866"/>
            <a:ext cx="1496711" cy="689613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6cípá hvězda 30"/>
          <p:cNvSpPr/>
          <p:nvPr/>
        </p:nvSpPr>
        <p:spPr>
          <a:xfrm>
            <a:off x="3759369" y="5146213"/>
            <a:ext cx="648072" cy="626368"/>
          </a:xfrm>
          <a:prstGeom prst="star6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2123728" y="2564904"/>
            <a:ext cx="5040560" cy="932156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009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Vlastní práce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7957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346</Words>
  <Application>Microsoft Office PowerPoint</Application>
  <PresentationFormat>Předvádění na obrazovce (4:3)</PresentationFormat>
  <Paragraphs>75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OPTICKÉ ZOBRAZOVÁNÍ - OZ</vt:lpstr>
      <vt:lpstr>OPTICKÉ ZOBRAZOVÁNÍ - OZ</vt:lpstr>
      <vt:lpstr>OPTICKÉ ZOBRAZOVÁNÍ - OZ</vt:lpstr>
      <vt:lpstr>OPTICKÉ ZOBRAZOVÁNÍ - OZ</vt:lpstr>
      <vt:lpstr>OPTICKÉ ZOBRAZOVÁNÍ - OZ</vt:lpstr>
      <vt:lpstr>OPTICKÉ ZOBRAZOVÁNÍ - OZ</vt:lpstr>
      <vt:lpstr>VZNIK SKUTEČNÉHO OBRAZU</vt:lpstr>
      <vt:lpstr>VZNIK SKUTEČNÉHO OBRAZU</vt:lpstr>
      <vt:lpstr>VZNIK SKUTEČNÉHO OBRAZU</vt:lpstr>
      <vt:lpstr>VZNIK SKUTEČNÉHO OBRAZU</vt:lpstr>
      <vt:lpstr>VZNIK SKUTEČNÉHO OBRAZU</vt:lpstr>
      <vt:lpstr>VZNIK ZDÁNLIVÉHO OBRAZU</vt:lpstr>
      <vt:lpstr>VZNIK ZDÁNLIVÉHO OBRAZU</vt:lpstr>
      <vt:lpstr>VZNIK ZDÁNLIVÉHO OBRAZU</vt:lpstr>
      <vt:lpstr>VZNIK ZDÁNLIVÉHO OBRAZU</vt:lpstr>
      <vt:lpstr>VZNIK ZDÁNLIVÉHO OBRAZU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 Herrmannová</dc:creator>
  <cp:lastModifiedBy>Iva Herrmannová</cp:lastModifiedBy>
  <cp:revision>13</cp:revision>
  <dcterms:created xsi:type="dcterms:W3CDTF">2013-10-29T06:21:34Z</dcterms:created>
  <dcterms:modified xsi:type="dcterms:W3CDTF">2013-10-29T13:54:13Z</dcterms:modified>
</cp:coreProperties>
</file>