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92" r:id="rId2"/>
    <p:sldMasterId id="2147483828" r:id="rId3"/>
  </p:sldMasterIdLst>
  <p:notesMasterIdLst>
    <p:notesMasterId r:id="rId15"/>
  </p:notesMasterIdLst>
  <p:sldIdLst>
    <p:sldId id="327" r:id="rId4"/>
    <p:sldId id="328" r:id="rId5"/>
    <p:sldId id="329" r:id="rId6"/>
    <p:sldId id="256" r:id="rId7"/>
    <p:sldId id="298" r:id="rId8"/>
    <p:sldId id="313" r:id="rId9"/>
    <p:sldId id="299" r:id="rId10"/>
    <p:sldId id="314" r:id="rId11"/>
    <p:sldId id="330" r:id="rId12"/>
    <p:sldId id="331" r:id="rId13"/>
    <p:sldId id="33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ADD167-82C3-4DF7-8557-ADA4487E5285}">
          <p14:sldIdLst>
            <p14:sldId id="327"/>
            <p14:sldId id="328"/>
            <p14:sldId id="329"/>
            <p14:sldId id="256"/>
            <p14:sldId id="298"/>
            <p14:sldId id="313"/>
            <p14:sldId id="299"/>
            <p14:sldId id="314"/>
            <p14:sldId id="330"/>
            <p14:sldId id="331"/>
            <p14:sldId id="33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618">
          <p15:clr>
            <a:srgbClr val="A4A3A4"/>
          </p15:clr>
        </p15:guide>
        <p15:guide id="2" pos="41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FF00"/>
    <a:srgbClr val="FF9900"/>
    <a:srgbClr val="3399FF"/>
    <a:srgbClr val="CC3300"/>
    <a:srgbClr val="00FFFF"/>
    <a:srgbClr val="66CCFF"/>
    <a:srgbClr val="008000"/>
    <a:srgbClr val="00CC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5407" autoAdjust="0"/>
    <p:restoredTop sz="64604" autoAdjust="0"/>
  </p:normalViewPr>
  <p:slideViewPr>
    <p:cSldViewPr>
      <p:cViewPr varScale="1">
        <p:scale>
          <a:sx n="67" d="100"/>
          <a:sy n="67" d="100"/>
        </p:scale>
        <p:origin x="512" y="60"/>
      </p:cViewPr>
      <p:guideLst>
        <p:guide orient="horz" pos="618"/>
        <p:guide pos="419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C3903-FCDB-4C7A-A4DC-AAD1E44EC9AB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C449B-83A6-4662-BD96-EBE3B783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4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B5261-D328-47B9-B9EC-44FA55F6DDB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FE9A2-8EFD-4932-B6AD-F7D5AED7A20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C3CA-586C-4FDC-A5E5-2613F0A70A2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444E3-9D45-46C6-9D04-BB9EE6D28999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7AA6-3C87-40ED-B966-368689B78E76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ADF34-C85F-440C-A254-F3DCD4E79BD4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48D8-4089-4603-A855-800F7A00FD1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9C13-1B42-46EA-8C5B-8B301673DB86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97FB3-EF79-44F6-80BE-80BBD55B2271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68A9-127A-4C25-9B73-8722E39D1615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7DAE7-272B-471E-898F-43CA9B3A03E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1DB88D4-C068-49EF-872B-D9B0F9DEC0C1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973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EB099-B701-41F4-82FB-669E031D3C87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1125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97C29-09C5-4CD4-B946-091DACE04777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3824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502D9-4FE7-4A62-B938-D4EFC8B9C9A1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555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5CF65-A4C4-4162-A7BB-25D249BFDDD0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9237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C3BD8-7A9D-46AB-A619-5FA53EE6C5D0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3678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97F43-53D4-4B0F-A9CC-0CC02EA20717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0861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9F9ED-2225-455B-82B9-56B7A2CE5F03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5881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523F4-55D5-4BAE-834E-C6130DF2DE47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54188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6000D-6068-459F-9745-28AA9B6DEA3B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5501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C2FA-A192-465C-ABE5-9C6BADA49F6A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8755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7990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9387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971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7382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6551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6238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6009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4995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098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589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26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6BF57EA-C831-4359-92C6-61C32B646A1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4721E44-5A57-4F95-9E21-23F81A7AC88C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1136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748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605146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VY_32_INOVACE_509_PÍSEMNÉ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SČÍTÁNÍ A ODČÍTÁNÍ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DOPLŇOVÁNÍ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DO TABULKY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4209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19615"/>
            <a:ext cx="8892480" cy="214954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matematika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pro 5. ročník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Tato Microsoft PowerPointová prezentace slouží k procvičování  a kontrole 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písemného sčítání a odčítání s kombinací pracovních listů a zápisu na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tabuli</a:t>
            </a:r>
          </a:p>
        </p:txBody>
      </p:sp>
    </p:spTree>
    <p:extLst>
      <p:ext uri="{BB962C8B-B14F-4D97-AF65-F5344CB8AC3E}">
        <p14:creationId xmlns:p14="http://schemas.microsoft.com/office/powerpoint/2010/main" val="1760942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ŘÍJEN 2011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69981"/>
            <a:ext cx="6014138" cy="539080"/>
          </a:xfrm>
          <a:prstGeom prst="rect">
            <a:avLst/>
          </a:prstGeom>
        </p:spPr>
        <p:txBody>
          <a:bodyPr anchor="b" anchorCtr="0">
            <a:normAutofit fontScale="70000" lnSpcReduction="20000"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SČÍTANEC, SOUČET, </a:t>
            </a:r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MENŠENEC, MENŠITEL, ROZDÍL </a:t>
            </a:r>
            <a:endParaRPr lang="cs-CZ" sz="2400" b="0" dirty="0">
              <a:solidFill>
                <a:prstClr val="black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475247" y="3214994"/>
            <a:ext cx="5241800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2635573"/>
            <a:ext cx="8877240" cy="37457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5, 7: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Pracovní list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– žáci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počítají příklady na sčítání a odčítání, výsledky zapisují do tabulky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6, 8: 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Kontrola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výsledků příkladů na sčítání a odčítání</a:t>
            </a:r>
          </a:p>
          <a:p>
            <a:pPr lvl="0">
              <a:lnSpc>
                <a:spcPct val="120000"/>
              </a:lnSpc>
              <a:buClr>
                <a:srgbClr val="AD2E27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>
                <a:srgbClr val="795339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180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listy pro tisk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8111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5006790" y="3067854"/>
            <a:ext cx="3339376" cy="1631216"/>
            <a:chOff x="5006790" y="3082952"/>
            <a:chExt cx="3339376" cy="1631216"/>
          </a:xfrm>
        </p:grpSpPr>
        <p:sp>
          <p:nvSpPr>
            <p:cNvPr id="32" name="TextovéPole 31"/>
            <p:cNvSpPr txBox="1"/>
            <p:nvPr/>
          </p:nvSpPr>
          <p:spPr>
            <a:xfrm rot="1218063">
              <a:off x="5006790" y="3082952"/>
              <a:ext cx="3339376" cy="1631216"/>
            </a:xfrm>
            <a:prstGeom prst="rect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>
              <a:solidFill>
                <a:srgbClr val="0000FF"/>
              </a:solidFill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 , 9 8       setiny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Jednotky             desetiny </a:t>
              </a:r>
            </a:p>
            <a:p>
              <a:endPara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0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  desetinná čárka      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34" name="Přímá spojnice se šipkou 33"/>
            <p:cNvCxnSpPr/>
            <p:nvPr/>
          </p:nvCxnSpPr>
          <p:spPr>
            <a:xfrm rot="1218063" flipH="1">
              <a:off x="6095567" y="3238069"/>
              <a:ext cx="247178" cy="2880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>
              <a:off x="6424744" y="3428429"/>
              <a:ext cx="143524" cy="864667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 rot="1218063">
              <a:off x="7103438" y="3494232"/>
              <a:ext cx="379318" cy="0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>
              <a:off x="6790986" y="3429974"/>
              <a:ext cx="342739" cy="5063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 rot="21449531">
            <a:off x="887913" y="2190608"/>
            <a:ext cx="7537316" cy="175432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rgbClr val="FFFFFF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MATEMATIKA 5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Sčítání – odčítání 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70226" y="258302"/>
            <a:ext cx="147187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x 2 = 26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15309">
            <a:off x="3740887" y="713858"/>
            <a:ext cx="205537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12 x 100 x 5 =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Plus 21"/>
          <p:cNvSpPr/>
          <p:nvPr/>
        </p:nvSpPr>
        <p:spPr>
          <a:xfrm>
            <a:off x="122985" y="3693895"/>
            <a:ext cx="492204" cy="484825"/>
          </a:xfrm>
          <a:prstGeom prst="mathPlus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Minus 22"/>
          <p:cNvSpPr/>
          <p:nvPr/>
        </p:nvSpPr>
        <p:spPr>
          <a:xfrm>
            <a:off x="254436" y="5548567"/>
            <a:ext cx="522335" cy="410344"/>
          </a:xfrm>
          <a:prstGeom prst="mathMinus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413867" y="4489334"/>
            <a:ext cx="579512" cy="419472"/>
          </a:xfrm>
          <a:prstGeom prst="mathMultiply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81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ArchDown">
              <a:avLst/>
            </a:prstTxWarp>
            <a:sp3d extrusionH="57150">
              <a:bevelT w="38100" h="38100"/>
            </a:sp3d>
          </a:bodyPr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Dělení 24"/>
          <p:cNvSpPr/>
          <p:nvPr/>
        </p:nvSpPr>
        <p:spPr>
          <a:xfrm>
            <a:off x="660096" y="5132821"/>
            <a:ext cx="576064" cy="380628"/>
          </a:xfrm>
          <a:prstGeom prst="mathDivide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1736903" y="5513449"/>
            <a:ext cx="502603" cy="360040"/>
          </a:xfrm>
          <a:prstGeom prst="mathEqual">
            <a:avLst>
              <a:gd name="adj1" fmla="val 23520"/>
              <a:gd name="adj2" fmla="val 0"/>
            </a:avLst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Není rovno 26"/>
          <p:cNvSpPr/>
          <p:nvPr/>
        </p:nvSpPr>
        <p:spPr>
          <a:xfrm>
            <a:off x="993379" y="5978651"/>
            <a:ext cx="542508" cy="288032"/>
          </a:xfrm>
          <a:prstGeom prst="mathNotEqual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 rot="20639779">
            <a:off x="773414" y="1356335"/>
            <a:ext cx="3438762" cy="1631216"/>
          </a:xfrm>
          <a:prstGeom prst="rect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000" b="1" baseline="-25000" dirty="0" smtClean="0">
                <a:latin typeface="Arial" pitchFamily="34" charset="0"/>
                <a:cs typeface="Arial" pitchFamily="34" charset="0"/>
              </a:rPr>
              <a:t>┘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: 24 = 253           253</a:t>
            </a:r>
          </a:p>
          <a:p>
            <a:pPr marL="342900" indent="-342900">
              <a:buAutoNum type="arabicPlain" startAt="12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7   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x 24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72                         1 012  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0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5 06  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6 072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17112" y="6403698"/>
            <a:ext cx="319318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&lt;</a:t>
            </a:r>
            <a:endParaRPr lang="cs-CZ" b="1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5748" y="6403498"/>
            <a:ext cx="320922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&gt;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727677" y="263500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&gt; 128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319996">
            <a:off x="35293" y="762389"/>
            <a:ext cx="3284874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230 + 125 + 141 + 321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33725" y="895387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146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gradFill>
                <a:gsLst>
                  <a:gs pos="0">
                    <a:srgbClr val="00B050"/>
                  </a:gs>
                  <a:gs pos="7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path path="rect">
                  <a:fillToRect l="100000" t="100000"/>
                </a:path>
              </a:gra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37 </a:t>
                </a:r>
                <a:r>
                  <a:rPr lang="cs-CZ" sz="2000" b="1" i="1" dirty="0" smtClean="0">
                    <a:latin typeface="Arial" pitchFamily="34" charset="0"/>
                    <a:cs typeface="Arial" pitchFamily="34" charset="0"/>
                  </a:rPr>
                  <a:t>cm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𝟑𝟕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blipFill rotWithShape="1">
                <a:blip r:embed="rId2"/>
                <a:stretch>
                  <a:fillRect l="-1153" b="-1515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 rot="975301">
            <a:off x="6222076" y="1637082"/>
            <a:ext cx="2497800" cy="400110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3 Kč 50 h = 3,50 Kč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rot="20319996">
            <a:off x="1417675" y="3144610"/>
            <a:ext cx="253466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(23 + 15 + 7) : 3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94" y="5519708"/>
            <a:ext cx="78279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283114">
            <a:off x="1636360" y="4459562"/>
            <a:ext cx="6651205" cy="1323439"/>
          </a:xfrm>
          <a:prstGeom prst="rect">
            <a:avLst/>
          </a:prstGeom>
          <a:gradFill>
            <a:gsLst>
              <a:gs pos="0">
                <a:srgbClr val="CC6600"/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1" lon="1938000" rev="20412002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Cyklista jel dvouetapový závod. První etapu závodu ve stoupání do kopce ujel za 2 h 50 minut. Jeho celkový čas závodu byl 4 h 12 minut. Za jak dlouho ujel druhou etapu závodu?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41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87430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Doplň do tabulky v pracovním listu a zkontroluj správnost </a:t>
            </a:r>
          </a:p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výpočtů: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93224" y="1001484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3946095" y="1018579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35E21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solidFill>
                <a:srgbClr val="A35E21"/>
              </a:soli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198137" y="1023741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F8B1E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2215702"/>
              </p:ext>
            </p:extLst>
          </p:nvPr>
        </p:nvGraphicFramePr>
        <p:xfrm>
          <a:off x="606992" y="2591264"/>
          <a:ext cx="1458363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/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46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57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86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29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37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12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123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321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597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675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3" name="Tabulka 8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8924456"/>
              </p:ext>
            </p:extLst>
          </p:nvPr>
        </p:nvGraphicFramePr>
        <p:xfrm>
          <a:off x="3538335" y="2499824"/>
          <a:ext cx="1458363" cy="411480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/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74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65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33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29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43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19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143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451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687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869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4" name="Tabulka 8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668772"/>
              </p:ext>
            </p:extLst>
          </p:nvPr>
        </p:nvGraphicFramePr>
        <p:xfrm>
          <a:off x="6687507" y="2499824"/>
          <a:ext cx="1458363" cy="411480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/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58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49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31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62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38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24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169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554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743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957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966202" y="1923760"/>
            <a:ext cx="717084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+ 36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3840395" y="1917120"/>
            <a:ext cx="717084" cy="36004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+ 42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6" name="Obdélník 85"/>
          <p:cNvSpPr/>
          <p:nvPr/>
        </p:nvSpPr>
        <p:spPr>
          <a:xfrm>
            <a:off x="7092437" y="1906700"/>
            <a:ext cx="717084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+ 39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>
                <a:solidFill>
                  <a:srgbClr val="795339"/>
                </a:solidFill>
              </a:rPr>
              <a:pPr/>
              <a:t>5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426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43" grpId="0" animBg="1"/>
      <p:bldP spid="44" grpId="0" animBg="1"/>
      <p:bldP spid="3" grpId="0" animBg="1"/>
      <p:bldP spid="85" grpId="0" animBg="1"/>
      <p:bldP spid="8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86405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výsledků do tabulky v pracovním listu: 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93224" y="706524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3946095" y="723619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35E21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solidFill>
                <a:srgbClr val="A35E21"/>
              </a:soli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198137" y="728781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F8B1E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6518161"/>
              </p:ext>
            </p:extLst>
          </p:nvPr>
        </p:nvGraphicFramePr>
        <p:xfrm>
          <a:off x="606992" y="2296304"/>
          <a:ext cx="1458363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/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46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57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86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29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37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12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123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321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597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675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3" name="Tabulka 8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1056523"/>
              </p:ext>
            </p:extLst>
          </p:nvPr>
        </p:nvGraphicFramePr>
        <p:xfrm>
          <a:off x="3538335" y="2204864"/>
          <a:ext cx="1458363" cy="411480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/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74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65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33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29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43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19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143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451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687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869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4" name="Tabulka 8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7503530"/>
              </p:ext>
            </p:extLst>
          </p:nvPr>
        </p:nvGraphicFramePr>
        <p:xfrm>
          <a:off x="6687507" y="2204864"/>
          <a:ext cx="1458363" cy="411480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/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58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49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31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62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38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24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169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554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743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957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966202" y="1628800"/>
            <a:ext cx="717084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+ 36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3840395" y="1622160"/>
            <a:ext cx="717084" cy="36004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+ 42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6" name="Obdélník 85"/>
          <p:cNvSpPr/>
          <p:nvPr/>
        </p:nvSpPr>
        <p:spPr>
          <a:xfrm>
            <a:off x="7092437" y="1611740"/>
            <a:ext cx="717084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+ 39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7" name="Obdélník 86"/>
          <p:cNvSpPr/>
          <p:nvPr/>
        </p:nvSpPr>
        <p:spPr>
          <a:xfrm>
            <a:off x="1352786" y="232994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  82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8" name="Obdélník 87"/>
          <p:cNvSpPr/>
          <p:nvPr/>
        </p:nvSpPr>
        <p:spPr>
          <a:xfrm>
            <a:off x="1358476" y="270892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93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1350856" y="314707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122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1362286" y="355855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65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1" name="Obdélník 90"/>
          <p:cNvSpPr/>
          <p:nvPr/>
        </p:nvSpPr>
        <p:spPr>
          <a:xfrm>
            <a:off x="1362286" y="397003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73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1362286" y="440437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48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1362286" y="480442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159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1362286" y="520447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357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1362286" y="561595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633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6" name="Obdélník 95"/>
          <p:cNvSpPr/>
          <p:nvPr/>
        </p:nvSpPr>
        <p:spPr>
          <a:xfrm>
            <a:off x="1350856" y="602743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711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7" name="Obdélník 96"/>
          <p:cNvSpPr/>
          <p:nvPr/>
        </p:nvSpPr>
        <p:spPr>
          <a:xfrm>
            <a:off x="4265506" y="223267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116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8" name="Obdélník 97"/>
          <p:cNvSpPr/>
          <p:nvPr/>
        </p:nvSpPr>
        <p:spPr>
          <a:xfrm>
            <a:off x="4288366" y="265558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107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9" name="Obdélník 98"/>
          <p:cNvSpPr/>
          <p:nvPr/>
        </p:nvSpPr>
        <p:spPr>
          <a:xfrm>
            <a:off x="4280746" y="305944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75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0" name="Obdélník 99"/>
          <p:cNvSpPr/>
          <p:nvPr/>
        </p:nvSpPr>
        <p:spPr>
          <a:xfrm>
            <a:off x="4280746" y="347092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71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1" name="Obdélník 100"/>
          <p:cNvSpPr/>
          <p:nvPr/>
        </p:nvSpPr>
        <p:spPr>
          <a:xfrm>
            <a:off x="4269316" y="3879334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85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" name="Obdélník 101"/>
          <p:cNvSpPr/>
          <p:nvPr/>
        </p:nvSpPr>
        <p:spPr>
          <a:xfrm>
            <a:off x="4292176" y="428245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61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3" name="Obdélník 102"/>
          <p:cNvSpPr/>
          <p:nvPr/>
        </p:nvSpPr>
        <p:spPr>
          <a:xfrm>
            <a:off x="4284556" y="470917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185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4286964" y="5108044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493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5" name="Obdélník 104"/>
          <p:cNvSpPr/>
          <p:nvPr/>
        </p:nvSpPr>
        <p:spPr>
          <a:xfrm>
            <a:off x="4284556" y="5528662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729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6" name="Obdélník 105"/>
          <p:cNvSpPr/>
          <p:nvPr/>
        </p:nvSpPr>
        <p:spPr>
          <a:xfrm>
            <a:off x="4284556" y="593785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911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7" name="Obdélník 106"/>
          <p:cNvSpPr/>
          <p:nvPr/>
        </p:nvSpPr>
        <p:spPr>
          <a:xfrm>
            <a:off x="7428344" y="222697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  97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8" name="Obdélník 107"/>
          <p:cNvSpPr/>
          <p:nvPr/>
        </p:nvSpPr>
        <p:spPr>
          <a:xfrm>
            <a:off x="7445249" y="265558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88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9" name="Obdélník 108"/>
          <p:cNvSpPr/>
          <p:nvPr/>
        </p:nvSpPr>
        <p:spPr>
          <a:xfrm>
            <a:off x="7437629" y="305944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70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0" name="Obdélník 109"/>
          <p:cNvSpPr/>
          <p:nvPr/>
        </p:nvSpPr>
        <p:spPr>
          <a:xfrm>
            <a:off x="7437629" y="347472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101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1" name="Obdélník 110"/>
          <p:cNvSpPr/>
          <p:nvPr/>
        </p:nvSpPr>
        <p:spPr>
          <a:xfrm>
            <a:off x="7437629" y="387097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77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2" name="Obdélník 111"/>
          <p:cNvSpPr/>
          <p:nvPr/>
        </p:nvSpPr>
        <p:spPr>
          <a:xfrm>
            <a:off x="7437629" y="429388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63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3" name="Obdélník 112"/>
          <p:cNvSpPr/>
          <p:nvPr/>
        </p:nvSpPr>
        <p:spPr>
          <a:xfrm>
            <a:off x="7437629" y="470536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208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4" name="Obdélník 113"/>
          <p:cNvSpPr/>
          <p:nvPr/>
        </p:nvSpPr>
        <p:spPr>
          <a:xfrm>
            <a:off x="7437629" y="511684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593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5" name="Obdélník 114"/>
          <p:cNvSpPr/>
          <p:nvPr/>
        </p:nvSpPr>
        <p:spPr>
          <a:xfrm>
            <a:off x="7437629" y="5528662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782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7" name="Obdélník 116"/>
          <p:cNvSpPr/>
          <p:nvPr/>
        </p:nvSpPr>
        <p:spPr>
          <a:xfrm>
            <a:off x="7441439" y="594928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996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>
                <a:solidFill>
                  <a:srgbClr val="795339"/>
                </a:solidFill>
              </a:rPr>
              <a:pPr/>
              <a:t>6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4638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tmFilter="0,0; .5, 1; 1, 1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 tmFilter="0,0; .5, 1; 1, 1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 tmFilter="0,0; .5, 1; 1, 1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 tmFilter="0,0; .5, 1; 1, 1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 tmFilter="0,0; .5, 1; 1, 1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 tmFilter="0,0; .5, 1; 1, 1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 tmFilter="0,0; .5, 1; 1, 1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 tmFilter="0,0; .5, 1; 1, 1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 tmFilter="0,0; .5, 1; 1, 1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4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4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6" dur="1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7" dur="4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4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1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4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4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4" dur="1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4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4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1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4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4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2" dur="1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3" dur="4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4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1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2" dur="4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4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0" dur="1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1" dur="4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4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9" dur="1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0" dur="4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4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4" fill="hold">
                      <p:stCondLst>
                        <p:cond delay="indefinite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8" dur="1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9" dur="4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4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43" grpId="0" animBg="1"/>
      <p:bldP spid="44" grpId="0" animBg="1"/>
      <p:bldP spid="3" grpId="0" animBg="1"/>
      <p:bldP spid="85" grpId="0" animBg="1"/>
      <p:bldP spid="86" grpId="0" animBg="1"/>
      <p:bldP spid="8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  <p:bldP spid="101" grpId="0"/>
      <p:bldP spid="102" grpId="0"/>
      <p:bldP spid="103" grpId="0"/>
      <p:bldP spid="104" grpId="0"/>
      <p:bldP spid="105" grpId="0"/>
      <p:bldP spid="106" grpId="0"/>
      <p:bldP spid="107" grpId="0"/>
      <p:bldP spid="108" grpId="0"/>
      <p:bldP spid="109" grpId="0"/>
      <p:bldP spid="110" grpId="0"/>
      <p:bldP spid="111" grpId="0"/>
      <p:bldP spid="112" grpId="0"/>
      <p:bldP spid="113" grpId="0"/>
      <p:bldP spid="114" grpId="0"/>
      <p:bldP spid="115" grpId="0"/>
      <p:bldP spid="1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-3084"/>
            <a:ext cx="87430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Doplň do tabulky v pracovním listu a zkontroluj správnost </a:t>
            </a:r>
          </a:p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výpočtů: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93224" y="986736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3946095" y="1003831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35E21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solidFill>
                <a:srgbClr val="A35E21"/>
              </a:soli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198137" y="1008993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F8B1E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8575323"/>
              </p:ext>
            </p:extLst>
          </p:nvPr>
        </p:nvGraphicFramePr>
        <p:xfrm>
          <a:off x="606992" y="2576516"/>
          <a:ext cx="1458363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/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98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157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235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456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567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675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432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562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867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3" name="Tabulka 8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1164677"/>
              </p:ext>
            </p:extLst>
          </p:nvPr>
        </p:nvGraphicFramePr>
        <p:xfrm>
          <a:off x="3538335" y="2485076"/>
          <a:ext cx="1458363" cy="411480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/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87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123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342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534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875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267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451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698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986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4" name="Tabulka 8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8541260"/>
              </p:ext>
            </p:extLst>
          </p:nvPr>
        </p:nvGraphicFramePr>
        <p:xfrm>
          <a:off x="6687507" y="2485076"/>
          <a:ext cx="1458363" cy="411480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/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123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543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429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874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744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187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333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974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897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966202" y="1909012"/>
            <a:ext cx="717084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 54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3840395" y="1902372"/>
            <a:ext cx="717084" cy="36004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 63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6" name="Obdélník 85"/>
          <p:cNvSpPr/>
          <p:nvPr/>
        </p:nvSpPr>
        <p:spPr>
          <a:xfrm>
            <a:off x="7092437" y="1891952"/>
            <a:ext cx="717084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 76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>
                <a:solidFill>
                  <a:srgbClr val="795339"/>
                </a:solidFill>
              </a:rPr>
              <a:pPr/>
              <a:t>7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803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43" grpId="0" animBg="1"/>
      <p:bldP spid="44" grpId="0" animBg="1"/>
      <p:bldP spid="3" grpId="0" animBg="1"/>
      <p:bldP spid="85" grpId="0" animBg="1"/>
      <p:bldP spid="8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8555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výsledků do tabulky v pracovním listu: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93224" y="706524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3946095" y="723619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35E21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solidFill>
                <a:srgbClr val="A35E21"/>
              </a:soli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198137" y="728781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F8B1E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1183737"/>
              </p:ext>
            </p:extLst>
          </p:nvPr>
        </p:nvGraphicFramePr>
        <p:xfrm>
          <a:off x="606992" y="2296304"/>
          <a:ext cx="1458363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/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98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157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235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456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567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675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432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562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867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3" name="Tabulka 8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3083462"/>
              </p:ext>
            </p:extLst>
          </p:nvPr>
        </p:nvGraphicFramePr>
        <p:xfrm>
          <a:off x="3538335" y="2204864"/>
          <a:ext cx="1458363" cy="411480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/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87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123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342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534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875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267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451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698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986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4" name="Tabulka 8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2266687"/>
              </p:ext>
            </p:extLst>
          </p:nvPr>
        </p:nvGraphicFramePr>
        <p:xfrm>
          <a:off x="6687507" y="2204864"/>
          <a:ext cx="1458363" cy="411480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/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123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543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429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874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744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187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333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974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897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966202" y="1628800"/>
            <a:ext cx="717084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 54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3840395" y="1622160"/>
            <a:ext cx="717084" cy="36004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 63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6" name="Obdélník 85"/>
          <p:cNvSpPr/>
          <p:nvPr/>
        </p:nvSpPr>
        <p:spPr>
          <a:xfrm>
            <a:off x="7092437" y="1611740"/>
            <a:ext cx="717084" cy="36004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 76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7" name="Obdélník 86"/>
          <p:cNvSpPr/>
          <p:nvPr/>
        </p:nvSpPr>
        <p:spPr>
          <a:xfrm>
            <a:off x="1352786" y="232994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  33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8" name="Obdélník 87"/>
          <p:cNvSpPr/>
          <p:nvPr/>
        </p:nvSpPr>
        <p:spPr>
          <a:xfrm>
            <a:off x="1358476" y="270892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44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1350856" y="314707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103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1362286" y="355855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181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1" name="Obdélník 90"/>
          <p:cNvSpPr/>
          <p:nvPr/>
        </p:nvSpPr>
        <p:spPr>
          <a:xfrm>
            <a:off x="1362286" y="397003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402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1362286" y="440437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513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1362286" y="480442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621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1362286" y="520447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378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1362286" y="561595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508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6" name="Obdélník 95"/>
          <p:cNvSpPr/>
          <p:nvPr/>
        </p:nvSpPr>
        <p:spPr>
          <a:xfrm>
            <a:off x="1350856" y="602743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813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7" name="Obdélník 96"/>
          <p:cNvSpPr/>
          <p:nvPr/>
        </p:nvSpPr>
        <p:spPr>
          <a:xfrm>
            <a:off x="4265506" y="223267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  36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8" name="Obdélník 97"/>
          <p:cNvSpPr/>
          <p:nvPr/>
        </p:nvSpPr>
        <p:spPr>
          <a:xfrm>
            <a:off x="4288366" y="265558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24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9" name="Obdélník 98"/>
          <p:cNvSpPr/>
          <p:nvPr/>
        </p:nvSpPr>
        <p:spPr>
          <a:xfrm>
            <a:off x="4280746" y="305944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60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0" name="Obdélník 99"/>
          <p:cNvSpPr/>
          <p:nvPr/>
        </p:nvSpPr>
        <p:spPr>
          <a:xfrm>
            <a:off x="4280746" y="347092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279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1" name="Obdélník 100"/>
          <p:cNvSpPr/>
          <p:nvPr/>
        </p:nvSpPr>
        <p:spPr>
          <a:xfrm>
            <a:off x="4269316" y="3879334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471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" name="Obdélník 101"/>
          <p:cNvSpPr/>
          <p:nvPr/>
        </p:nvSpPr>
        <p:spPr>
          <a:xfrm>
            <a:off x="4292176" y="428245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812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3" name="Obdélník 102"/>
          <p:cNvSpPr/>
          <p:nvPr/>
        </p:nvSpPr>
        <p:spPr>
          <a:xfrm>
            <a:off x="4284556" y="470917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204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4286964" y="5108044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388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5" name="Obdélník 104"/>
          <p:cNvSpPr/>
          <p:nvPr/>
        </p:nvSpPr>
        <p:spPr>
          <a:xfrm>
            <a:off x="4284556" y="5528662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635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6" name="Obdélník 105"/>
          <p:cNvSpPr/>
          <p:nvPr/>
        </p:nvSpPr>
        <p:spPr>
          <a:xfrm>
            <a:off x="4284556" y="593785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923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7" name="Obdélník 106"/>
          <p:cNvSpPr/>
          <p:nvPr/>
        </p:nvSpPr>
        <p:spPr>
          <a:xfrm>
            <a:off x="7428344" y="222697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  22</a:t>
            </a:r>
            <a:endParaRPr lang="cs-CZ" sz="21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8" name="Obdélník 107"/>
          <p:cNvSpPr/>
          <p:nvPr/>
        </p:nvSpPr>
        <p:spPr>
          <a:xfrm>
            <a:off x="7445249" y="265558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47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9" name="Obdélník 108"/>
          <p:cNvSpPr/>
          <p:nvPr/>
        </p:nvSpPr>
        <p:spPr>
          <a:xfrm>
            <a:off x="7437629" y="305944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467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0" name="Obdélník 109"/>
          <p:cNvSpPr/>
          <p:nvPr/>
        </p:nvSpPr>
        <p:spPr>
          <a:xfrm>
            <a:off x="7437629" y="347472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353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1" name="Obdélník 110"/>
          <p:cNvSpPr/>
          <p:nvPr/>
        </p:nvSpPr>
        <p:spPr>
          <a:xfrm>
            <a:off x="7437629" y="387097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798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2" name="Obdélník 111"/>
          <p:cNvSpPr/>
          <p:nvPr/>
        </p:nvSpPr>
        <p:spPr>
          <a:xfrm>
            <a:off x="7437629" y="429388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668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3" name="Obdélník 112"/>
          <p:cNvSpPr/>
          <p:nvPr/>
        </p:nvSpPr>
        <p:spPr>
          <a:xfrm>
            <a:off x="7437629" y="470536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111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4" name="Obdélník 113"/>
          <p:cNvSpPr/>
          <p:nvPr/>
        </p:nvSpPr>
        <p:spPr>
          <a:xfrm>
            <a:off x="7437629" y="511684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257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5" name="Obdélník 114"/>
          <p:cNvSpPr/>
          <p:nvPr/>
        </p:nvSpPr>
        <p:spPr>
          <a:xfrm>
            <a:off x="7437629" y="5528662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898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7" name="Obdélník 116"/>
          <p:cNvSpPr/>
          <p:nvPr/>
        </p:nvSpPr>
        <p:spPr>
          <a:xfrm>
            <a:off x="7441439" y="5949280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821</a:t>
            </a:r>
            <a:endParaRPr lang="cs-CZ" sz="21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>
                <a:solidFill>
                  <a:srgbClr val="795339"/>
                </a:solidFill>
              </a:rPr>
              <a:pPr/>
              <a:t>8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758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tmFilter="0,0; .5, 1; 1, 1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 tmFilter="0,0; .5, 1; 1, 1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 tmFilter="0,0; .5, 1; 1, 1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 tmFilter="0,0; .5, 1; 1, 1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 tmFilter="0,0; .5, 1; 1, 1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 tmFilter="0,0; .5, 1; 1, 1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 tmFilter="0,0; .5, 1; 1, 1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 tmFilter="0,0; .5, 1; 1, 1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 tmFilter="0,0; .5, 1; 1, 1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4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4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6" dur="1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7" dur="4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4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1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4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4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4" dur="1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4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4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1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4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4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2" dur="1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3" dur="4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4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1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2" dur="4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4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0" dur="1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1" dur="4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4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9" dur="1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0" dur="4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4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4" fill="hold">
                      <p:stCondLst>
                        <p:cond delay="indefinite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8" dur="1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9" dur="4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4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43" grpId="0" animBg="1"/>
      <p:bldP spid="44" grpId="0" animBg="1"/>
      <p:bldP spid="3" grpId="0" animBg="1"/>
      <p:bldP spid="85" grpId="0" animBg="1"/>
      <p:bldP spid="86" grpId="0" animBg="1"/>
      <p:bldP spid="8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  <p:bldP spid="101" grpId="0"/>
      <p:bldP spid="102" grpId="0"/>
      <p:bldP spid="103" grpId="0"/>
      <p:bldP spid="104" grpId="0"/>
      <p:bldP spid="105" grpId="0"/>
      <p:bldP spid="106" grpId="0"/>
      <p:bldP spid="107" grpId="0"/>
      <p:bldP spid="108" grpId="0"/>
      <p:bldP spid="109" grpId="0"/>
      <p:bldP spid="110" grpId="0"/>
      <p:bldP spid="111" grpId="0"/>
      <p:bldP spid="112" grpId="0"/>
      <p:bldP spid="113" grpId="0"/>
      <p:bldP spid="114" grpId="0"/>
      <p:bldP spid="115" grpId="0"/>
      <p:bldP spid="1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8013441"/>
              </p:ext>
            </p:extLst>
          </p:nvPr>
        </p:nvGraphicFramePr>
        <p:xfrm>
          <a:off x="0" y="100966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Pracovní list 509/list č. 5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Vypočítej a doplň do tabulky správný výsledek:	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7" name="Rectangle 9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5" name="Rectangle 4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93224" y="1465304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46095" y="1482399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98137" y="1487561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2383285"/>
              </p:ext>
            </p:extLst>
          </p:nvPr>
        </p:nvGraphicFramePr>
        <p:xfrm>
          <a:off x="606992" y="2723784"/>
          <a:ext cx="1458363" cy="4114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dirty="0" smtClean="0"/>
                        <a:t>  46</a:t>
                      </a:r>
                      <a:endParaRPr lang="cs-CZ" sz="2100" b="1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57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86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29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37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12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123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321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597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675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8657367"/>
              </p:ext>
            </p:extLst>
          </p:nvPr>
        </p:nvGraphicFramePr>
        <p:xfrm>
          <a:off x="3538335" y="2632344"/>
          <a:ext cx="1458363" cy="4114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dirty="0" smtClean="0"/>
                        <a:t>  74</a:t>
                      </a:r>
                      <a:endParaRPr lang="cs-CZ" sz="2100" b="1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65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33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29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43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19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143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451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687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869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91345"/>
              </p:ext>
            </p:extLst>
          </p:nvPr>
        </p:nvGraphicFramePr>
        <p:xfrm>
          <a:off x="6687507" y="2632344"/>
          <a:ext cx="1458363" cy="4114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dirty="0" smtClean="0"/>
                        <a:t>  58</a:t>
                      </a:r>
                      <a:endParaRPr lang="cs-CZ" sz="2100" b="1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49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31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62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38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24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169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554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743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957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Obdélník 12"/>
          <p:cNvSpPr/>
          <p:nvPr/>
        </p:nvSpPr>
        <p:spPr>
          <a:xfrm>
            <a:off x="966202" y="2149044"/>
            <a:ext cx="717084" cy="360040"/>
          </a:xfrm>
          <a:prstGeom prst="rect">
            <a:avLst/>
          </a:prstGeom>
          <a:noFill/>
          <a:ln w="12700">
            <a:solidFill>
              <a:schemeClr val="tx1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1" i="0" u="none" strike="noStrike" kern="0" normalizeH="0" baseline="0" noProof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+ 36</a:t>
            </a:r>
            <a:endParaRPr kumimoji="0" lang="cs-CZ" sz="2100" b="1" i="0" u="none" strike="noStrike" kern="0" normalizeH="0" baseline="0" noProof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840395" y="2142404"/>
            <a:ext cx="717084" cy="360040"/>
          </a:xfrm>
          <a:prstGeom prst="rect">
            <a:avLst/>
          </a:prstGeom>
          <a:noFill/>
          <a:ln w="12700">
            <a:solidFill>
              <a:schemeClr val="tx1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1" i="0" u="none" strike="noStrike" kern="0" normalizeH="0" baseline="0" noProof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+ 42</a:t>
            </a:r>
            <a:endParaRPr kumimoji="0" lang="cs-CZ" sz="2100" b="1" i="0" u="none" strike="noStrike" kern="0" normalizeH="0" baseline="0" noProof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092437" y="2131984"/>
            <a:ext cx="717084" cy="360040"/>
          </a:xfrm>
          <a:prstGeom prst="rect">
            <a:avLst/>
          </a:prstGeom>
          <a:noFill/>
          <a:ln w="12700">
            <a:solidFill>
              <a:schemeClr val="tx1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1" i="0" u="none" strike="noStrike" kern="0" normalizeH="0" baseline="0" noProof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+ 39</a:t>
            </a:r>
            <a:endParaRPr kumimoji="0" lang="cs-CZ" sz="2100" b="1" i="0" u="none" strike="noStrike" kern="0" normalizeH="0" baseline="0" noProof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3488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9352546"/>
              </p:ext>
            </p:extLst>
          </p:nvPr>
        </p:nvGraphicFramePr>
        <p:xfrm>
          <a:off x="0" y="100966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Pracovní list 509/list č. 7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Vypočítej a doplň do tabulky správný výsledek:	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7" name="Rectangle 9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5" name="Rectangle 4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93224" y="1477060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946095" y="1494155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98137" y="1499317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3562062"/>
              </p:ext>
            </p:extLst>
          </p:nvPr>
        </p:nvGraphicFramePr>
        <p:xfrm>
          <a:off x="606992" y="2695784"/>
          <a:ext cx="1458363" cy="4114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dirty="0" smtClean="0"/>
                        <a:t>  87</a:t>
                      </a:r>
                      <a:endParaRPr lang="cs-CZ" sz="2100" b="1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98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157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235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456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567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675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432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562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867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5936862"/>
              </p:ext>
            </p:extLst>
          </p:nvPr>
        </p:nvGraphicFramePr>
        <p:xfrm>
          <a:off x="3538335" y="2670604"/>
          <a:ext cx="1458363" cy="4114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dirty="0" smtClean="0"/>
                        <a:t>  99</a:t>
                      </a:r>
                      <a:endParaRPr lang="cs-CZ" sz="2100" b="1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87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123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342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534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875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267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451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698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986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0036815"/>
              </p:ext>
            </p:extLst>
          </p:nvPr>
        </p:nvGraphicFramePr>
        <p:xfrm>
          <a:off x="6687507" y="2670604"/>
          <a:ext cx="1458363" cy="4114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38284"/>
                <a:gridCol w="720079"/>
              </a:tblGrid>
              <a:tr h="370840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dirty="0" smtClean="0"/>
                        <a:t>  98</a:t>
                      </a:r>
                      <a:endParaRPr lang="cs-CZ" sz="2100" b="1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123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543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429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874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744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187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333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974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897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100" dirty="0" smtClean="0"/>
                        <a:t> </a:t>
                      </a:r>
                      <a:endParaRPr lang="cs-CZ" sz="21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2" name="Obdélník 21"/>
          <p:cNvSpPr/>
          <p:nvPr/>
        </p:nvSpPr>
        <p:spPr>
          <a:xfrm>
            <a:off x="966202" y="2147548"/>
            <a:ext cx="717084" cy="360040"/>
          </a:xfrm>
          <a:prstGeom prst="rect">
            <a:avLst/>
          </a:prstGeom>
          <a:noFill/>
          <a:ln w="12700">
            <a:solidFill>
              <a:srgbClr val="AD2E27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1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-</a:t>
            </a:r>
            <a:r>
              <a:rPr kumimoji="0" lang="cs-CZ" sz="21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54</a:t>
            </a:r>
            <a:endParaRPr kumimoji="0" lang="cs-CZ" sz="2100" b="1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840395" y="2140908"/>
            <a:ext cx="717084" cy="360040"/>
          </a:xfrm>
          <a:prstGeom prst="rect">
            <a:avLst/>
          </a:prstGeom>
          <a:noFill/>
          <a:ln w="12700">
            <a:solidFill>
              <a:srgbClr val="AD2E27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1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-</a:t>
            </a:r>
            <a:r>
              <a:rPr kumimoji="0" lang="cs-CZ" sz="21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63</a:t>
            </a:r>
            <a:endParaRPr kumimoji="0" lang="cs-CZ" sz="2100" b="1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092437" y="2130488"/>
            <a:ext cx="717084" cy="360040"/>
          </a:xfrm>
          <a:prstGeom prst="rect">
            <a:avLst/>
          </a:prstGeom>
          <a:noFill/>
          <a:ln w="12700">
            <a:solidFill>
              <a:srgbClr val="AD2E27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1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-</a:t>
            </a:r>
            <a:r>
              <a:rPr kumimoji="0" lang="cs-CZ" sz="21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76</a:t>
            </a:r>
            <a:endParaRPr kumimoji="0" lang="cs-CZ" sz="2100" b="1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6075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Použité zdroje: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699709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5876</TotalTime>
  <Words>770</Words>
  <Application>Microsoft Office PowerPoint</Application>
  <PresentationFormat>Předvádění na obrazovce (4:3)</PresentationFormat>
  <Paragraphs>392</Paragraphs>
  <Slides>11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23" baseType="lpstr">
      <vt:lpstr>Arial</vt:lpstr>
      <vt:lpstr>Calibri</vt:lpstr>
      <vt:lpstr>Cambria Math</vt:lpstr>
      <vt:lpstr>Candara</vt:lpstr>
      <vt:lpstr>Franklin Gothic Book</vt:lpstr>
      <vt:lpstr>Franklin Gothic Medium</vt:lpstr>
      <vt:lpstr>Tunga</vt:lpstr>
      <vt:lpstr>Wingdings</vt:lpstr>
      <vt:lpstr>Wingdings 2</vt:lpstr>
      <vt:lpstr>Úhly</vt:lpstr>
      <vt:lpstr>2_Human</vt:lpstr>
      <vt:lpstr>Human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377</cp:revision>
  <dcterms:created xsi:type="dcterms:W3CDTF">2011-02-20T11:49:28Z</dcterms:created>
  <dcterms:modified xsi:type="dcterms:W3CDTF">2013-12-15T14:46:56Z</dcterms:modified>
</cp:coreProperties>
</file>