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  <p:sldMasterId id="2147483792" r:id="rId2"/>
    <p:sldMasterId id="2147483828" r:id="rId3"/>
    <p:sldMasterId id="2147483840" r:id="rId4"/>
  </p:sldMasterIdLst>
  <p:notesMasterIdLst>
    <p:notesMasterId r:id="rId13"/>
  </p:notesMasterIdLst>
  <p:sldIdLst>
    <p:sldId id="348" r:id="rId5"/>
    <p:sldId id="349" r:id="rId6"/>
    <p:sldId id="350" r:id="rId7"/>
    <p:sldId id="256" r:id="rId8"/>
    <p:sldId id="341" r:id="rId9"/>
    <p:sldId id="347" r:id="rId10"/>
    <p:sldId id="351" r:id="rId11"/>
    <p:sldId id="352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Výchozí oddíl" id="{EAADD167-82C3-4DF7-8557-ADA4487E5285}">
          <p14:sldIdLst>
            <p14:sldId id="348"/>
            <p14:sldId id="349"/>
            <p14:sldId id="350"/>
            <p14:sldId id="256"/>
            <p14:sldId id="341"/>
            <p14:sldId id="347"/>
            <p14:sldId id="351"/>
            <p14:sldId id="352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4319">
          <p15:clr>
            <a:srgbClr val="A4A3A4"/>
          </p15:clr>
        </p15:guide>
        <p15:guide id="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FF"/>
    <a:srgbClr val="0000FF"/>
    <a:srgbClr val="008000"/>
    <a:srgbClr val="CC6600"/>
    <a:srgbClr val="FF3399"/>
    <a:srgbClr val="FF9900"/>
    <a:srgbClr val="000099"/>
    <a:srgbClr val="996633"/>
    <a:srgbClr val="6600CC"/>
    <a:srgbClr val="00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113A9D2-9D6B-4929-AA2D-F23B5EE8CBE7}" styleName="Styl s motivem 2 – zvýraznění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5758FB7-9AC5-4552-8A53-C91805E547FA}" styleName="Styl s motivem 1 – zvýraznění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08FB837D-C827-4EFA-A057-4D05807E0F7C}" styleName="Styl s motivem 1 – zvýraznění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1FECB4D8-DB02-4DC6-A0A2-4F2EBAE1DC90}" styleName="Střední styl 1 – zvýraznění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EB9631B5-78F2-41C9-869B-9F39066F8104}" styleName="Střední styl 3 – zvýraznění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EB344D84-9AFB-497E-A393-DC336BA19D2E}" styleName="Střední styl 3 – zvýraznění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EC20E35-A176-4012-BC5E-935CFFF8708E}" styleName="Styl Středně sytá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3C2FFA5D-87B4-456A-9821-1D502468CF0F}" styleName="Styl s motivem 1 – zvýraznění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72833802-FEF1-4C79-8D5D-14CF1EAF98D9}" styleName="Světlý styl 2 – zvýraznění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69012ECD-51FC-41F1-AA8D-1B2483CD663E}" styleName="Světlý styl 2 – zvýraznění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00A15C55-8517-42AA-B614-E9B94910E393}" styleName="Střední styl 2 – zvýraznění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306799F8-075E-4A3A-A7F6-7FBC6576F1A4}" styleName="Styl s motivem 2 – zvýraznění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638B1855-1B75-4FBE-930C-398BA8C253C6}" styleName="Styl s motivem 2 – zvýraznění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9D7B26C5-4107-4FEC-AEDC-1716B250A1EF}" styleName="Styl Světlá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912C8C85-51F0-491E-9774-3900AFEF0FD7}" styleName="Světlý styl 2 – zvýraznění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9467" autoAdjust="0"/>
  </p:normalViewPr>
  <p:slideViewPr>
    <p:cSldViewPr>
      <p:cViewPr varScale="1">
        <p:scale>
          <a:sx n="67" d="100"/>
          <a:sy n="67" d="100"/>
        </p:scale>
        <p:origin x="1188" y="60"/>
      </p:cViewPr>
      <p:guideLst>
        <p:guide orient="horz" pos="4319"/>
        <p:guide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7C3903-FCDB-4C7A-A4DC-AAD1E44EC9AB}" type="datetimeFigureOut">
              <a:rPr lang="cs-CZ" smtClean="0"/>
              <a:t>15. 12. 2013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DC449B-83A6-4662-BD96-EBE3B78363E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97433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FB5261-D328-47B9-B9EC-44FA55F6DDBE}" type="datetime1">
              <a:rPr lang="cs-CZ" smtClean="0"/>
              <a:t>15. 12. 2013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4FE9A2-8EFD-4932-B6AD-F7D5AED7A204}" type="datetime1">
              <a:rPr lang="cs-CZ" smtClean="0"/>
              <a:t>15. 12. 2013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7C3CA-586C-4FDC-A5E5-2613F0A70A21}" type="datetime1">
              <a:rPr lang="cs-CZ" smtClean="0"/>
              <a:t>15. 12. 2013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444E3-9D45-46C6-9D04-BB9EE6D28999}" type="datetime1">
              <a:rPr lang="cs-CZ" smtClean="0"/>
              <a:t>15. 12. 2013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897AA6-3C87-40ED-B966-368689B78E76}" type="datetime1">
              <a:rPr lang="cs-CZ" smtClean="0"/>
              <a:t>15. 12. 2013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ADF34-C85F-440C-A254-F3DCD4E79BD4}" type="datetime1">
              <a:rPr lang="cs-CZ" smtClean="0"/>
              <a:t>15. 12. 2013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D548D8-4089-4603-A855-800F7A00FD10}" type="datetime1">
              <a:rPr lang="cs-CZ" smtClean="0"/>
              <a:t>15. 12. 2013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9E9C13-1B42-46EA-8C5B-8B301673DB86}" type="datetime1">
              <a:rPr lang="cs-CZ" smtClean="0"/>
              <a:t>15. 12. 2013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8B6516A-0A55-4A40-956F-2352E90928C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97FB3-EF79-44F6-80BE-80BBD55B2271}" type="datetime1">
              <a:rPr lang="cs-CZ" smtClean="0"/>
              <a:t>15. 12. 2013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7D68A9-127A-4C25-9B73-8722E39D1615}" type="datetime1">
              <a:rPr lang="cs-CZ" smtClean="0"/>
              <a:t>15. 12. 2013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7DAE7-272B-471E-898F-43CA9B3A03E4}" type="datetime1">
              <a:rPr lang="cs-CZ" smtClean="0"/>
              <a:t>15. 12. 2013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20"/>
          <p:cNvSpPr>
            <a:spLocks noGrp="1"/>
          </p:cNvSpPr>
          <p:nvPr>
            <p:ph type="ctrTitle"/>
          </p:nvPr>
        </p:nvSpPr>
        <p:spPr>
          <a:xfrm>
            <a:off x="685800" y="990601"/>
            <a:ext cx="7772400" cy="2609850"/>
          </a:xfrm>
        </p:spPr>
        <p:txBody>
          <a:bodyPr anchor="b" anchorCtr="0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  <a:contourClr>
                <a:srgbClr val="FFFFFF"/>
              </a:contourClr>
            </a:sp3d>
          </a:bodyPr>
          <a:lstStyle>
            <a:lvl1pPr algn="ctr">
              <a:defRPr lang="en-US" sz="5800" dirty="0" smtClean="0">
                <a:ln w="9525">
                  <a:noFill/>
                </a:ln>
                <a:effectLst>
                  <a:outerShdw blurRad="50800" dist="38100" dir="8220000" algn="tl" rotWithShape="0">
                    <a:srgbClr val="000000">
                      <a:alpha val="40000"/>
                    </a:srgb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4" name="Rectangle 26"/>
          <p:cNvSpPr>
            <a:spLocks noGrp="1"/>
          </p:cNvSpPr>
          <p:nvPr>
            <p:ph type="subTitle" idx="1"/>
          </p:nvPr>
        </p:nvSpPr>
        <p:spPr>
          <a:xfrm>
            <a:off x="1371600" y="3657600"/>
            <a:ext cx="6400800" cy="1967089"/>
          </a:xfrm>
        </p:spPr>
        <p:txBody>
          <a:bodyPr>
            <a:normAutofit/>
          </a:bodyPr>
          <a:lstStyle>
            <a:lvl1pPr marL="0" indent="0" algn="ctr">
              <a:buNone/>
              <a:defRPr lang="en-US" sz="3000" b="0">
                <a:solidFill>
                  <a:schemeClr val="tx2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8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B1DB88D4-C068-49EF-872B-D9B0F9DEC0C1}" type="datetime1">
              <a:rPr lang="cs-CZ" smtClean="0">
                <a:solidFill>
                  <a:srgbClr val="795339"/>
                </a:solidFill>
              </a:rPr>
              <a:t>15. 12. 2013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9" name="Rectangle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F8B6516A-0A55-4A40-956F-2352E90928C9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25" name="Rectangle 27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69735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EB099-B701-41F4-82FB-669E031D3C87}" type="datetime1">
              <a:rPr lang="cs-CZ" smtClean="0">
                <a:solidFill>
                  <a:srgbClr val="795339"/>
                </a:solidFill>
              </a:rPr>
              <a:t>15. 12. 2013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811259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722313" y="2685391"/>
            <a:ext cx="7772400" cy="3112843"/>
          </a:xfrm>
        </p:spPr>
        <p:txBody>
          <a:bodyPr anchor="t">
            <a:normAutofit/>
          </a:bodyPr>
          <a:lstStyle>
            <a:lvl1pPr algn="ctr">
              <a:buNone/>
              <a:defRPr lang="en-US" sz="6000" b="1" dirty="0">
                <a:solidFill>
                  <a:schemeClr val="tx2">
                    <a:shade val="85000"/>
                    <a:satMod val="150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>
          <a:xfrm>
            <a:off x="722313" y="1128932"/>
            <a:ext cx="7772400" cy="1509712"/>
          </a:xfrm>
        </p:spPr>
        <p:txBody>
          <a:bodyPr anchor="b">
            <a:normAutofit/>
          </a:bodyPr>
          <a:lstStyle>
            <a:lvl1pPr algn="ctr">
              <a:buNone/>
              <a:defRPr lang="en-US" sz="2400" b="0" smtClean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97C29-09C5-4CD4-B946-091DACE04777}" type="datetime1">
              <a:rPr lang="cs-CZ" smtClean="0">
                <a:solidFill>
                  <a:srgbClr val="795339"/>
                </a:solidFill>
              </a:rPr>
              <a:t>15. 12. 2013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938245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502D9-4FE7-4A62-B938-D4EFC8B9C9A1}" type="datetime1">
              <a:rPr lang="cs-CZ" smtClean="0">
                <a:solidFill>
                  <a:srgbClr val="795339"/>
                </a:solidFill>
              </a:rPr>
              <a:t>15. 12. 2013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055551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0" indent="0" algn="l">
              <a:buNone/>
              <a:defRPr sz="22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0" indent="0" algn="l">
              <a:buNone/>
              <a:defRPr sz="22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Rectangl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B5CF65-A4C4-4162-A7BB-25D249BFDDD0}" type="datetime1">
              <a:rPr lang="cs-CZ" smtClean="0">
                <a:solidFill>
                  <a:srgbClr val="795339"/>
                </a:solidFill>
              </a:rPr>
              <a:t>15. 12. 2013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8" name="Rectangl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792372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C3BD8-7A9D-46AB-A619-5FA53EE6C5D0}" type="datetime1">
              <a:rPr lang="cs-CZ" smtClean="0">
                <a:solidFill>
                  <a:srgbClr val="795339"/>
                </a:solidFill>
              </a:rPr>
              <a:t>15. 12. 2013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4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336787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097F43-53D4-4B0F-A9CC-0CC02EA20717}" type="datetime1">
              <a:rPr lang="cs-CZ" smtClean="0">
                <a:solidFill>
                  <a:srgbClr val="795339"/>
                </a:solidFill>
              </a:rPr>
              <a:t>15. 12. 2013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3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08610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>
            <a:normAutofit/>
          </a:bodyPr>
          <a:lstStyle>
            <a:lvl1pPr algn="ctr">
              <a:defRPr sz="24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9F9ED-2225-455B-82B9-56B7A2CE5F03}" type="datetime1">
              <a:rPr lang="cs-CZ" smtClean="0">
                <a:solidFill>
                  <a:srgbClr val="795339"/>
                </a:solidFill>
              </a:rPr>
              <a:t>15. 12. 2013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958812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27729" y="1062637"/>
            <a:ext cx="4599432" cy="3977640"/>
          </a:xfrm>
          <a:prstGeom prst="rect">
            <a:avLst/>
          </a:prstGeom>
          <a:solidFill>
            <a:schemeClr val="tx2">
              <a:shade val="15000"/>
            </a:schemeClr>
          </a:solidFill>
          <a:ln w="63500">
            <a:noFill/>
            <a:miter lim="800000"/>
          </a:ln>
          <a:effectLst>
            <a:outerShdw blurRad="63500" dist="25400" dir="7200000" algn="t" rotWithShape="0">
              <a:prstClr val="black">
                <a:alpha val="45000"/>
              </a:prstClr>
            </a:outerShdw>
          </a:effectLst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lIns="45720" rIns="45720" rtlCol="0" anchor="ctr">
            <a:normAutofit/>
          </a:bodyPr>
          <a:lstStyle/>
          <a:p>
            <a:pPr indent="-274320">
              <a:buClr>
                <a:srgbClr val="AD2E27"/>
              </a:buClr>
              <a:buSzPct val="80000"/>
              <a:buFont typeface="Wingdings 2" pitchFamily="18" charset="2"/>
              <a:buNone/>
            </a:pPr>
            <a:endParaRPr lang="en-US" sz="2000">
              <a:solidFill>
                <a:prstClr val="white"/>
              </a:solidFill>
            </a:endParaRPr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5514536" y="4343400"/>
            <a:ext cx="3048000" cy="709858"/>
          </a:xfrm>
        </p:spPr>
        <p:txBody>
          <a:bodyPr anchor="t">
            <a:noAutofit/>
          </a:bodyPr>
          <a:lstStyle>
            <a:lvl1pPr algn="l">
              <a:buNone/>
              <a:defRPr sz="22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pic" idx="1"/>
          </p:nvPr>
        </p:nvSpPr>
        <p:spPr>
          <a:xfrm>
            <a:off x="739645" y="1222657"/>
            <a:ext cx="4575601" cy="3657600"/>
          </a:xfrm>
          <a:solidFill>
            <a:schemeClr val="tx2">
              <a:shade val="75000"/>
            </a:schemeClr>
          </a:solidFill>
          <a:ln w="63500">
            <a:noFill/>
            <a:miter lim="800000"/>
          </a:ln>
          <a:effectLst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>
            <a:lvl1pPr>
              <a:buNone/>
              <a:defRPr sz="3200"/>
            </a:lvl1pPr>
          </a:lstStyle>
          <a:p>
            <a:r>
              <a:rPr lang="cs-CZ" sz="2000" smtClean="0"/>
              <a:t>Kliknutím na ikonu přidáte obrázek.</a:t>
            </a:r>
            <a:endParaRPr lang="en-US" sz="2000" dirty="0"/>
          </a:p>
        </p:txBody>
      </p:sp>
      <p:sp>
        <p:nvSpPr>
          <p:cNvPr id="4" name="Rectangle 4"/>
          <p:cNvSpPr>
            <a:spLocks noGrp="1"/>
          </p:cNvSpPr>
          <p:nvPr>
            <p:ph type="body" sz="half" idx="2"/>
          </p:nvPr>
        </p:nvSpPr>
        <p:spPr>
          <a:xfrm>
            <a:off x="5514536" y="1371600"/>
            <a:ext cx="3044952" cy="2930086"/>
          </a:xfrm>
        </p:spPr>
        <p:txBody>
          <a:bodyPr bIns="0" anchor="b">
            <a:normAutofit/>
          </a:bodyPr>
          <a:lstStyle>
            <a:lvl1pPr marL="0" marR="0" indent="0" algn="l">
              <a:buFontTx/>
              <a:buNone/>
              <a:defRPr sz="1300">
                <a:solidFill>
                  <a:schemeClr val="tx1">
                    <a:tint val="95000"/>
                  </a:schemeClr>
                </a:solidFill>
              </a:defRPr>
            </a:lvl1pPr>
            <a:lvl2pPr marL="460375" marR="0" indent="-112713">
              <a:buFontTx/>
              <a:buNone/>
              <a:defRPr sz="1200"/>
            </a:lvl2pPr>
            <a:lvl3pPr marL="914400" marR="0" indent="-117475">
              <a:buFontTx/>
              <a:buNone/>
              <a:defRPr sz="1000"/>
            </a:lvl3pPr>
            <a:lvl4pPr marL="1316038" marR="0" indent="-112713">
              <a:buFontTx/>
              <a:buNone/>
              <a:defRPr sz="900"/>
            </a:lvl4pPr>
            <a:lvl5pPr marL="1711325" marR="0" indent="-117475"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523F4-55D5-4BAE-834E-C6130DF2DE47}" type="datetime1">
              <a:rPr lang="cs-CZ" smtClean="0">
                <a:solidFill>
                  <a:srgbClr val="795339"/>
                </a:solidFill>
              </a:rPr>
              <a:t>15. 12. 2013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6" name="Rectangl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541884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C6000D-6068-459F-9745-28AA9B6DEA3B}" type="datetime1">
              <a:rPr lang="cs-CZ" smtClean="0">
                <a:solidFill>
                  <a:srgbClr val="795339"/>
                </a:solidFill>
              </a:rPr>
              <a:t>15. 12. 2013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055011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0C2FA-A192-465C-ABE5-9C6BADA49F6A}" type="datetime1">
              <a:rPr lang="cs-CZ" smtClean="0">
                <a:solidFill>
                  <a:srgbClr val="795339"/>
                </a:solidFill>
              </a:rPr>
              <a:t>15. 12. 2013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887551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20"/>
          <p:cNvSpPr>
            <a:spLocks noGrp="1"/>
          </p:cNvSpPr>
          <p:nvPr>
            <p:ph type="ctrTitle"/>
          </p:nvPr>
        </p:nvSpPr>
        <p:spPr>
          <a:xfrm>
            <a:off x="685800" y="990601"/>
            <a:ext cx="7772400" cy="2609850"/>
          </a:xfrm>
        </p:spPr>
        <p:txBody>
          <a:bodyPr anchor="b" anchorCtr="0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  <a:contourClr>
                <a:srgbClr val="FFFFFF"/>
              </a:contourClr>
            </a:sp3d>
          </a:bodyPr>
          <a:lstStyle>
            <a:lvl1pPr algn="ctr">
              <a:defRPr lang="en-US" sz="5800" dirty="0" smtClean="0">
                <a:ln w="9525">
                  <a:noFill/>
                </a:ln>
                <a:effectLst>
                  <a:outerShdw blurRad="50800" dist="38100" dir="8220000" algn="tl" rotWithShape="0">
                    <a:srgbClr val="000000">
                      <a:alpha val="40000"/>
                    </a:srgb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4" name="Rectangle 26"/>
          <p:cNvSpPr>
            <a:spLocks noGrp="1"/>
          </p:cNvSpPr>
          <p:nvPr>
            <p:ph type="subTitle" idx="1"/>
          </p:nvPr>
        </p:nvSpPr>
        <p:spPr>
          <a:xfrm>
            <a:off x="1371600" y="3657600"/>
            <a:ext cx="6400800" cy="1967089"/>
          </a:xfrm>
        </p:spPr>
        <p:txBody>
          <a:bodyPr>
            <a:normAutofit/>
          </a:bodyPr>
          <a:lstStyle>
            <a:lvl1pPr marL="0" indent="0" algn="ctr">
              <a:buNone/>
              <a:defRPr lang="en-US" sz="3000" b="0">
                <a:solidFill>
                  <a:schemeClr val="tx2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8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A2841AB3-0FE3-492B-9027-297ED91CC515}" type="datetime1">
              <a:rPr lang="cs-CZ">
                <a:solidFill>
                  <a:srgbClr val="795339"/>
                </a:solidFill>
              </a:rPr>
              <a:pPr/>
              <a:t>15. 12. 2013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9" name="Rectangle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F8B6516A-0A55-4A40-956F-2352E90928C9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25" name="Rectangle 27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579903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7DDA9-70AD-4CA8-8FEB-AD21EB5F0C6B}" type="datetime1">
              <a:rPr lang="cs-CZ">
                <a:solidFill>
                  <a:srgbClr val="795339"/>
                </a:solidFill>
              </a:rPr>
              <a:pPr/>
              <a:t>15. 12. 2013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393871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722313" y="2685391"/>
            <a:ext cx="7772400" cy="3112843"/>
          </a:xfrm>
        </p:spPr>
        <p:txBody>
          <a:bodyPr anchor="t">
            <a:normAutofit/>
          </a:bodyPr>
          <a:lstStyle>
            <a:lvl1pPr algn="ctr">
              <a:buNone/>
              <a:defRPr lang="en-US" sz="6000" b="1" dirty="0">
                <a:solidFill>
                  <a:schemeClr val="tx2">
                    <a:shade val="85000"/>
                    <a:satMod val="150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>
          <a:xfrm>
            <a:off x="722313" y="1128932"/>
            <a:ext cx="7772400" cy="1509712"/>
          </a:xfrm>
        </p:spPr>
        <p:txBody>
          <a:bodyPr anchor="b">
            <a:normAutofit/>
          </a:bodyPr>
          <a:lstStyle>
            <a:lvl1pPr algn="ctr">
              <a:buNone/>
              <a:defRPr lang="en-US" sz="2400" b="0" smtClean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7759A-F70A-4320-A712-F12D023E648E}" type="datetime1">
              <a:rPr lang="cs-CZ">
                <a:solidFill>
                  <a:srgbClr val="795339"/>
                </a:solidFill>
              </a:rPr>
              <a:pPr/>
              <a:t>15. 12. 2013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09712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7392E3-E19D-4482-B84C-1ABCB4BE7D20}" type="datetime1">
              <a:rPr lang="cs-CZ">
                <a:solidFill>
                  <a:srgbClr val="795339"/>
                </a:solidFill>
              </a:rPr>
              <a:pPr/>
              <a:t>15. 12. 2013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273828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0" indent="0" algn="l">
              <a:buNone/>
              <a:defRPr sz="22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0" indent="0" algn="l">
              <a:buNone/>
              <a:defRPr sz="22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Rectangl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F07D1-DA3A-40D4-AFB1-2E3A0F701DFF}" type="datetime1">
              <a:rPr lang="cs-CZ">
                <a:solidFill>
                  <a:srgbClr val="795339"/>
                </a:solidFill>
              </a:rPr>
              <a:pPr/>
              <a:t>15. 12. 2013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8" name="Rectangl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365518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F2BB01-DE4E-4BE9-B70C-CAC9BF0B087C}" type="datetime1">
              <a:rPr lang="cs-CZ">
                <a:solidFill>
                  <a:srgbClr val="795339"/>
                </a:solidFill>
              </a:rPr>
              <a:pPr/>
              <a:t>15. 12. 2013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4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162380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F2D44-B7A1-42B8-A6FA-52C77F47ECD0}" type="datetime1">
              <a:rPr lang="cs-CZ">
                <a:solidFill>
                  <a:srgbClr val="795339"/>
                </a:solidFill>
              </a:rPr>
              <a:pPr/>
              <a:t>15. 12. 2013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3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260092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>
            <a:normAutofit/>
          </a:bodyPr>
          <a:lstStyle>
            <a:lvl1pPr algn="ctr">
              <a:defRPr sz="24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7A8A66-4E49-4CE4-9B11-66F498530C7A}" type="datetime1">
              <a:rPr lang="cs-CZ">
                <a:solidFill>
                  <a:srgbClr val="795339"/>
                </a:solidFill>
              </a:rPr>
              <a:pPr/>
              <a:t>15. 12. 2013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049953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27729" y="1062637"/>
            <a:ext cx="4599432" cy="3977640"/>
          </a:xfrm>
          <a:prstGeom prst="rect">
            <a:avLst/>
          </a:prstGeom>
          <a:solidFill>
            <a:schemeClr val="tx2">
              <a:shade val="15000"/>
            </a:schemeClr>
          </a:solidFill>
          <a:ln w="63500">
            <a:noFill/>
            <a:miter lim="800000"/>
          </a:ln>
          <a:effectLst>
            <a:outerShdw blurRad="63500" dist="25400" dir="7200000" algn="t" rotWithShape="0">
              <a:prstClr val="black">
                <a:alpha val="45000"/>
              </a:prstClr>
            </a:outerShdw>
          </a:effectLst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lIns="45720" rIns="45720" rtlCol="0" anchor="ctr">
            <a:normAutofit/>
          </a:bodyPr>
          <a:lstStyle/>
          <a:p>
            <a:pPr indent="-274320">
              <a:buClr>
                <a:srgbClr val="AD2E27"/>
              </a:buClr>
              <a:buSzPct val="80000"/>
              <a:buFont typeface="Wingdings 2" pitchFamily="18" charset="2"/>
              <a:buNone/>
            </a:pPr>
            <a:endParaRPr lang="en-US" sz="2000">
              <a:solidFill>
                <a:prstClr val="white"/>
              </a:solidFill>
            </a:endParaRPr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5514536" y="4343400"/>
            <a:ext cx="3048000" cy="709858"/>
          </a:xfrm>
        </p:spPr>
        <p:txBody>
          <a:bodyPr anchor="t">
            <a:noAutofit/>
          </a:bodyPr>
          <a:lstStyle>
            <a:lvl1pPr algn="l">
              <a:buNone/>
              <a:defRPr sz="22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pic" idx="1"/>
          </p:nvPr>
        </p:nvSpPr>
        <p:spPr>
          <a:xfrm>
            <a:off x="739645" y="1222657"/>
            <a:ext cx="4575601" cy="3657600"/>
          </a:xfrm>
          <a:solidFill>
            <a:schemeClr val="tx2">
              <a:shade val="75000"/>
            </a:schemeClr>
          </a:solidFill>
          <a:ln w="63500">
            <a:noFill/>
            <a:miter lim="800000"/>
          </a:ln>
          <a:effectLst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>
            <a:lvl1pPr>
              <a:buNone/>
              <a:defRPr sz="3200"/>
            </a:lvl1pPr>
          </a:lstStyle>
          <a:p>
            <a:r>
              <a:rPr lang="cs-CZ" sz="2000" smtClean="0"/>
              <a:t>Kliknutím na ikonu přidáte obrázek.</a:t>
            </a:r>
            <a:endParaRPr lang="en-US" sz="2000" dirty="0"/>
          </a:p>
        </p:txBody>
      </p:sp>
      <p:sp>
        <p:nvSpPr>
          <p:cNvPr id="4" name="Rectangle 4"/>
          <p:cNvSpPr>
            <a:spLocks noGrp="1"/>
          </p:cNvSpPr>
          <p:nvPr>
            <p:ph type="body" sz="half" idx="2"/>
          </p:nvPr>
        </p:nvSpPr>
        <p:spPr>
          <a:xfrm>
            <a:off x="5514536" y="1371600"/>
            <a:ext cx="3044952" cy="2930086"/>
          </a:xfrm>
        </p:spPr>
        <p:txBody>
          <a:bodyPr bIns="0" anchor="b">
            <a:normAutofit/>
          </a:bodyPr>
          <a:lstStyle>
            <a:lvl1pPr marL="0" marR="0" indent="0" algn="l">
              <a:buFontTx/>
              <a:buNone/>
              <a:defRPr sz="1300">
                <a:solidFill>
                  <a:schemeClr val="tx1">
                    <a:tint val="95000"/>
                  </a:schemeClr>
                </a:solidFill>
              </a:defRPr>
            </a:lvl1pPr>
            <a:lvl2pPr marL="460375" marR="0" indent="-112713">
              <a:buFontTx/>
              <a:buNone/>
              <a:defRPr sz="1200"/>
            </a:lvl2pPr>
            <a:lvl3pPr marL="914400" marR="0" indent="-117475">
              <a:buFontTx/>
              <a:buNone/>
              <a:defRPr sz="1000"/>
            </a:lvl3pPr>
            <a:lvl4pPr marL="1316038" marR="0" indent="-112713">
              <a:buFontTx/>
              <a:buNone/>
              <a:defRPr sz="900"/>
            </a:lvl4pPr>
            <a:lvl5pPr marL="1711325" marR="0" indent="-117475"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07E44-97D9-49C7-A39F-5732B2C21447}" type="datetime1">
              <a:rPr lang="cs-CZ">
                <a:solidFill>
                  <a:srgbClr val="795339"/>
                </a:solidFill>
              </a:rPr>
              <a:pPr/>
              <a:t>15. 12. 2013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6" name="Rectangl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50987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2C614-5913-4708-8F57-9541F17C9B6D}" type="datetime1">
              <a:rPr lang="cs-CZ">
                <a:solidFill>
                  <a:srgbClr val="795339"/>
                </a:solidFill>
              </a:rPr>
              <a:pPr/>
              <a:t>15. 12. 2013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05895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AB11D-0C22-4F33-B2B0-260B9F94A5C1}" type="datetime1">
              <a:rPr lang="cs-CZ">
                <a:solidFill>
                  <a:srgbClr val="795339"/>
                </a:solidFill>
              </a:rPr>
              <a:pPr/>
              <a:t>15. 12. 2013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726698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20"/>
          <p:cNvSpPr>
            <a:spLocks noGrp="1"/>
          </p:cNvSpPr>
          <p:nvPr>
            <p:ph type="ctrTitle"/>
          </p:nvPr>
        </p:nvSpPr>
        <p:spPr>
          <a:xfrm>
            <a:off x="685800" y="990601"/>
            <a:ext cx="7772400" cy="2609850"/>
          </a:xfrm>
        </p:spPr>
        <p:txBody>
          <a:bodyPr anchor="b" anchorCtr="0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  <a:contourClr>
                <a:srgbClr val="FFFFFF"/>
              </a:contourClr>
            </a:sp3d>
          </a:bodyPr>
          <a:lstStyle>
            <a:lvl1pPr algn="ctr">
              <a:defRPr lang="en-US" sz="5800" dirty="0" smtClean="0">
                <a:ln w="9525">
                  <a:noFill/>
                </a:ln>
                <a:effectLst>
                  <a:outerShdw blurRad="50800" dist="38100" dir="8220000" algn="tl" rotWithShape="0">
                    <a:srgbClr val="000000">
                      <a:alpha val="40000"/>
                    </a:srgb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4" name="Rectangle 26"/>
          <p:cNvSpPr>
            <a:spLocks noGrp="1"/>
          </p:cNvSpPr>
          <p:nvPr>
            <p:ph type="subTitle" idx="1"/>
          </p:nvPr>
        </p:nvSpPr>
        <p:spPr>
          <a:xfrm>
            <a:off x="1371600" y="3657600"/>
            <a:ext cx="6400800" cy="1967089"/>
          </a:xfrm>
        </p:spPr>
        <p:txBody>
          <a:bodyPr>
            <a:normAutofit/>
          </a:bodyPr>
          <a:lstStyle>
            <a:lvl1pPr marL="0" indent="0" algn="ctr">
              <a:buNone/>
              <a:defRPr lang="en-US" sz="3000" b="0">
                <a:solidFill>
                  <a:schemeClr val="tx2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8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A2841AB3-0FE3-492B-9027-297ED91CC515}" type="datetime1">
              <a:rPr lang="cs-CZ">
                <a:solidFill>
                  <a:srgbClr val="795339"/>
                </a:solidFill>
              </a:rPr>
              <a:pPr/>
              <a:t>15. 12. 2013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9" name="Rectangle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F8B6516A-0A55-4A40-956F-2352E90928C9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25" name="Rectangle 27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0870996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7DDA9-70AD-4CA8-8FEB-AD21EB5F0C6B}" type="datetime1">
              <a:rPr lang="cs-CZ">
                <a:solidFill>
                  <a:srgbClr val="795339"/>
                </a:solidFill>
              </a:rPr>
              <a:pPr/>
              <a:t>15. 12. 2013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840400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722313" y="2685391"/>
            <a:ext cx="7772400" cy="3112843"/>
          </a:xfrm>
        </p:spPr>
        <p:txBody>
          <a:bodyPr anchor="t">
            <a:normAutofit/>
          </a:bodyPr>
          <a:lstStyle>
            <a:lvl1pPr algn="ctr">
              <a:buNone/>
              <a:defRPr lang="en-US" sz="6000" b="1" dirty="0">
                <a:solidFill>
                  <a:schemeClr val="tx2">
                    <a:shade val="85000"/>
                    <a:satMod val="150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>
          <a:xfrm>
            <a:off x="722313" y="1128932"/>
            <a:ext cx="7772400" cy="1509712"/>
          </a:xfrm>
        </p:spPr>
        <p:txBody>
          <a:bodyPr anchor="b">
            <a:normAutofit/>
          </a:bodyPr>
          <a:lstStyle>
            <a:lvl1pPr algn="ctr">
              <a:buNone/>
              <a:defRPr lang="en-US" sz="2400" b="0" smtClean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7759A-F70A-4320-A712-F12D023E648E}" type="datetime1">
              <a:rPr lang="cs-CZ">
                <a:solidFill>
                  <a:srgbClr val="795339"/>
                </a:solidFill>
              </a:rPr>
              <a:pPr/>
              <a:t>15. 12. 2013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0535367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7392E3-E19D-4482-B84C-1ABCB4BE7D20}" type="datetime1">
              <a:rPr lang="cs-CZ">
                <a:solidFill>
                  <a:srgbClr val="795339"/>
                </a:solidFill>
              </a:rPr>
              <a:pPr/>
              <a:t>15. 12. 2013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072362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0" indent="0" algn="l">
              <a:buNone/>
              <a:defRPr sz="22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0" indent="0" algn="l">
              <a:buNone/>
              <a:defRPr sz="22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Rectangl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F07D1-DA3A-40D4-AFB1-2E3A0F701DFF}" type="datetime1">
              <a:rPr lang="cs-CZ">
                <a:solidFill>
                  <a:srgbClr val="795339"/>
                </a:solidFill>
              </a:rPr>
              <a:pPr/>
              <a:t>15. 12. 2013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8" name="Rectangl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616952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F2BB01-DE4E-4BE9-B70C-CAC9BF0B087C}" type="datetime1">
              <a:rPr lang="cs-CZ">
                <a:solidFill>
                  <a:srgbClr val="795339"/>
                </a:solidFill>
              </a:rPr>
              <a:pPr/>
              <a:t>15. 12. 2013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4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3256723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F2D44-B7A1-42B8-A6FA-52C77F47ECD0}" type="datetime1">
              <a:rPr lang="cs-CZ">
                <a:solidFill>
                  <a:srgbClr val="795339"/>
                </a:solidFill>
              </a:rPr>
              <a:pPr/>
              <a:t>15. 12. 2013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3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7910771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>
            <a:normAutofit/>
          </a:bodyPr>
          <a:lstStyle>
            <a:lvl1pPr algn="ctr">
              <a:defRPr sz="24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7A8A66-4E49-4CE4-9B11-66F498530C7A}" type="datetime1">
              <a:rPr lang="cs-CZ">
                <a:solidFill>
                  <a:srgbClr val="795339"/>
                </a:solidFill>
              </a:rPr>
              <a:pPr/>
              <a:t>15. 12. 2013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4754602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27729" y="1062637"/>
            <a:ext cx="4599432" cy="3977640"/>
          </a:xfrm>
          <a:prstGeom prst="rect">
            <a:avLst/>
          </a:prstGeom>
          <a:solidFill>
            <a:schemeClr val="tx2">
              <a:shade val="15000"/>
            </a:schemeClr>
          </a:solidFill>
          <a:ln w="63500">
            <a:noFill/>
            <a:miter lim="800000"/>
          </a:ln>
          <a:effectLst>
            <a:outerShdw blurRad="63500" dist="25400" dir="7200000" algn="t" rotWithShape="0">
              <a:prstClr val="black">
                <a:alpha val="45000"/>
              </a:prstClr>
            </a:outerShdw>
          </a:effectLst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lIns="45720" rIns="45720" rtlCol="0" anchor="ctr">
            <a:normAutofit/>
          </a:bodyPr>
          <a:lstStyle/>
          <a:p>
            <a:pPr indent="-274320">
              <a:buClr>
                <a:srgbClr val="AD2E27"/>
              </a:buClr>
              <a:buSzPct val="80000"/>
              <a:buFont typeface="Wingdings 2" pitchFamily="18" charset="2"/>
              <a:buNone/>
            </a:pPr>
            <a:endParaRPr lang="en-US" sz="2000">
              <a:solidFill>
                <a:prstClr val="white"/>
              </a:solidFill>
            </a:endParaRPr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5514536" y="4343400"/>
            <a:ext cx="3048000" cy="709858"/>
          </a:xfrm>
        </p:spPr>
        <p:txBody>
          <a:bodyPr anchor="t">
            <a:noAutofit/>
          </a:bodyPr>
          <a:lstStyle>
            <a:lvl1pPr algn="l">
              <a:buNone/>
              <a:defRPr sz="22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pic" idx="1"/>
          </p:nvPr>
        </p:nvSpPr>
        <p:spPr>
          <a:xfrm>
            <a:off x="739645" y="1222657"/>
            <a:ext cx="4575601" cy="3657600"/>
          </a:xfrm>
          <a:solidFill>
            <a:schemeClr val="tx2">
              <a:shade val="75000"/>
            </a:schemeClr>
          </a:solidFill>
          <a:ln w="63500">
            <a:noFill/>
            <a:miter lim="800000"/>
          </a:ln>
          <a:effectLst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>
            <a:lvl1pPr>
              <a:buNone/>
              <a:defRPr sz="3200"/>
            </a:lvl1pPr>
          </a:lstStyle>
          <a:p>
            <a:r>
              <a:rPr lang="cs-CZ" sz="2000" smtClean="0"/>
              <a:t>Kliknutím na ikonu přidáte obrázek.</a:t>
            </a:r>
            <a:endParaRPr lang="en-US" sz="2000" dirty="0"/>
          </a:p>
        </p:txBody>
      </p:sp>
      <p:sp>
        <p:nvSpPr>
          <p:cNvPr id="4" name="Rectangle 4"/>
          <p:cNvSpPr>
            <a:spLocks noGrp="1"/>
          </p:cNvSpPr>
          <p:nvPr>
            <p:ph type="body" sz="half" idx="2"/>
          </p:nvPr>
        </p:nvSpPr>
        <p:spPr>
          <a:xfrm>
            <a:off x="5514536" y="1371600"/>
            <a:ext cx="3044952" cy="2930086"/>
          </a:xfrm>
        </p:spPr>
        <p:txBody>
          <a:bodyPr bIns="0" anchor="b">
            <a:normAutofit/>
          </a:bodyPr>
          <a:lstStyle>
            <a:lvl1pPr marL="0" marR="0" indent="0" algn="l">
              <a:buFontTx/>
              <a:buNone/>
              <a:defRPr sz="1300">
                <a:solidFill>
                  <a:schemeClr val="tx1">
                    <a:tint val="95000"/>
                  </a:schemeClr>
                </a:solidFill>
              </a:defRPr>
            </a:lvl1pPr>
            <a:lvl2pPr marL="460375" marR="0" indent="-112713">
              <a:buFontTx/>
              <a:buNone/>
              <a:defRPr sz="1200"/>
            </a:lvl2pPr>
            <a:lvl3pPr marL="914400" marR="0" indent="-117475">
              <a:buFontTx/>
              <a:buNone/>
              <a:defRPr sz="1000"/>
            </a:lvl3pPr>
            <a:lvl4pPr marL="1316038" marR="0" indent="-112713">
              <a:buFontTx/>
              <a:buNone/>
              <a:defRPr sz="900"/>
            </a:lvl4pPr>
            <a:lvl5pPr marL="1711325" marR="0" indent="-117475"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07E44-97D9-49C7-A39F-5732B2C21447}" type="datetime1">
              <a:rPr lang="cs-CZ">
                <a:solidFill>
                  <a:srgbClr val="795339"/>
                </a:solidFill>
              </a:rPr>
              <a:pPr/>
              <a:t>15. 12. 2013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6" name="Rectangl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4396837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2C614-5913-4708-8F57-9541F17C9B6D}" type="datetime1">
              <a:rPr lang="cs-CZ">
                <a:solidFill>
                  <a:srgbClr val="795339"/>
                </a:solidFill>
              </a:rPr>
              <a:pPr/>
              <a:t>15. 12. 2013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7207890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AB11D-0C22-4F33-B2B0-260B9F94A5C1}" type="datetime1">
              <a:rPr lang="cs-CZ">
                <a:solidFill>
                  <a:srgbClr val="795339"/>
                </a:solidFill>
              </a:rPr>
              <a:pPr/>
              <a:t>15. 12. 2013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68463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D6BF57EA-C831-4359-92C6-61C32B646A14}" type="datetime1">
              <a:rPr lang="cs-CZ" smtClean="0"/>
              <a:t>15. 12. 2013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F8B6516A-0A55-4A40-956F-2352E90928C9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hdr="0" ftr="0" dt="0"/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Rectangle 11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lIns="45720" rIns="4572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7" name="Rectangle 22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 anchor="b" anchorCtr="0"/>
          <a:lstStyle>
            <a:lvl1pPr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fld id="{84721E44-5A57-4F95-9E21-23F81A7AC88C}" type="datetime1">
              <a:rPr lang="cs-CZ" smtClean="0">
                <a:solidFill>
                  <a:srgbClr val="795339"/>
                </a:solidFill>
              </a:rPr>
              <a:t>15. 12. 2013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18" name="Rectangle 1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 anchor="b" anchorCtr="0"/>
          <a:lstStyle>
            <a:lvl1pPr algn="ctr"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13" name="Rectangle 15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 anchor="b" anchorCtr="0"/>
          <a:lstStyle>
            <a:lvl1pPr algn="r"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fld id="{F8B6516A-0A55-4A40-956F-2352E90928C9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11360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hf hdr="0" ftr="0" dt="0"/>
  <p:txStyles>
    <p:titleStyle>
      <a:defPPr>
        <a:defRPr sz="4400">
          <a:solidFill>
            <a:schemeClr val="tx2">
              <a:shade val="85000"/>
              <a:satMod val="150000"/>
            </a:schemeClr>
          </a:solidFill>
          <a:latin typeface="+mj-lt"/>
          <a:ea typeface="+mj-ea"/>
          <a:cs typeface="+mj-cs"/>
        </a:defRPr>
      </a:defPPr>
      <a:lvl1pPr algn="ctr" eaLnBrk="1" hangingPunct="1">
        <a:buNone/>
        <a:defRPr lang="en-US" sz="4800" b="1" strike="noStrike" kern="1200" baseline="0" dirty="0" smtClean="0">
          <a:solidFill>
            <a:schemeClr val="tx2">
              <a:shade val="85000"/>
              <a:satMod val="150000"/>
            </a:schemeClr>
          </a:solidFill>
          <a:effectLst>
            <a:outerShdw blurRad="63500" dist="38100" dir="8220000" algn="tl" rotWithShape="0">
              <a:srgbClr val="000000">
                <a:alpha val="30000"/>
              </a:srgbClr>
            </a:outerShdw>
          </a:effectLst>
          <a:latin typeface="+mj-lt"/>
          <a:ea typeface="+mj-lt"/>
          <a:cs typeface="+mj-lt"/>
        </a:defRPr>
      </a:lvl1pPr>
    </p:titleStyle>
    <p:body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indent="-274320" algn="l" eaLnBrk="1" hangingPunct="1">
        <a:buClr>
          <a:schemeClr val="accent1"/>
        </a:buClr>
        <a:buSzPct val="80000"/>
        <a:buFont typeface="Wingdings 2" pitchFamily="18" charset="2"/>
        <a:buChar char="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557784" indent="-228600" algn="l" eaLnBrk="1" hangingPunct="1">
        <a:buClr>
          <a:schemeClr val="tx2"/>
        </a:buClr>
        <a:buFont typeface="Wingdings 2" pitchFamily="18" charset="2"/>
        <a:buChar char=""/>
        <a:defRPr sz="2200">
          <a:solidFill>
            <a:schemeClr val="tx1"/>
          </a:solidFill>
          <a:latin typeface="+mn-lt"/>
          <a:ea typeface="+mn-lt"/>
          <a:cs typeface="+mn-lt"/>
        </a:defRPr>
      </a:lvl2pPr>
      <a:lvl3pPr marL="813816" indent="-228600" algn="l" eaLnBrk="1" hangingPunct="1">
        <a:buClr>
          <a:schemeClr val="accent1"/>
        </a:buClr>
        <a:buFont typeface="Wingdings 2" pitchFamily="18" charset="2"/>
        <a:buChar char="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069848" indent="-228600" algn="l" eaLnBrk="1" hangingPunct="1">
        <a:buClr>
          <a:schemeClr val="tx2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316736" indent="-228600" algn="l" eaLnBrk="1" hangingPunct="1">
        <a:buClr>
          <a:schemeClr val="accent1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1572768" indent="-228600" algn="l" eaLnBrk="1" hangingPunct="1">
        <a:buClr>
          <a:schemeClr val="tx2"/>
        </a:buClr>
        <a:buFont typeface="Wingdings 2" pitchFamily="18" charset="2"/>
        <a:buChar char=""/>
        <a:defRPr lang="en-US" sz="1600" baseline="0" smtClean="0">
          <a:latin typeface="+mn-lt"/>
        </a:defRPr>
      </a:lvl6pPr>
      <a:lvl7pPr marL="1819656" indent="-228600" algn="l" eaLnBrk="1" hangingPunct="1">
        <a:buClr>
          <a:schemeClr val="accent1"/>
        </a:buClr>
        <a:buFont typeface="Wingdings 2" pitchFamily="18" charset="2"/>
        <a:buChar char=""/>
        <a:defRPr lang="en-US" sz="1600" baseline="0" smtClean="0">
          <a:latin typeface="+mn-lt"/>
        </a:defRPr>
      </a:lvl7pPr>
      <a:lvl8pPr marL="2066544" indent="-228600" algn="l" eaLnBrk="1" hangingPunct="1">
        <a:buClr>
          <a:schemeClr val="tx2"/>
        </a:buClr>
        <a:buFont typeface="Wingdings 2" pitchFamily="18" charset="2"/>
        <a:buChar char=""/>
        <a:defRPr sz="1600" baseline="0">
          <a:latin typeface="+mn-lt"/>
        </a:defRPr>
      </a:lvl8pPr>
      <a:lvl9pPr marL="2313432" indent="-228600" algn="l" eaLnBrk="1" hangingPunct="1">
        <a:buClr>
          <a:schemeClr val="accent1"/>
        </a:buClr>
        <a:buFont typeface="Wingdings 2" pitchFamily="18" charset="2"/>
        <a:buChar char=""/>
        <a:defRPr sz="1400" baseline="0">
          <a:latin typeface="+mn-lt"/>
        </a:defRPr>
      </a:lvl9pPr>
    </p:bodyStyle>
    <p:other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eaLnBrk="1" hangingPunct="1"/>
      <a:lvl2pPr marL="457200" eaLnBrk="1" hangingPunct="1"/>
      <a:lvl3pPr marL="914400" eaLnBrk="1" hangingPunct="1"/>
      <a:lvl4pPr marL="1371600" eaLnBrk="1" hangingPunct="1"/>
      <a:lvl5pPr marL="1828800" eaLnBrk="1" hangingPunct="1"/>
      <a:lvl6pPr marL="2286000" eaLnBrk="1" hangingPunct="1"/>
      <a:lvl7pPr marL="2743200" eaLnBrk="1" hangingPunct="1"/>
      <a:lvl8pPr marL="3200400" eaLnBrk="1" hangingPunct="1"/>
      <a:lvl9pPr marL="3657600" eaLnBrk="1" hangingPunct="1"/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Rectangle 11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lIns="45720" rIns="4572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7" name="Rectangle 22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 anchor="b" anchorCtr="0"/>
          <a:lstStyle>
            <a:lvl1pPr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fld id="{97ED39A8-8AFF-45C1-8521-DBA09CEF1B89}" type="datetime1">
              <a:rPr lang="cs-CZ">
                <a:solidFill>
                  <a:srgbClr val="795339"/>
                </a:solidFill>
              </a:rPr>
              <a:pPr/>
              <a:t>15. 12. 2013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18" name="Rectangle 1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 anchor="b" anchorCtr="0"/>
          <a:lstStyle>
            <a:lvl1pPr algn="ctr"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13" name="Rectangle 15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 anchor="b" anchorCtr="0"/>
          <a:lstStyle>
            <a:lvl1pPr algn="r"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fld id="{F8B6516A-0A55-4A40-956F-2352E90928C9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67488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hf hdr="0" ftr="0" dt="0"/>
  <p:txStyles>
    <p:titleStyle>
      <a:defPPr>
        <a:defRPr sz="4400">
          <a:solidFill>
            <a:schemeClr val="tx2">
              <a:shade val="85000"/>
              <a:satMod val="150000"/>
            </a:schemeClr>
          </a:solidFill>
          <a:latin typeface="+mj-lt"/>
          <a:ea typeface="+mj-ea"/>
          <a:cs typeface="+mj-cs"/>
        </a:defRPr>
      </a:defPPr>
      <a:lvl1pPr algn="ctr" eaLnBrk="1" hangingPunct="1">
        <a:buNone/>
        <a:defRPr lang="en-US" sz="4800" b="1" strike="noStrike" kern="1200" baseline="0" dirty="0" smtClean="0">
          <a:solidFill>
            <a:schemeClr val="tx2">
              <a:shade val="85000"/>
              <a:satMod val="150000"/>
            </a:schemeClr>
          </a:solidFill>
          <a:effectLst>
            <a:outerShdw blurRad="63500" dist="38100" dir="8220000" algn="tl" rotWithShape="0">
              <a:srgbClr val="000000">
                <a:alpha val="30000"/>
              </a:srgbClr>
            </a:outerShdw>
          </a:effectLst>
          <a:latin typeface="+mj-lt"/>
          <a:ea typeface="+mj-lt"/>
          <a:cs typeface="+mj-lt"/>
        </a:defRPr>
      </a:lvl1pPr>
    </p:titleStyle>
    <p:body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indent="-274320" algn="l" eaLnBrk="1" hangingPunct="1">
        <a:buClr>
          <a:schemeClr val="accent1"/>
        </a:buClr>
        <a:buSzPct val="80000"/>
        <a:buFont typeface="Wingdings 2" pitchFamily="18" charset="2"/>
        <a:buChar char="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557784" indent="-228600" algn="l" eaLnBrk="1" hangingPunct="1">
        <a:buClr>
          <a:schemeClr val="tx2"/>
        </a:buClr>
        <a:buFont typeface="Wingdings 2" pitchFamily="18" charset="2"/>
        <a:buChar char=""/>
        <a:defRPr sz="2200">
          <a:solidFill>
            <a:schemeClr val="tx1"/>
          </a:solidFill>
          <a:latin typeface="+mn-lt"/>
          <a:ea typeface="+mn-lt"/>
          <a:cs typeface="+mn-lt"/>
        </a:defRPr>
      </a:lvl2pPr>
      <a:lvl3pPr marL="813816" indent="-228600" algn="l" eaLnBrk="1" hangingPunct="1">
        <a:buClr>
          <a:schemeClr val="accent1"/>
        </a:buClr>
        <a:buFont typeface="Wingdings 2" pitchFamily="18" charset="2"/>
        <a:buChar char="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069848" indent="-228600" algn="l" eaLnBrk="1" hangingPunct="1">
        <a:buClr>
          <a:schemeClr val="tx2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316736" indent="-228600" algn="l" eaLnBrk="1" hangingPunct="1">
        <a:buClr>
          <a:schemeClr val="accent1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1572768" indent="-228600" algn="l" eaLnBrk="1" hangingPunct="1">
        <a:buClr>
          <a:schemeClr val="tx2"/>
        </a:buClr>
        <a:buFont typeface="Wingdings 2" pitchFamily="18" charset="2"/>
        <a:buChar char=""/>
        <a:defRPr lang="en-US" sz="1600" baseline="0" smtClean="0">
          <a:latin typeface="+mn-lt"/>
        </a:defRPr>
      </a:lvl6pPr>
      <a:lvl7pPr marL="1819656" indent="-228600" algn="l" eaLnBrk="1" hangingPunct="1">
        <a:buClr>
          <a:schemeClr val="accent1"/>
        </a:buClr>
        <a:buFont typeface="Wingdings 2" pitchFamily="18" charset="2"/>
        <a:buChar char=""/>
        <a:defRPr lang="en-US" sz="1600" baseline="0" smtClean="0">
          <a:latin typeface="+mn-lt"/>
        </a:defRPr>
      </a:lvl7pPr>
      <a:lvl8pPr marL="2066544" indent="-228600" algn="l" eaLnBrk="1" hangingPunct="1">
        <a:buClr>
          <a:schemeClr val="tx2"/>
        </a:buClr>
        <a:buFont typeface="Wingdings 2" pitchFamily="18" charset="2"/>
        <a:buChar char=""/>
        <a:defRPr sz="1600" baseline="0">
          <a:latin typeface="+mn-lt"/>
        </a:defRPr>
      </a:lvl8pPr>
      <a:lvl9pPr marL="2313432" indent="-228600" algn="l" eaLnBrk="1" hangingPunct="1">
        <a:buClr>
          <a:schemeClr val="accent1"/>
        </a:buClr>
        <a:buFont typeface="Wingdings 2" pitchFamily="18" charset="2"/>
        <a:buChar char=""/>
        <a:defRPr sz="1400" baseline="0">
          <a:latin typeface="+mn-lt"/>
        </a:defRPr>
      </a:lvl9pPr>
    </p:bodyStyle>
    <p:other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eaLnBrk="1" hangingPunct="1"/>
      <a:lvl2pPr marL="457200" eaLnBrk="1" hangingPunct="1"/>
      <a:lvl3pPr marL="914400" eaLnBrk="1" hangingPunct="1"/>
      <a:lvl4pPr marL="1371600" eaLnBrk="1" hangingPunct="1"/>
      <a:lvl5pPr marL="1828800" eaLnBrk="1" hangingPunct="1"/>
      <a:lvl6pPr marL="2286000" eaLnBrk="1" hangingPunct="1"/>
      <a:lvl7pPr marL="2743200" eaLnBrk="1" hangingPunct="1"/>
      <a:lvl8pPr marL="3200400" eaLnBrk="1" hangingPunct="1"/>
      <a:lvl9pPr marL="3657600" eaLnBrk="1" hangingPunct="1"/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Rectangle 11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lIns="45720" rIns="4572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7" name="Rectangle 22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 anchor="b" anchorCtr="0"/>
          <a:lstStyle>
            <a:lvl1pPr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fld id="{97ED39A8-8AFF-45C1-8521-DBA09CEF1B89}" type="datetime1">
              <a:rPr lang="cs-CZ">
                <a:solidFill>
                  <a:srgbClr val="795339"/>
                </a:solidFill>
              </a:rPr>
              <a:pPr/>
              <a:t>15. 12. 2013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18" name="Rectangle 1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 anchor="b" anchorCtr="0"/>
          <a:lstStyle>
            <a:lvl1pPr algn="ctr"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13" name="Rectangle 15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 anchor="b" anchorCtr="0"/>
          <a:lstStyle>
            <a:lvl1pPr algn="r"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fld id="{F8B6516A-0A55-4A40-956F-2352E90928C9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25468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hf hdr="0" ftr="0" dt="0"/>
  <p:txStyles>
    <p:titleStyle>
      <a:defPPr>
        <a:defRPr sz="4400">
          <a:solidFill>
            <a:schemeClr val="tx2">
              <a:shade val="85000"/>
              <a:satMod val="150000"/>
            </a:schemeClr>
          </a:solidFill>
          <a:latin typeface="+mj-lt"/>
          <a:ea typeface="+mj-ea"/>
          <a:cs typeface="+mj-cs"/>
        </a:defRPr>
      </a:defPPr>
      <a:lvl1pPr algn="ctr" eaLnBrk="1" hangingPunct="1">
        <a:buNone/>
        <a:defRPr lang="en-US" sz="4800" b="1" strike="noStrike" kern="1200" baseline="0" dirty="0" smtClean="0">
          <a:solidFill>
            <a:schemeClr val="tx2">
              <a:shade val="85000"/>
              <a:satMod val="150000"/>
            </a:schemeClr>
          </a:solidFill>
          <a:effectLst>
            <a:outerShdw blurRad="63500" dist="38100" dir="8220000" algn="tl" rotWithShape="0">
              <a:srgbClr val="000000">
                <a:alpha val="30000"/>
              </a:srgbClr>
            </a:outerShdw>
          </a:effectLst>
          <a:latin typeface="+mj-lt"/>
          <a:ea typeface="+mj-lt"/>
          <a:cs typeface="+mj-lt"/>
        </a:defRPr>
      </a:lvl1pPr>
    </p:titleStyle>
    <p:body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indent="-274320" algn="l" eaLnBrk="1" hangingPunct="1">
        <a:buClr>
          <a:schemeClr val="accent1"/>
        </a:buClr>
        <a:buSzPct val="80000"/>
        <a:buFont typeface="Wingdings 2" pitchFamily="18" charset="2"/>
        <a:buChar char="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557784" indent="-228600" algn="l" eaLnBrk="1" hangingPunct="1">
        <a:buClr>
          <a:schemeClr val="tx2"/>
        </a:buClr>
        <a:buFont typeface="Wingdings 2" pitchFamily="18" charset="2"/>
        <a:buChar char=""/>
        <a:defRPr sz="2200">
          <a:solidFill>
            <a:schemeClr val="tx1"/>
          </a:solidFill>
          <a:latin typeface="+mn-lt"/>
          <a:ea typeface="+mn-lt"/>
          <a:cs typeface="+mn-lt"/>
        </a:defRPr>
      </a:lvl2pPr>
      <a:lvl3pPr marL="813816" indent="-228600" algn="l" eaLnBrk="1" hangingPunct="1">
        <a:buClr>
          <a:schemeClr val="accent1"/>
        </a:buClr>
        <a:buFont typeface="Wingdings 2" pitchFamily="18" charset="2"/>
        <a:buChar char="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069848" indent="-228600" algn="l" eaLnBrk="1" hangingPunct="1">
        <a:buClr>
          <a:schemeClr val="tx2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316736" indent="-228600" algn="l" eaLnBrk="1" hangingPunct="1">
        <a:buClr>
          <a:schemeClr val="accent1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1572768" indent="-228600" algn="l" eaLnBrk="1" hangingPunct="1">
        <a:buClr>
          <a:schemeClr val="tx2"/>
        </a:buClr>
        <a:buFont typeface="Wingdings 2" pitchFamily="18" charset="2"/>
        <a:buChar char=""/>
        <a:defRPr lang="en-US" sz="1600" baseline="0" smtClean="0">
          <a:latin typeface="+mn-lt"/>
        </a:defRPr>
      </a:lvl6pPr>
      <a:lvl7pPr marL="1819656" indent="-228600" algn="l" eaLnBrk="1" hangingPunct="1">
        <a:buClr>
          <a:schemeClr val="accent1"/>
        </a:buClr>
        <a:buFont typeface="Wingdings 2" pitchFamily="18" charset="2"/>
        <a:buChar char=""/>
        <a:defRPr lang="en-US" sz="1600" baseline="0" smtClean="0">
          <a:latin typeface="+mn-lt"/>
        </a:defRPr>
      </a:lvl7pPr>
      <a:lvl8pPr marL="2066544" indent="-228600" algn="l" eaLnBrk="1" hangingPunct="1">
        <a:buClr>
          <a:schemeClr val="tx2"/>
        </a:buClr>
        <a:buFont typeface="Wingdings 2" pitchFamily="18" charset="2"/>
        <a:buChar char=""/>
        <a:defRPr sz="1600" baseline="0">
          <a:latin typeface="+mn-lt"/>
        </a:defRPr>
      </a:lvl8pPr>
      <a:lvl9pPr marL="2313432" indent="-228600" algn="l" eaLnBrk="1" hangingPunct="1">
        <a:buClr>
          <a:schemeClr val="accent1"/>
        </a:buClr>
        <a:buFont typeface="Wingdings 2" pitchFamily="18" charset="2"/>
        <a:buChar char=""/>
        <a:defRPr sz="1400" baseline="0">
          <a:latin typeface="+mn-lt"/>
        </a:defRPr>
      </a:lvl9pPr>
    </p:bodyStyle>
    <p:other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eaLnBrk="1" hangingPunct="1"/>
      <a:lvl2pPr marL="457200" eaLnBrk="1" hangingPunct="1"/>
      <a:lvl3pPr marL="914400" eaLnBrk="1" hangingPunct="1"/>
      <a:lvl4pPr marL="1371600" eaLnBrk="1" hangingPunct="1"/>
      <a:lvl5pPr marL="1828800" eaLnBrk="1" hangingPunct="1"/>
      <a:lvl6pPr marL="2286000" eaLnBrk="1" hangingPunct="1"/>
      <a:lvl7pPr marL="2743200" eaLnBrk="1" hangingPunct="1"/>
      <a:lvl8pPr marL="3200400" eaLnBrk="1" hangingPunct="1"/>
      <a:lvl9pPr marL="3657600" eaLnBrk="1" hangingPunct="1"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3600" y="5251810"/>
            <a:ext cx="5407152" cy="1045464"/>
          </a:xfrm>
          <a:prstGeom prst="rect">
            <a:avLst/>
          </a:prstGeom>
        </p:spPr>
      </p:pic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89598885"/>
              </p:ext>
            </p:extLst>
          </p:nvPr>
        </p:nvGraphicFramePr>
        <p:xfrm>
          <a:off x="971600" y="1268757"/>
          <a:ext cx="7200800" cy="1904451"/>
        </p:xfrm>
        <a:graphic>
          <a:graphicData uri="http://schemas.openxmlformats.org/drawingml/2006/table">
            <a:tbl>
              <a:tblPr firstRow="1" firstCol="1" bandRow="1"/>
              <a:tblGrid>
                <a:gridCol w="1746945"/>
                <a:gridCol w="5453855"/>
              </a:tblGrid>
              <a:tr h="37006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Název školy</a:t>
                      </a:r>
                      <a:r>
                        <a:rPr lang="en-US" sz="1200" b="1" dirty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:</a:t>
                      </a:r>
                      <a:endParaRPr lang="cs-CZ" sz="12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 </a:t>
                      </a:r>
                      <a:r>
                        <a:rPr lang="cs-CZ" sz="1200" b="1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ZÁKLADNÍ ŠKOLA</a:t>
                      </a:r>
                      <a:r>
                        <a:rPr lang="cs-CZ" sz="1200" b="1" baseline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PODBOŘANY, HUSOVA 276, OKRES LOUNY</a:t>
                      </a:r>
                      <a:endParaRPr lang="cs-CZ" sz="12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</a:tr>
              <a:tr h="37006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Autor: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BFD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 </a:t>
                      </a:r>
                      <a:r>
                        <a:rPr lang="cs-CZ" sz="1200" b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Mgr.</a:t>
                      </a:r>
                      <a:r>
                        <a:rPr lang="cs-CZ" sz="1200" b="0" baseline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Milena RÁČKOVÁ</a:t>
                      </a:r>
                      <a:endParaRPr lang="cs-CZ" sz="1200" b="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BFDE"/>
                    </a:solidFill>
                  </a:tcPr>
                </a:tc>
              </a:tr>
              <a:tr h="370066">
                <a:tc>
                  <a:txBody>
                    <a:bodyPr/>
                    <a:lstStyle/>
                    <a:p>
                      <a:pPr marL="0" algn="l" eaLnBrk="1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Název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: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eaLnBrk="1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VY_32_INOVACE_518_SLOVNÍ</a:t>
                      </a:r>
                      <a:r>
                        <a:rPr lang="cs-CZ" sz="1200" b="1" baseline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ÚLOHA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</a:tr>
              <a:tr h="37006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Téma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: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BFD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 </a:t>
                      </a:r>
                      <a:r>
                        <a:rPr lang="cs-CZ" sz="120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VÝPOČET OBJEMU</a:t>
                      </a:r>
                      <a:endParaRPr lang="cs-CZ" sz="1200" b="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BFDE"/>
                    </a:solidFill>
                  </a:tcPr>
                </a:tc>
              </a:tr>
              <a:tr h="424187">
                <a:tc>
                  <a:txBody>
                    <a:bodyPr/>
                    <a:lstStyle/>
                    <a:p>
                      <a:pPr marL="0" algn="l" eaLnBrk="1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Číslo projektu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: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 </a:t>
                      </a:r>
                      <a:r>
                        <a:rPr lang="cs-CZ" sz="120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CZ.1.07/1.4.00/21.</a:t>
                      </a:r>
                      <a:r>
                        <a:rPr lang="cs-CZ" sz="1200" b="1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2975</a:t>
                      </a:r>
                      <a:endParaRPr lang="cs-CZ" sz="12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79948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1268760"/>
            <a:ext cx="9144000" cy="676275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Anotace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2719615"/>
            <a:ext cx="8892480" cy="2365569"/>
          </a:xfrm>
        </p:spPr>
        <p:txBody>
          <a:bodyPr>
            <a:noAutofit/>
          </a:bodyPr>
          <a:lstStyle/>
          <a:p>
            <a:pPr>
              <a:lnSpc>
                <a:spcPct val="120000"/>
              </a:lnSpc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Materiál určen pro práci žáků na ZŠ – 1. stupeň v předmětu matematika  </a:t>
            </a:r>
          </a:p>
          <a:p>
            <a:pPr indent="0">
              <a:lnSpc>
                <a:spcPct val="120000"/>
              </a:lnSpc>
              <a:buNone/>
            </a:pPr>
            <a:r>
              <a:rPr lang="cs-CZ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  pro 5. ročník</a:t>
            </a:r>
          </a:p>
          <a:p>
            <a:pPr>
              <a:lnSpc>
                <a:spcPct val="120000"/>
              </a:lnSpc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Tato Microsoft PowerPointová prezentace slouží k procvičení  výpočtu  </a:t>
            </a:r>
          </a:p>
          <a:p>
            <a:pPr indent="0">
              <a:lnSpc>
                <a:spcPct val="120000"/>
              </a:lnSpc>
              <a:buNone/>
            </a:pPr>
            <a:r>
              <a:rPr lang="cs-CZ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  objemu ve slovní úloze s kombinací zápisu na tabuli</a:t>
            </a:r>
          </a:p>
        </p:txBody>
      </p:sp>
    </p:spTree>
    <p:extLst>
      <p:ext uri="{BB962C8B-B14F-4D97-AF65-F5344CB8AC3E}">
        <p14:creationId xmlns:p14="http://schemas.microsoft.com/office/powerpoint/2010/main" val="1367370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248619" y="544510"/>
            <a:ext cx="2746648" cy="539080"/>
          </a:xfrm>
        </p:spPr>
        <p:txBody>
          <a:bodyPr>
            <a:normAutofit/>
          </a:bodyPr>
          <a:lstStyle/>
          <a:p>
            <a:pPr algn="l"/>
            <a:r>
              <a:rPr lang="cs-CZ" sz="240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Datum vytvoření:</a:t>
            </a:r>
            <a:endParaRPr lang="cs-CZ" sz="2400" dirty="0"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Nadpis 3"/>
          <p:cNvSpPr txBox="1">
            <a:spLocks/>
          </p:cNvSpPr>
          <p:nvPr/>
        </p:nvSpPr>
        <p:spPr>
          <a:xfrm>
            <a:off x="3135227" y="548471"/>
            <a:ext cx="2746648" cy="53908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>
            <a:defPPr>
              <a:defRPr sz="4400">
                <a:solidFill>
                  <a:schemeClr val="tx2">
                    <a:shade val="85000"/>
                    <a:satMod val="150000"/>
                  </a:schemeClr>
                </a:solidFill>
                <a:latin typeface="+mj-lt"/>
                <a:ea typeface="+mj-ea"/>
                <a:cs typeface="+mj-cs"/>
              </a:defRPr>
            </a:defPPr>
            <a:lvl1pPr algn="ctr" eaLnBrk="1" hangingPunct="1">
              <a:buNone/>
              <a:defRPr lang="en-US" sz="4800" b="1" strike="noStrike" kern="1200" baseline="0" dirty="0" smtClean="0">
                <a:solidFill>
                  <a:schemeClr val="tx2">
                    <a:shade val="85000"/>
                    <a:satMod val="150000"/>
                  </a:schemeClr>
                </a:solidFill>
                <a:effectLst>
                  <a:outerShdw blurRad="63500" dist="38100" dir="822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lt"/>
                <a:cs typeface="+mj-lt"/>
              </a:defRPr>
            </a:lvl1pPr>
          </a:lstStyle>
          <a:p>
            <a:pPr algn="l"/>
            <a:r>
              <a:rPr lang="cs-CZ" sz="2400" b="0">
                <a:solidFill>
                  <a:prstClr val="black"/>
                </a:solidFill>
                <a:effectLst/>
                <a:latin typeface="Arial" pitchFamily="34" charset="0"/>
                <a:cs typeface="Arial" pitchFamily="34" charset="0"/>
              </a:rPr>
              <a:t>LISTOPAD 2011</a:t>
            </a:r>
          </a:p>
        </p:txBody>
      </p:sp>
      <p:sp>
        <p:nvSpPr>
          <p:cNvPr id="6" name="Nadpis 3"/>
          <p:cNvSpPr txBox="1">
            <a:spLocks/>
          </p:cNvSpPr>
          <p:nvPr/>
        </p:nvSpPr>
        <p:spPr>
          <a:xfrm>
            <a:off x="248619" y="1269981"/>
            <a:ext cx="2746648" cy="53908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>
            <a:defPPr>
              <a:defRPr sz="4400">
                <a:solidFill>
                  <a:schemeClr val="tx2">
                    <a:shade val="85000"/>
                    <a:satMod val="150000"/>
                  </a:schemeClr>
                </a:solidFill>
                <a:latin typeface="+mj-lt"/>
                <a:ea typeface="+mj-ea"/>
                <a:cs typeface="+mj-cs"/>
              </a:defRPr>
            </a:defPPr>
            <a:lvl1pPr algn="ctr" eaLnBrk="1" hangingPunct="1">
              <a:buNone/>
              <a:defRPr lang="en-US" sz="4800" b="1" strike="noStrike" kern="1200" baseline="0" dirty="0" smtClean="0">
                <a:solidFill>
                  <a:schemeClr val="tx2">
                    <a:shade val="85000"/>
                    <a:satMod val="150000"/>
                  </a:schemeClr>
                </a:solidFill>
                <a:effectLst>
                  <a:outerShdw blurRad="63500" dist="38100" dir="822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lt"/>
                <a:cs typeface="+mj-lt"/>
              </a:defRPr>
            </a:lvl1pPr>
          </a:lstStyle>
          <a:p>
            <a:pPr algn="l"/>
            <a:r>
              <a:rPr lang="cs-CZ" sz="2400">
                <a:solidFill>
                  <a:prstClr val="black"/>
                </a:solidFill>
                <a:effectLst/>
                <a:latin typeface="Arial" pitchFamily="34" charset="0"/>
                <a:cs typeface="Arial" pitchFamily="34" charset="0"/>
              </a:rPr>
              <a:t>Klíčová slova:</a:t>
            </a:r>
          </a:p>
        </p:txBody>
      </p:sp>
      <p:sp>
        <p:nvSpPr>
          <p:cNvPr id="8" name="Nadpis 3"/>
          <p:cNvSpPr txBox="1">
            <a:spLocks/>
          </p:cNvSpPr>
          <p:nvPr/>
        </p:nvSpPr>
        <p:spPr>
          <a:xfrm>
            <a:off x="3129862" y="1269981"/>
            <a:ext cx="6014138" cy="539080"/>
          </a:xfrm>
          <a:prstGeom prst="rect">
            <a:avLst/>
          </a:prstGeom>
        </p:spPr>
        <p:txBody>
          <a:bodyPr anchor="b" anchorCtr="0">
            <a:normAutofit fontScale="70000" lnSpcReduction="20000"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>
            <a:defPPr>
              <a:defRPr sz="4400">
                <a:solidFill>
                  <a:schemeClr val="tx2">
                    <a:shade val="85000"/>
                    <a:satMod val="150000"/>
                  </a:schemeClr>
                </a:solidFill>
                <a:latin typeface="+mj-lt"/>
                <a:ea typeface="+mj-ea"/>
                <a:cs typeface="+mj-cs"/>
              </a:defRPr>
            </a:defPPr>
            <a:lvl1pPr algn="ctr" eaLnBrk="1" hangingPunct="1">
              <a:buNone/>
              <a:defRPr lang="en-US" sz="4800" b="1" strike="noStrike" kern="1200" baseline="0" dirty="0" smtClean="0">
                <a:solidFill>
                  <a:schemeClr val="tx2">
                    <a:shade val="85000"/>
                    <a:satMod val="150000"/>
                  </a:schemeClr>
                </a:solidFill>
                <a:effectLst>
                  <a:outerShdw blurRad="63500" dist="38100" dir="822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lt"/>
                <a:cs typeface="+mj-lt"/>
              </a:defRPr>
            </a:lvl1pPr>
          </a:lstStyle>
          <a:p>
            <a:pPr algn="l"/>
            <a:r>
              <a:rPr lang="cs-CZ" sz="2400" b="0" dirty="0" smtClean="0">
                <a:solidFill>
                  <a:prstClr val="black"/>
                </a:solidFill>
                <a:effectLst/>
                <a:latin typeface="Arial" pitchFamily="34" charset="0"/>
                <a:cs typeface="Arial" pitchFamily="34" charset="0"/>
              </a:rPr>
              <a:t>OBJEM, ŠÍŘKA, DÉLKA, VÝŠKA (HLOUBKA), LITR, SEKUNDA, MINUTA</a:t>
            </a:r>
            <a:endParaRPr lang="cs-CZ" sz="2400" b="0" dirty="0">
              <a:solidFill>
                <a:prstClr val="black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Nadpis 3"/>
          <p:cNvSpPr txBox="1">
            <a:spLocks/>
          </p:cNvSpPr>
          <p:nvPr/>
        </p:nvSpPr>
        <p:spPr>
          <a:xfrm>
            <a:off x="246633" y="1982543"/>
            <a:ext cx="3228613" cy="539080"/>
          </a:xfrm>
          <a:prstGeom prst="rect">
            <a:avLst/>
          </a:prstGeom>
        </p:spPr>
        <p:txBody>
          <a:bodyPr anchor="b" anchorCtr="0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>
            <a:defPPr>
              <a:defRPr sz="4400">
                <a:solidFill>
                  <a:schemeClr val="tx2">
                    <a:shade val="85000"/>
                    <a:satMod val="150000"/>
                  </a:schemeClr>
                </a:solidFill>
                <a:latin typeface="+mj-lt"/>
                <a:ea typeface="+mj-ea"/>
                <a:cs typeface="+mj-cs"/>
              </a:defRPr>
            </a:defPPr>
            <a:lvl1pPr algn="ctr" eaLnBrk="1" hangingPunct="1">
              <a:buNone/>
              <a:defRPr lang="en-US" sz="4800" b="1" strike="noStrike" kern="1200" baseline="0" dirty="0" smtClean="0">
                <a:solidFill>
                  <a:schemeClr val="tx2">
                    <a:shade val="85000"/>
                    <a:satMod val="150000"/>
                  </a:schemeClr>
                </a:solidFill>
                <a:effectLst>
                  <a:outerShdw blurRad="63500" dist="38100" dir="822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lt"/>
                <a:cs typeface="+mj-lt"/>
              </a:defRPr>
            </a:lvl1pPr>
          </a:lstStyle>
          <a:p>
            <a:pPr algn="l"/>
            <a:r>
              <a:rPr lang="cs-CZ" sz="2400">
                <a:solidFill>
                  <a:prstClr val="black"/>
                </a:solidFill>
                <a:effectLst/>
                <a:latin typeface="Arial" pitchFamily="34" charset="0"/>
                <a:cs typeface="Arial" pitchFamily="34" charset="0"/>
              </a:rPr>
              <a:t>Metodické pokyny:</a:t>
            </a:r>
          </a:p>
        </p:txBody>
      </p:sp>
      <p:sp>
        <p:nvSpPr>
          <p:cNvPr id="10" name="Nadpis 3"/>
          <p:cNvSpPr txBox="1">
            <a:spLocks/>
          </p:cNvSpPr>
          <p:nvPr/>
        </p:nvSpPr>
        <p:spPr>
          <a:xfrm>
            <a:off x="3475247" y="3214994"/>
            <a:ext cx="5241800" cy="53908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>
            <a:defPPr>
              <a:defRPr sz="4400">
                <a:solidFill>
                  <a:schemeClr val="tx2">
                    <a:shade val="85000"/>
                    <a:satMod val="150000"/>
                  </a:schemeClr>
                </a:solidFill>
                <a:latin typeface="+mj-lt"/>
                <a:ea typeface="+mj-ea"/>
                <a:cs typeface="+mj-cs"/>
              </a:defRPr>
            </a:defPPr>
            <a:lvl1pPr algn="ctr" eaLnBrk="1" hangingPunct="1">
              <a:buNone/>
              <a:defRPr lang="en-US" sz="4800" b="1" strike="noStrike" kern="1200" baseline="0" dirty="0" smtClean="0">
                <a:solidFill>
                  <a:schemeClr val="tx2">
                    <a:shade val="85000"/>
                    <a:satMod val="150000"/>
                  </a:schemeClr>
                </a:solidFill>
                <a:effectLst>
                  <a:outerShdw blurRad="63500" dist="38100" dir="822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lt"/>
                <a:cs typeface="+mj-lt"/>
              </a:defRPr>
            </a:lvl1pPr>
          </a:lstStyle>
          <a:p>
            <a:pPr algn="l"/>
            <a:r>
              <a:rPr lang="cs-CZ" sz="2400" b="0">
                <a:solidFill>
                  <a:prstClr val="black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11" name="Zástupný symbol pro obsah 2"/>
          <p:cNvSpPr>
            <a:spLocks noGrp="1"/>
          </p:cNvSpPr>
          <p:nvPr>
            <p:ph idx="1"/>
          </p:nvPr>
        </p:nvSpPr>
        <p:spPr>
          <a:xfrm>
            <a:off x="250825" y="2635573"/>
            <a:ext cx="8877240" cy="3745755"/>
          </a:xfrm>
        </p:spPr>
        <p:txBody>
          <a:bodyPr>
            <a:noAutofit/>
          </a:bodyPr>
          <a:lstStyle/>
          <a:p>
            <a:pPr>
              <a:lnSpc>
                <a:spcPct val="120000"/>
              </a:lnSpc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List č. 5: </a:t>
            </a:r>
          </a:p>
          <a:p>
            <a:pPr marL="900684" lvl="1" indent="-342900">
              <a:lnSpc>
                <a:spcPct val="120000"/>
              </a:lnSpc>
              <a:buFont typeface="Wingdings" pitchFamily="2" charset="2"/>
              <a:buChar char="§"/>
            </a:pPr>
            <a:r>
              <a:rPr lang="cs-CZ" sz="1800" dirty="0" smtClean="0">
                <a:latin typeface="Arial" pitchFamily="34" charset="0"/>
                <a:cs typeface="Arial" pitchFamily="34" charset="0"/>
              </a:rPr>
              <a:t>Zadání slovní úlohy</a:t>
            </a:r>
          </a:p>
          <a:p>
            <a:pPr>
              <a:lnSpc>
                <a:spcPct val="120000"/>
              </a:lnSpc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List č. 6, 7: </a:t>
            </a:r>
          </a:p>
          <a:p>
            <a:pPr marL="900684" lvl="1" indent="-342900">
              <a:lnSpc>
                <a:spcPct val="120000"/>
              </a:lnSpc>
              <a:buFont typeface="Wingdings" pitchFamily="2" charset="2"/>
              <a:buChar char="§"/>
            </a:pPr>
            <a:r>
              <a:rPr lang="cs-CZ" sz="1800" dirty="0" smtClean="0">
                <a:latin typeface="Arial" pitchFamily="34" charset="0"/>
                <a:cs typeface="Arial" pitchFamily="34" charset="0"/>
              </a:rPr>
              <a:t>Řešení slovní úlohy – žáci vypočítávají objem a čas</a:t>
            </a:r>
            <a:endParaRPr lang="cs-CZ" sz="1800" dirty="0">
              <a:latin typeface="Arial" pitchFamily="34" charset="0"/>
              <a:cs typeface="Arial" pitchFamily="34" charset="0"/>
            </a:endParaRPr>
          </a:p>
          <a:p>
            <a:pPr marL="843534" lvl="1" indent="-285750">
              <a:lnSpc>
                <a:spcPct val="120000"/>
              </a:lnSpc>
              <a:buFont typeface="Wingdings" pitchFamily="2" charset="2"/>
              <a:buChar char="§"/>
            </a:pPr>
            <a:endParaRPr lang="cs-CZ" sz="1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8045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75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 rot="283114">
            <a:off x="1636360" y="4459562"/>
            <a:ext cx="6651205" cy="1323439"/>
          </a:xfrm>
          <a:prstGeom prst="rect">
            <a:avLst/>
          </a:prstGeom>
          <a:gradFill>
            <a:gsLst>
              <a:gs pos="0">
                <a:srgbClr val="CC6600"/>
              </a:gs>
              <a:gs pos="7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rect">
              <a:fillToRect l="100000" t="100000"/>
            </a:path>
          </a:gradFill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1" lon="1938000" rev="20412002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Cyklista jel dvouetapový závod. První etapu závodu ve stoupání do kopce ujel za 2 h 50 minut. Jeho celkový čas závodu byl 4 h 12 minut. Za jak dlouho ujel druhou etapu závodu?</a:t>
            </a:r>
          </a:p>
        </p:txBody>
      </p:sp>
      <p:sp>
        <p:nvSpPr>
          <p:cNvPr id="41" name="TextovéPole 40"/>
          <p:cNvSpPr txBox="1"/>
          <p:nvPr/>
        </p:nvSpPr>
        <p:spPr>
          <a:xfrm rot="20319996">
            <a:off x="934068" y="3676646"/>
            <a:ext cx="2534668" cy="40011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latin typeface="Arial" pitchFamily="34" charset="0"/>
                <a:cs typeface="Arial" pitchFamily="34" charset="0"/>
              </a:rPr>
              <a:t>(23 + 15 + 7) : 3 = ? </a:t>
            </a:r>
            <a:endParaRPr lang="cs-CZ" sz="2000" b="1" dirty="0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9" name="Skupina 8"/>
          <p:cNvGrpSpPr/>
          <p:nvPr/>
        </p:nvGrpSpPr>
        <p:grpSpPr>
          <a:xfrm>
            <a:off x="5006790" y="3067854"/>
            <a:ext cx="3339376" cy="1631216"/>
            <a:chOff x="5006790" y="3082952"/>
            <a:chExt cx="3339376" cy="1631216"/>
          </a:xfrm>
        </p:grpSpPr>
        <p:sp>
          <p:nvSpPr>
            <p:cNvPr id="32" name="TextovéPole 31"/>
            <p:cNvSpPr txBox="1"/>
            <p:nvPr/>
          </p:nvSpPr>
          <p:spPr>
            <a:xfrm rot="1218063">
              <a:off x="5006790" y="3082952"/>
              <a:ext cx="3339376" cy="1631216"/>
            </a:xfrm>
            <a:prstGeom prst="rect">
              <a:avLst/>
            </a:prstGeom>
            <a:gradFill>
              <a:gsLst>
                <a:gs pos="0">
                  <a:schemeClr val="accent3">
                    <a:lumMod val="60000"/>
                    <a:lumOff val="40000"/>
                  </a:schemeClr>
                </a:gs>
                <a:gs pos="7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path path="rect">
                <a:fillToRect l="100000" t="100000"/>
              </a:path>
            </a:gradFill>
            <a:ln>
              <a:solidFill>
                <a:srgbClr val="0000FF"/>
              </a:solidFill>
            </a:ln>
            <a:effectLst>
              <a:outerShdw blurRad="76200" dir="13500000" sy="23000" kx="1200000" algn="br" rotWithShape="0">
                <a:prstClr val="black">
                  <a:alpha val="20000"/>
                </a:prstClr>
              </a:outerShdw>
            </a:effectLst>
          </p:spPr>
          <p:txBody>
            <a:bodyPr wrap="none" rtlCol="0">
              <a:spAutoFit/>
            </a:bodyPr>
            <a:lstStyle/>
            <a:p>
              <a:r>
                <a:rPr lang="cs-CZ" sz="2000" b="1" dirty="0" smtClean="0">
                  <a:latin typeface="Arial" pitchFamily="34" charset="0"/>
                  <a:cs typeface="Arial" pitchFamily="34" charset="0"/>
                </a:rPr>
                <a:t>               </a:t>
              </a:r>
              <a:r>
                <a:rPr lang="cs-CZ" sz="2000" b="1" dirty="0" smtClean="0">
                  <a:solidFill>
                    <a:srgbClr val="FF0000"/>
                  </a:solidFill>
                  <a:latin typeface="Arial" pitchFamily="34" charset="0"/>
                  <a:cs typeface="Arial" pitchFamily="34" charset="0"/>
                </a:rPr>
                <a:t>5 , 9 8       setiny  </a:t>
              </a:r>
            </a:p>
            <a:p>
              <a:r>
                <a:rPr lang="cs-CZ" sz="2000" b="1" dirty="0" smtClean="0">
                  <a:solidFill>
                    <a:srgbClr val="FF0000"/>
                  </a:solidFill>
                  <a:latin typeface="Arial" pitchFamily="34" charset="0"/>
                  <a:cs typeface="Arial" pitchFamily="34" charset="0"/>
                </a:rPr>
                <a:t>    </a:t>
              </a:r>
            </a:p>
            <a:p>
              <a:r>
                <a:rPr lang="cs-CZ" sz="2000" b="1" dirty="0" smtClean="0">
                  <a:solidFill>
                    <a:srgbClr val="FF0000"/>
                  </a:solidFill>
                  <a:latin typeface="Arial" pitchFamily="34" charset="0"/>
                  <a:cs typeface="Arial" pitchFamily="34" charset="0"/>
                </a:rPr>
                <a:t>Jednotky             desetiny </a:t>
              </a:r>
            </a:p>
            <a:p>
              <a:endParaRPr lang="cs-CZ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endParaRPr>
            </a:p>
            <a:p>
              <a:r>
                <a:rPr lang="cs-CZ" sz="2000" b="1" dirty="0">
                  <a:solidFill>
                    <a:srgbClr val="FF0000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cs-CZ" sz="2000" b="1" dirty="0" smtClean="0">
                  <a:solidFill>
                    <a:srgbClr val="FF0000"/>
                  </a:solidFill>
                  <a:latin typeface="Arial" pitchFamily="34" charset="0"/>
                  <a:cs typeface="Arial" pitchFamily="34" charset="0"/>
                </a:rPr>
                <a:t>        desetinná čárka      </a:t>
              </a:r>
              <a:endParaRPr lang="cs-CZ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endParaRPr>
            </a:p>
          </p:txBody>
        </p:sp>
        <p:cxnSp>
          <p:nvCxnSpPr>
            <p:cNvPr id="34" name="Přímá spojnice se šipkou 33"/>
            <p:cNvCxnSpPr/>
            <p:nvPr/>
          </p:nvCxnSpPr>
          <p:spPr>
            <a:xfrm rot="1218063" flipH="1">
              <a:off x="6095567" y="3238069"/>
              <a:ext cx="247178" cy="288032"/>
            </a:xfrm>
            <a:prstGeom prst="straightConnector1">
              <a:avLst/>
            </a:prstGeom>
            <a:gradFill>
              <a:gsLst>
                <a:gs pos="0">
                  <a:schemeClr val="accent3">
                    <a:lumMod val="60000"/>
                    <a:lumOff val="40000"/>
                  </a:schemeClr>
                </a:gs>
                <a:gs pos="7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path path="rect">
                <a:fillToRect l="100000" t="100000"/>
              </a:path>
            </a:gradFill>
            <a:ln w="25400">
              <a:solidFill>
                <a:srgbClr val="0000FF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Přímá spojnice se šipkou 34"/>
            <p:cNvCxnSpPr/>
            <p:nvPr/>
          </p:nvCxnSpPr>
          <p:spPr>
            <a:xfrm flipH="1">
              <a:off x="6424744" y="3428429"/>
              <a:ext cx="143524" cy="864667"/>
            </a:xfrm>
            <a:prstGeom prst="straightConnector1">
              <a:avLst/>
            </a:prstGeom>
            <a:gradFill>
              <a:gsLst>
                <a:gs pos="0">
                  <a:schemeClr val="accent3">
                    <a:lumMod val="60000"/>
                    <a:lumOff val="40000"/>
                  </a:schemeClr>
                </a:gs>
                <a:gs pos="7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path path="rect">
                <a:fillToRect l="100000" t="100000"/>
              </a:path>
            </a:gradFill>
            <a:ln w="25400">
              <a:solidFill>
                <a:srgbClr val="0000FF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Přímá spojnice se šipkou 37"/>
            <p:cNvCxnSpPr/>
            <p:nvPr/>
          </p:nvCxnSpPr>
          <p:spPr>
            <a:xfrm rot="1218063">
              <a:off x="7103438" y="3494232"/>
              <a:ext cx="379318" cy="0"/>
            </a:xfrm>
            <a:prstGeom prst="straightConnector1">
              <a:avLst/>
            </a:prstGeom>
            <a:gradFill>
              <a:gsLst>
                <a:gs pos="0">
                  <a:schemeClr val="accent3">
                    <a:lumMod val="60000"/>
                    <a:lumOff val="40000"/>
                  </a:schemeClr>
                </a:gs>
                <a:gs pos="7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path path="rect">
                <a:fillToRect l="100000" t="100000"/>
              </a:path>
            </a:gradFill>
            <a:ln w="25400">
              <a:solidFill>
                <a:srgbClr val="0000FF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Přímá spojnice se šipkou 39"/>
            <p:cNvCxnSpPr/>
            <p:nvPr/>
          </p:nvCxnSpPr>
          <p:spPr>
            <a:xfrm>
              <a:off x="6790986" y="3429974"/>
              <a:ext cx="342739" cy="506332"/>
            </a:xfrm>
            <a:prstGeom prst="straightConnector1">
              <a:avLst/>
            </a:prstGeom>
            <a:gradFill>
              <a:gsLst>
                <a:gs pos="0">
                  <a:schemeClr val="accent3">
                    <a:lumMod val="60000"/>
                    <a:lumOff val="40000"/>
                  </a:schemeClr>
                </a:gs>
                <a:gs pos="7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path path="rect">
                <a:fillToRect l="100000" t="100000"/>
              </a:path>
            </a:gradFill>
            <a:ln w="25400">
              <a:solidFill>
                <a:srgbClr val="0000FF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Obdélník 10"/>
          <p:cNvSpPr/>
          <p:nvPr/>
        </p:nvSpPr>
        <p:spPr>
          <a:xfrm rot="21449531">
            <a:off x="887913" y="2190608"/>
            <a:ext cx="7537316" cy="175432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34925">
            <a:solidFill>
              <a:srgbClr val="FFFFFF"/>
            </a:solidFill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perspectiveFront" fov="2700000">
              <a:rot lat="19086000" lon="19067999" rev="3108000"/>
            </a:camera>
            <a:lightRig rig="threePt" dir="t">
              <a:rot lat="0" lon="0" rev="0"/>
            </a:lightRig>
          </a:scene3d>
          <a:sp3d extrusionH="38100" prstMaterial="clear">
            <a:bevelT w="260350" h="50800" prst="softRound"/>
            <a:bevelB prst="softRound"/>
          </a:sp3d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MATEMATIKA 5</a:t>
            </a:r>
          </a:p>
          <a:p>
            <a:pPr algn="ctr"/>
            <a:r>
              <a:rPr lang="cs-CZ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Slovní úlohy</a:t>
            </a:r>
          </a:p>
        </p:txBody>
      </p:sp>
      <p:sp>
        <p:nvSpPr>
          <p:cNvPr id="20" name="TextovéPole 19"/>
          <p:cNvSpPr txBox="1"/>
          <p:nvPr/>
        </p:nvSpPr>
        <p:spPr>
          <a:xfrm>
            <a:off x="5170226" y="258302"/>
            <a:ext cx="1471878" cy="40011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FFC000"/>
            </a:solidFill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cs-CZ" sz="2000" b="1" dirty="0">
                <a:latin typeface="Arial" pitchFamily="34" charset="0"/>
                <a:cs typeface="Arial" pitchFamily="34" charset="0"/>
              </a:rPr>
              <a:t>1</a:t>
            </a: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3 x 2 = 26</a:t>
            </a:r>
            <a:endParaRPr lang="cs-CZ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TextovéPole 20"/>
          <p:cNvSpPr txBox="1"/>
          <p:nvPr/>
        </p:nvSpPr>
        <p:spPr>
          <a:xfrm rot="2515309">
            <a:off x="3740887" y="713858"/>
            <a:ext cx="2055371" cy="40011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latin typeface="Arial" pitchFamily="34" charset="0"/>
                <a:cs typeface="Arial" pitchFamily="34" charset="0"/>
              </a:rPr>
              <a:t>12 x 100 x 5 = </a:t>
            </a:r>
            <a:r>
              <a:rPr lang="cs-CZ" sz="2000" b="1" dirty="0">
                <a:latin typeface="Arial" pitchFamily="34" charset="0"/>
                <a:cs typeface="Arial" pitchFamily="34" charset="0"/>
              </a:rPr>
              <a:t>?</a:t>
            </a:r>
          </a:p>
        </p:txBody>
      </p:sp>
      <p:sp>
        <p:nvSpPr>
          <p:cNvPr id="22" name="Plus 21"/>
          <p:cNvSpPr/>
          <p:nvPr/>
        </p:nvSpPr>
        <p:spPr>
          <a:xfrm>
            <a:off x="122985" y="3693895"/>
            <a:ext cx="492204" cy="484825"/>
          </a:xfrm>
          <a:prstGeom prst="mathPlus">
            <a:avLst/>
          </a:prstGeom>
          <a:gradFill>
            <a:gsLst>
              <a:gs pos="0">
                <a:schemeClr val="accent2">
                  <a:lumMod val="75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0000"/>
              </a:solidFill>
            </a:endParaRPr>
          </a:p>
        </p:txBody>
      </p:sp>
      <p:sp>
        <p:nvSpPr>
          <p:cNvPr id="23" name="Minus 22"/>
          <p:cNvSpPr/>
          <p:nvPr/>
        </p:nvSpPr>
        <p:spPr>
          <a:xfrm>
            <a:off x="254436" y="5548567"/>
            <a:ext cx="522335" cy="410344"/>
          </a:xfrm>
          <a:prstGeom prst="mathMinus">
            <a:avLst/>
          </a:prstGeom>
          <a:gradFill>
            <a:gsLst>
              <a:gs pos="0">
                <a:schemeClr val="tx1">
                  <a:lumMod val="75000"/>
                  <a:lumOff val="25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Násobení 23"/>
          <p:cNvSpPr/>
          <p:nvPr/>
        </p:nvSpPr>
        <p:spPr>
          <a:xfrm>
            <a:off x="413867" y="4489334"/>
            <a:ext cx="579512" cy="419472"/>
          </a:xfrm>
          <a:prstGeom prst="mathMultiply">
            <a:avLst/>
          </a:prstGeom>
          <a:gradFill>
            <a:gsLst>
              <a:gs pos="0">
                <a:schemeClr val="tx1">
                  <a:lumMod val="75000"/>
                  <a:lumOff val="25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effectLst>
            <a:innerShdw blurRad="63500" dist="50800" dir="81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B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prstTxWarp prst="textArchDown">
              <a:avLst/>
            </a:prstTxWarp>
            <a:sp3d extrusionH="57150">
              <a:bevelT w="38100" h="38100"/>
            </a:sp3d>
          </a:bodyPr>
          <a:lstStyle/>
          <a:p>
            <a:pPr algn="ctr"/>
            <a:endParaRPr lang="cs-CZ">
              <a:solidFill>
                <a:schemeClr val="accent5">
                  <a:lumMod val="75000"/>
                </a:schemeClr>
              </a:solidFill>
              <a:effectLst>
                <a:outerShdw blurRad="50800" dist="38100" dir="16200000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25" name="Dělení 24"/>
          <p:cNvSpPr/>
          <p:nvPr/>
        </p:nvSpPr>
        <p:spPr>
          <a:xfrm>
            <a:off x="660096" y="5132821"/>
            <a:ext cx="576064" cy="380628"/>
          </a:xfrm>
          <a:prstGeom prst="mathDivide">
            <a:avLst/>
          </a:prstGeom>
          <a:gradFill>
            <a:gsLst>
              <a:gs pos="0">
                <a:schemeClr val="tx1">
                  <a:lumMod val="75000"/>
                  <a:lumOff val="25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Je rovno 25"/>
          <p:cNvSpPr/>
          <p:nvPr/>
        </p:nvSpPr>
        <p:spPr>
          <a:xfrm>
            <a:off x="1736903" y="5513449"/>
            <a:ext cx="502603" cy="360040"/>
          </a:xfrm>
          <a:prstGeom prst="mathEqual">
            <a:avLst>
              <a:gd name="adj1" fmla="val 23520"/>
              <a:gd name="adj2" fmla="val 0"/>
            </a:avLst>
          </a:prstGeom>
          <a:gradFill>
            <a:gsLst>
              <a:gs pos="0">
                <a:schemeClr val="tx1">
                  <a:lumMod val="75000"/>
                  <a:lumOff val="25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7" name="Není rovno 26"/>
          <p:cNvSpPr/>
          <p:nvPr/>
        </p:nvSpPr>
        <p:spPr>
          <a:xfrm>
            <a:off x="993379" y="5978651"/>
            <a:ext cx="542508" cy="288032"/>
          </a:xfrm>
          <a:prstGeom prst="mathNotEqual">
            <a:avLst/>
          </a:prstGeom>
          <a:gradFill>
            <a:gsLst>
              <a:gs pos="0">
                <a:schemeClr val="tx1">
                  <a:lumMod val="75000"/>
                  <a:lumOff val="25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 rot="20639779">
            <a:off x="773414" y="1356335"/>
            <a:ext cx="3438762" cy="1631216"/>
          </a:xfrm>
          <a:prstGeom prst="rect">
            <a:avLst/>
          </a:prstGeom>
          <a:solidFill>
            <a:schemeClr val="accent2">
              <a:lumMod val="75000"/>
            </a:schemeClr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latin typeface="Arial" pitchFamily="34" charset="0"/>
                <a:cs typeface="Arial" pitchFamily="34" charset="0"/>
              </a:rPr>
              <a:t>60</a:t>
            </a:r>
            <a:r>
              <a:rPr lang="cs-CZ" sz="2000" b="1" baseline="-25000" dirty="0" smtClean="0">
                <a:latin typeface="Arial" pitchFamily="34" charset="0"/>
                <a:cs typeface="Arial" pitchFamily="34" charset="0"/>
              </a:rPr>
              <a:t>┘</a:t>
            </a: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72 : 24 = 253           253</a:t>
            </a:r>
          </a:p>
          <a:p>
            <a:pPr marL="342900" indent="-342900">
              <a:buAutoNum type="arabicPlain" startAt="12"/>
            </a:pP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 7                            </a:t>
            </a:r>
            <a:r>
              <a:rPr lang="cs-CZ" sz="2000" b="1" u="sng" dirty="0" smtClean="0">
                <a:latin typeface="Arial" pitchFamily="34" charset="0"/>
                <a:cs typeface="Arial" pitchFamily="34" charset="0"/>
              </a:rPr>
              <a:t> x 24</a:t>
            </a:r>
          </a:p>
          <a:p>
            <a:r>
              <a:rPr lang="cs-CZ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     72                         1 012  </a:t>
            </a:r>
          </a:p>
          <a:p>
            <a:r>
              <a:rPr lang="cs-CZ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       0                         </a:t>
            </a:r>
            <a:r>
              <a:rPr lang="cs-CZ" sz="2000" b="1" u="sng" dirty="0" smtClean="0">
                <a:latin typeface="Arial" pitchFamily="34" charset="0"/>
                <a:cs typeface="Arial" pitchFamily="34" charset="0"/>
              </a:rPr>
              <a:t>5 06  </a:t>
            </a:r>
            <a:endParaRPr lang="cs-CZ" sz="2000" b="1" u="sng" dirty="0">
              <a:latin typeface="Arial" pitchFamily="34" charset="0"/>
              <a:cs typeface="Arial" pitchFamily="34" charset="0"/>
            </a:endParaRPr>
          </a:p>
          <a:p>
            <a:r>
              <a:rPr lang="cs-CZ" sz="2000" b="1" dirty="0" smtClean="0">
                <a:latin typeface="Arial" pitchFamily="34" charset="0"/>
                <a:cs typeface="Arial" pitchFamily="34" charset="0"/>
              </a:rPr>
              <a:t>                                   6 072</a:t>
            </a:r>
          </a:p>
        </p:txBody>
      </p:sp>
      <p:sp>
        <p:nvSpPr>
          <p:cNvPr id="30" name="TextovéPole 29"/>
          <p:cNvSpPr txBox="1"/>
          <p:nvPr/>
        </p:nvSpPr>
        <p:spPr>
          <a:xfrm>
            <a:off x="617112" y="6403698"/>
            <a:ext cx="319318" cy="369332"/>
          </a:xfrm>
          <a:prstGeom prst="rect">
            <a:avLst/>
          </a:prstGeom>
          <a:gradFill>
            <a:gsLst>
              <a:gs pos="0">
                <a:schemeClr val="tx1">
                  <a:lumMod val="75000"/>
                  <a:lumOff val="25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 wrap="none" rtlCol="0">
            <a:spAutoFit/>
          </a:bodyPr>
          <a:lstStyle/>
          <a:p>
            <a:r>
              <a:rPr lang="cs-CZ" b="1" dirty="0" smtClean="0"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</a:rPr>
              <a:t>&lt;</a:t>
            </a:r>
            <a:endParaRPr lang="cs-CZ" b="1" dirty="0">
              <a:effectLst>
                <a:outerShdw blurRad="60007" dist="310007" dir="7680000" sy="30000" kx="1300200" algn="ctr" rotWithShape="0">
                  <a:prstClr val="black">
                    <a:alpha val="32000"/>
                  </a:prstClr>
                </a:outerShdw>
              </a:effectLst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1855748" y="6403498"/>
            <a:ext cx="320922" cy="369332"/>
          </a:xfrm>
          <a:prstGeom prst="rect">
            <a:avLst/>
          </a:prstGeom>
          <a:gradFill>
            <a:gsLst>
              <a:gs pos="0">
                <a:schemeClr val="tx1">
                  <a:lumMod val="75000"/>
                  <a:lumOff val="25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 wrap="none" rtlCol="0">
            <a:spAutoFit/>
          </a:bodyPr>
          <a:lstStyle/>
          <a:p>
            <a:r>
              <a:rPr lang="cs-CZ" b="1" dirty="0"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</a:rPr>
              <a:t>&gt;</a:t>
            </a:r>
          </a:p>
        </p:txBody>
      </p:sp>
      <p:sp>
        <p:nvSpPr>
          <p:cNvPr id="43" name="TextovéPole 42"/>
          <p:cNvSpPr txBox="1"/>
          <p:nvPr/>
        </p:nvSpPr>
        <p:spPr>
          <a:xfrm>
            <a:off x="7727677" y="263500"/>
            <a:ext cx="1330814" cy="400110"/>
          </a:xfrm>
          <a:prstGeom prst="rect">
            <a:avLst/>
          </a:prstGeom>
          <a:gradFill>
            <a:gsLst>
              <a:gs pos="0">
                <a:schemeClr val="tx1">
                  <a:lumMod val="75000"/>
                  <a:lumOff val="25000"/>
                </a:schemeClr>
              </a:gs>
              <a:gs pos="7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rect">
              <a:fillToRect l="100000" t="100000"/>
            </a:path>
          </a:gradFill>
          <a:ln>
            <a:solidFill>
              <a:srgbClr val="0000FF"/>
            </a:solidFill>
          </a:ln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latin typeface="Arial" pitchFamily="34" charset="0"/>
                <a:cs typeface="Arial" pitchFamily="34" charset="0"/>
              </a:rPr>
              <a:t>146 &gt; 128</a:t>
            </a:r>
            <a:endParaRPr lang="cs-CZ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TextovéPole 28"/>
          <p:cNvSpPr txBox="1"/>
          <p:nvPr/>
        </p:nvSpPr>
        <p:spPr>
          <a:xfrm rot="20319996">
            <a:off x="35293" y="762389"/>
            <a:ext cx="3284874" cy="40011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latin typeface="Arial" pitchFamily="34" charset="0"/>
                <a:cs typeface="Arial" pitchFamily="34" charset="0"/>
              </a:rPr>
              <a:t>230 + 125 + 141 + 321 = ? </a:t>
            </a:r>
            <a:endParaRPr lang="cs-CZ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7133725" y="895387"/>
            <a:ext cx="1330814" cy="400110"/>
          </a:xfrm>
          <a:prstGeom prst="rect">
            <a:avLst/>
          </a:prstGeom>
          <a:gradFill>
            <a:gsLst>
              <a:gs pos="0">
                <a:schemeClr val="tx1">
                  <a:lumMod val="75000"/>
                  <a:lumOff val="25000"/>
                </a:schemeClr>
              </a:gs>
              <a:gs pos="7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rect">
              <a:fillToRect l="100000" t="100000"/>
            </a:path>
          </a:gradFill>
          <a:ln>
            <a:solidFill>
              <a:srgbClr val="0000FF"/>
            </a:solidFill>
          </a:ln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latin typeface="Arial" pitchFamily="34" charset="0"/>
                <a:cs typeface="Arial" pitchFamily="34" charset="0"/>
              </a:rPr>
              <a:t>146 </a:t>
            </a:r>
            <a:r>
              <a:rPr lang="cs-CZ" sz="2000" b="1" dirty="0">
                <a:latin typeface="Arial" pitchFamily="34" charset="0"/>
                <a:cs typeface="Arial" pitchFamily="34" charset="0"/>
              </a:rPr>
              <a:t>=</a:t>
            </a: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 146</a:t>
            </a:r>
            <a:endParaRPr lang="cs-CZ" sz="2000" b="1" dirty="0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ovéPole 36"/>
              <p:cNvSpPr txBox="1"/>
              <p:nvPr/>
            </p:nvSpPr>
            <p:spPr>
              <a:xfrm rot="20570716">
                <a:off x="7002001" y="2454286"/>
                <a:ext cx="2008883" cy="625812"/>
              </a:xfrm>
              <a:prstGeom prst="rect">
                <a:avLst/>
              </a:prstGeom>
              <a:gradFill>
                <a:gsLst>
                  <a:gs pos="0">
                    <a:srgbClr val="00B050"/>
                  </a:gs>
                  <a:gs pos="7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path path="rect">
                  <a:fillToRect l="100000" t="100000"/>
                </a:path>
              </a:gradFill>
              <a:ln>
                <a:solidFill>
                  <a:srgbClr val="0000FF"/>
                </a:solidFill>
              </a:ln>
            </p:spPr>
            <p:txBody>
              <a:bodyPr wrap="none" rtlCol="0">
                <a:spAutoFit/>
              </a:bodyPr>
              <a:lstStyle/>
              <a:p>
                <a:r>
                  <a:rPr lang="cs-CZ" sz="2000" b="1" dirty="0" smtClean="0">
                    <a:latin typeface="Arial" pitchFamily="34" charset="0"/>
                    <a:cs typeface="Arial" pitchFamily="34" charset="0"/>
                  </a:rPr>
                  <a:t>37 </a:t>
                </a:r>
                <a:r>
                  <a:rPr lang="cs-CZ" sz="2000" b="1" i="1" dirty="0" smtClean="0">
                    <a:latin typeface="Arial" pitchFamily="34" charset="0"/>
                    <a:cs typeface="Arial" pitchFamily="34" charset="0"/>
                  </a:rPr>
                  <a:t>cm</a:t>
                </a:r>
                <a:r>
                  <a:rPr lang="cs-CZ" sz="2000" b="1" dirty="0" smtClean="0">
                    <a:latin typeface="Arial" pitchFamily="34" charset="0"/>
                    <a:cs typeface="Arial" pitchFamily="34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b="1" i="1" smtClean="0">
                            <a:latin typeface="Cambria Math" panose="02040503050406030204" pitchFamily="18" charset="0"/>
                            <a:cs typeface="Arial" pitchFamily="34" charset="0"/>
                          </a:rPr>
                        </m:ctrlPr>
                      </m:fPr>
                      <m:num>
                        <m:r>
                          <a:rPr lang="cs-CZ" sz="2400" b="1" i="1" smtClean="0">
                            <a:latin typeface="Cambria Math"/>
                            <a:cs typeface="Arial" pitchFamily="34" charset="0"/>
                          </a:rPr>
                          <m:t>𝟑𝟕</m:t>
                        </m:r>
                      </m:num>
                      <m:den>
                        <m:r>
                          <a:rPr lang="cs-CZ" sz="2400" b="1" i="1" smtClean="0">
                            <a:latin typeface="Cambria Math"/>
                            <a:cs typeface="Arial" pitchFamily="34" charset="0"/>
                          </a:rPr>
                          <m:t>𝟏𝟎𝟎</m:t>
                        </m:r>
                      </m:den>
                    </m:f>
                    <m:r>
                      <a:rPr lang="cs-CZ" sz="2400" b="1" i="1" smtClean="0">
                        <a:latin typeface="Cambria Math"/>
                        <a:cs typeface="Arial" pitchFamily="34" charset="0"/>
                      </a:rPr>
                      <m:t> </m:t>
                    </m:r>
                    <m:r>
                      <a:rPr lang="cs-CZ" sz="2400" b="1" i="1" smtClean="0">
                        <a:latin typeface="Cambria Math"/>
                        <a:cs typeface="Arial" pitchFamily="34" charset="0"/>
                      </a:rPr>
                      <m:t>𝒎</m:t>
                    </m:r>
                  </m:oMath>
                </a14:m>
                <a:endParaRPr lang="cs-CZ" sz="2400" b="1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37" name="TextovéPole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20570716">
                <a:off x="7002001" y="2454286"/>
                <a:ext cx="2008883" cy="625812"/>
              </a:xfrm>
              <a:prstGeom prst="rect">
                <a:avLst/>
              </a:prstGeom>
              <a:blipFill rotWithShape="1">
                <a:blip r:embed="rId2"/>
                <a:stretch>
                  <a:fillRect l="-1153" b="-1515"/>
                </a:stretch>
              </a:blipFill>
              <a:ln>
                <a:solidFill>
                  <a:srgbClr val="0000FF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9" name="TextovéPole 38"/>
          <p:cNvSpPr txBox="1"/>
          <p:nvPr/>
        </p:nvSpPr>
        <p:spPr>
          <a:xfrm rot="975301">
            <a:off x="6222076" y="1637082"/>
            <a:ext cx="2497800" cy="400110"/>
          </a:xfrm>
          <a:prstGeom prst="rect">
            <a:avLst/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7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rect">
              <a:fillToRect l="100000" t="100000"/>
            </a:path>
          </a:gradFill>
          <a:ln>
            <a:solidFill>
              <a:srgbClr val="0000FF"/>
            </a:solidFill>
          </a:ln>
        </p:spPr>
        <p:txBody>
          <a:bodyPr wrap="none" rtlCol="0">
            <a:spAutoFit/>
          </a:bodyPr>
          <a:lstStyle/>
          <a:p>
            <a:r>
              <a:rPr lang="cs-CZ" sz="2000" b="1" i="1" dirty="0" smtClean="0">
                <a:latin typeface="Arial" pitchFamily="34" charset="0"/>
                <a:cs typeface="Arial" pitchFamily="34" charset="0"/>
              </a:rPr>
              <a:t>3 Kč 50 h = 3,50 Kč</a:t>
            </a:r>
            <a:endParaRPr lang="cs-CZ" sz="2000" b="1" i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0294" y="5519708"/>
            <a:ext cx="7827963" cy="944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26415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301" y="3592506"/>
            <a:ext cx="596560" cy="11625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386" y="3594123"/>
            <a:ext cx="2266056" cy="7823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768" y="4345294"/>
            <a:ext cx="2838580" cy="404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1809" y="3594372"/>
            <a:ext cx="596560" cy="11625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335" y="3592356"/>
            <a:ext cx="2838580" cy="404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9" name="Skupina 8"/>
          <p:cNvGrpSpPr/>
          <p:nvPr/>
        </p:nvGrpSpPr>
        <p:grpSpPr>
          <a:xfrm>
            <a:off x="-3798" y="2256857"/>
            <a:ext cx="1009580" cy="269665"/>
            <a:chOff x="-3798" y="2068175"/>
            <a:chExt cx="1009580" cy="269665"/>
          </a:xfrm>
        </p:grpSpPr>
        <p:sp>
          <p:nvSpPr>
            <p:cNvPr id="10" name="Plechovka 9"/>
            <p:cNvSpPr/>
            <p:nvPr/>
          </p:nvSpPr>
          <p:spPr>
            <a:xfrm rot="5400000">
              <a:off x="223977" y="1840400"/>
              <a:ext cx="269665" cy="725216"/>
            </a:xfrm>
            <a:prstGeom prst="can">
              <a:avLst/>
            </a:prstGeom>
            <a:solidFill>
              <a:srgbClr val="99663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11" name="Plechovka 10"/>
            <p:cNvSpPr/>
            <p:nvPr/>
          </p:nvSpPr>
          <p:spPr>
            <a:xfrm rot="5400000">
              <a:off x="806583" y="2026670"/>
              <a:ext cx="45719" cy="352678"/>
            </a:xfrm>
            <a:prstGeom prst="can">
              <a:avLst/>
            </a:prstGeom>
            <a:solidFill>
              <a:srgbClr val="000099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</p:grpSp>
      <p:sp>
        <p:nvSpPr>
          <p:cNvPr id="12" name="TextovéPole 11"/>
          <p:cNvSpPr txBox="1"/>
          <p:nvPr/>
        </p:nvSpPr>
        <p:spPr>
          <a:xfrm>
            <a:off x="2536" y="11664"/>
            <a:ext cx="46939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Slovní úloha – výpočet objemu</a:t>
            </a:r>
          </a:p>
        </p:txBody>
      </p:sp>
      <p:sp>
        <p:nvSpPr>
          <p:cNvPr id="13" name="TextovéPole 12"/>
          <p:cNvSpPr txBox="1"/>
          <p:nvPr/>
        </p:nvSpPr>
        <p:spPr>
          <a:xfrm>
            <a:off x="-6989" y="476672"/>
            <a:ext cx="915098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Pan Novák přezdívaný mezi sousedy „všeuměl“, se rozhodl naplnit malý bazének o rozloze </a:t>
            </a:r>
          </a:p>
          <a:p>
            <a:r>
              <a:rPr lang="cs-CZ" sz="16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3x2 m a hloubce 1 m, pomocí kapek naplněných vodou. Pro naplnění bazénku vodou je potřeba </a:t>
            </a:r>
          </a:p>
          <a:p>
            <a:r>
              <a:rPr lang="cs-CZ" sz="16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6 000 l vody. Jedna kapka měla objem 15 l vody. Naplnění jedné kapky a její vylití do bazénu trvá 12 vteřin. </a:t>
            </a:r>
          </a:p>
        </p:txBody>
      </p:sp>
      <p:sp>
        <p:nvSpPr>
          <p:cNvPr id="14" name="Slza 13"/>
          <p:cNvSpPr/>
          <p:nvPr/>
        </p:nvSpPr>
        <p:spPr>
          <a:xfrm rot="18713376">
            <a:off x="821677" y="2508295"/>
            <a:ext cx="360041" cy="311936"/>
          </a:xfrm>
          <a:prstGeom prst="teardrop">
            <a:avLst/>
          </a:prstGeom>
          <a:solidFill>
            <a:schemeClr val="accent3">
              <a:lumMod val="60000"/>
              <a:lumOff val="40000"/>
              <a:alpha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6" name="Slza 15"/>
          <p:cNvSpPr/>
          <p:nvPr/>
        </p:nvSpPr>
        <p:spPr>
          <a:xfrm rot="18713376">
            <a:off x="821677" y="2517820"/>
            <a:ext cx="360041" cy="311936"/>
          </a:xfrm>
          <a:prstGeom prst="teardrop">
            <a:avLst/>
          </a:prstGeom>
          <a:solidFill>
            <a:schemeClr val="accent3">
              <a:lumMod val="60000"/>
              <a:lumOff val="40000"/>
              <a:alpha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7" name="Slza 16"/>
          <p:cNvSpPr/>
          <p:nvPr/>
        </p:nvSpPr>
        <p:spPr>
          <a:xfrm rot="18713376">
            <a:off x="821677" y="2517820"/>
            <a:ext cx="360041" cy="311936"/>
          </a:xfrm>
          <a:prstGeom prst="teardrop">
            <a:avLst/>
          </a:prstGeom>
          <a:solidFill>
            <a:schemeClr val="accent3">
              <a:lumMod val="60000"/>
              <a:lumOff val="40000"/>
              <a:alpha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8" name="Slza 17"/>
          <p:cNvSpPr/>
          <p:nvPr/>
        </p:nvSpPr>
        <p:spPr>
          <a:xfrm rot="18713376">
            <a:off x="821677" y="2513831"/>
            <a:ext cx="360041" cy="311936"/>
          </a:xfrm>
          <a:prstGeom prst="teardrop">
            <a:avLst/>
          </a:prstGeom>
          <a:solidFill>
            <a:schemeClr val="accent3">
              <a:lumMod val="60000"/>
              <a:lumOff val="40000"/>
              <a:alpha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9" name="Slza 18"/>
          <p:cNvSpPr/>
          <p:nvPr/>
        </p:nvSpPr>
        <p:spPr>
          <a:xfrm rot="18713376">
            <a:off x="821677" y="2509639"/>
            <a:ext cx="360041" cy="311936"/>
          </a:xfrm>
          <a:prstGeom prst="teardrop">
            <a:avLst/>
          </a:prstGeom>
          <a:solidFill>
            <a:schemeClr val="accent3">
              <a:lumMod val="60000"/>
              <a:lumOff val="40000"/>
              <a:alpha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20" name="Slza 19"/>
          <p:cNvSpPr/>
          <p:nvPr/>
        </p:nvSpPr>
        <p:spPr>
          <a:xfrm rot="18713376">
            <a:off x="821677" y="2513831"/>
            <a:ext cx="360041" cy="311936"/>
          </a:xfrm>
          <a:prstGeom prst="teardrop">
            <a:avLst/>
          </a:prstGeom>
          <a:solidFill>
            <a:schemeClr val="accent3">
              <a:lumMod val="60000"/>
              <a:lumOff val="40000"/>
              <a:alpha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cxnSp>
        <p:nvCxnSpPr>
          <p:cNvPr id="3" name="Přímá spojnice 2"/>
          <p:cNvCxnSpPr/>
          <p:nvPr/>
        </p:nvCxnSpPr>
        <p:spPr>
          <a:xfrm>
            <a:off x="2529640" y="4730506"/>
            <a:ext cx="88070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23"/>
          <p:cNvCxnSpPr/>
          <p:nvPr/>
        </p:nvCxnSpPr>
        <p:spPr>
          <a:xfrm>
            <a:off x="3072565" y="4360632"/>
            <a:ext cx="88070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se šipkou 7"/>
          <p:cNvCxnSpPr/>
          <p:nvPr/>
        </p:nvCxnSpPr>
        <p:spPr>
          <a:xfrm flipV="1">
            <a:off x="2969993" y="4357377"/>
            <a:ext cx="440354" cy="363604"/>
          </a:xfrm>
          <a:prstGeom prst="straightConnector1">
            <a:avLst/>
          </a:prstGeom>
          <a:ln>
            <a:solidFill>
              <a:srgbClr val="CC66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ovéPole 21"/>
          <p:cNvSpPr txBox="1"/>
          <p:nvPr/>
        </p:nvSpPr>
        <p:spPr>
          <a:xfrm>
            <a:off x="3305572" y="4406656"/>
            <a:ext cx="133402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>
                <a:solidFill>
                  <a:srgbClr val="FF9900"/>
                </a:solidFill>
                <a:latin typeface="Arial" pitchFamily="34" charset="0"/>
                <a:cs typeface="Arial" pitchFamily="34" charset="0"/>
              </a:rPr>
              <a:t>Šířka</a:t>
            </a:r>
            <a:r>
              <a:rPr lang="cs-CZ" sz="16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= </a:t>
            </a:r>
            <a:r>
              <a:rPr lang="cs-CZ" sz="1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cs-CZ" sz="1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m </a:t>
            </a:r>
            <a:endParaRPr lang="cs-CZ" sz="16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32" name="Přímá spojnice 31"/>
          <p:cNvCxnSpPr/>
          <p:nvPr/>
        </p:nvCxnSpPr>
        <p:spPr>
          <a:xfrm>
            <a:off x="3091615" y="3608157"/>
            <a:ext cx="88070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se šipkou 26"/>
          <p:cNvCxnSpPr/>
          <p:nvPr/>
        </p:nvCxnSpPr>
        <p:spPr>
          <a:xfrm>
            <a:off x="3512918" y="3608157"/>
            <a:ext cx="0" cy="768269"/>
          </a:xfrm>
          <a:prstGeom prst="straightConnector1">
            <a:avLst/>
          </a:prstGeom>
          <a:ln>
            <a:solidFill>
              <a:srgbClr val="0000FF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ovéPole 34"/>
          <p:cNvSpPr txBox="1"/>
          <p:nvPr/>
        </p:nvSpPr>
        <p:spPr>
          <a:xfrm>
            <a:off x="3531968" y="3788540"/>
            <a:ext cx="244490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Hloubka</a:t>
            </a:r>
            <a:r>
              <a:rPr lang="cs-CZ" sz="16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= </a:t>
            </a:r>
            <a:r>
              <a:rPr lang="cs-CZ" sz="16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výška</a:t>
            </a:r>
            <a:r>
              <a:rPr lang="cs-CZ" sz="16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= </a:t>
            </a:r>
            <a:r>
              <a:rPr lang="cs-CZ" sz="1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cs-CZ" sz="1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m </a:t>
            </a:r>
            <a:endParaRPr lang="cs-CZ" sz="16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2057" name="Přímá spojnice 2056"/>
          <p:cNvCxnSpPr/>
          <p:nvPr/>
        </p:nvCxnSpPr>
        <p:spPr>
          <a:xfrm>
            <a:off x="2526060" y="4735902"/>
            <a:ext cx="0" cy="50405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Přímá spojnice 43"/>
          <p:cNvCxnSpPr/>
          <p:nvPr/>
        </p:nvCxnSpPr>
        <p:spPr>
          <a:xfrm>
            <a:off x="278160" y="4722185"/>
            <a:ext cx="0" cy="50405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59" name="Přímá spojnice se šipkou 2058"/>
          <p:cNvCxnSpPr/>
          <p:nvPr/>
        </p:nvCxnSpPr>
        <p:spPr>
          <a:xfrm>
            <a:off x="278160" y="4873630"/>
            <a:ext cx="2251480" cy="0"/>
          </a:xfrm>
          <a:prstGeom prst="straightConnector1">
            <a:avLst/>
          </a:prstGeom>
          <a:ln>
            <a:solidFill>
              <a:srgbClr val="FF3399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TextovéPole 48"/>
          <p:cNvSpPr txBox="1"/>
          <p:nvPr/>
        </p:nvSpPr>
        <p:spPr>
          <a:xfrm>
            <a:off x="721418" y="4873630"/>
            <a:ext cx="137890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>
                <a:solidFill>
                  <a:srgbClr val="FF3399"/>
                </a:solidFill>
                <a:latin typeface="Arial" pitchFamily="34" charset="0"/>
                <a:cs typeface="Arial" pitchFamily="34" charset="0"/>
              </a:rPr>
              <a:t>Délka</a:t>
            </a:r>
            <a:r>
              <a:rPr lang="cs-CZ" sz="16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= </a:t>
            </a:r>
            <a:r>
              <a:rPr lang="cs-CZ" sz="1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 m </a:t>
            </a:r>
            <a:endParaRPr lang="cs-CZ" sz="16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109" y="3961105"/>
            <a:ext cx="2266056" cy="7823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2065" name="Skupina 2064"/>
          <p:cNvGrpSpPr/>
          <p:nvPr/>
        </p:nvGrpSpPr>
        <p:grpSpPr>
          <a:xfrm>
            <a:off x="5034793" y="1901634"/>
            <a:ext cx="3251416" cy="472523"/>
            <a:chOff x="5917371" y="3183214"/>
            <a:chExt cx="3251416" cy="472523"/>
          </a:xfrm>
        </p:grpSpPr>
        <p:sp>
          <p:nvSpPr>
            <p:cNvPr id="50" name="Slza 49"/>
            <p:cNvSpPr/>
            <p:nvPr/>
          </p:nvSpPr>
          <p:spPr>
            <a:xfrm rot="18713376">
              <a:off x="7211788" y="3210316"/>
              <a:ext cx="472523" cy="418319"/>
            </a:xfrm>
            <a:prstGeom prst="teardrop">
              <a:avLst/>
            </a:prstGeom>
            <a:solidFill>
              <a:schemeClr val="accent3">
                <a:lumMod val="60000"/>
                <a:lumOff val="40000"/>
                <a:alpha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2064" name="TextovéPole 2063"/>
            <p:cNvSpPr txBox="1"/>
            <p:nvPr/>
          </p:nvSpPr>
          <p:spPr>
            <a:xfrm>
              <a:off x="5917371" y="3235538"/>
              <a:ext cx="131157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>
                  <a:solidFill>
                    <a:prstClr val="black"/>
                  </a:solidFill>
                </a:rPr>
                <a:t>Kapka vody</a:t>
              </a:r>
              <a:endParaRPr lang="cs-CZ" dirty="0">
                <a:solidFill>
                  <a:prstClr val="black"/>
                </a:solidFill>
              </a:endParaRPr>
            </a:p>
          </p:txBody>
        </p:sp>
        <p:sp>
          <p:nvSpPr>
            <p:cNvPr id="57" name="TextovéPole 56"/>
            <p:cNvSpPr txBox="1"/>
            <p:nvPr/>
          </p:nvSpPr>
          <p:spPr>
            <a:xfrm>
              <a:off x="7669659" y="3236473"/>
              <a:ext cx="149912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Objem = 15 l</a:t>
              </a:r>
              <a:endPara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61" name="TextovéPole 60"/>
          <p:cNvSpPr txBox="1"/>
          <p:nvPr/>
        </p:nvSpPr>
        <p:spPr>
          <a:xfrm>
            <a:off x="3042859" y="5285304"/>
            <a:ext cx="5979452" cy="1200329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</a:rPr>
              <a:t>Vypočítej a zapiš řešení do sešitu:</a:t>
            </a:r>
          </a:p>
          <a:p>
            <a:pPr marL="342900" indent="-342900">
              <a:buFontTx/>
              <a:buAutoNum type="arabicPeriod"/>
            </a:pPr>
            <a:r>
              <a:rPr lang="cs-CZ" dirty="0" smtClean="0">
                <a:solidFill>
                  <a:prstClr val="black"/>
                </a:solidFill>
              </a:rPr>
              <a:t>Kolik kapek potřeboval všeuměl k naplnění bazénku?</a:t>
            </a:r>
          </a:p>
          <a:p>
            <a:pPr marL="342900" indent="-342900">
              <a:buFontTx/>
              <a:buAutoNum type="arabicPeriod"/>
            </a:pPr>
            <a:r>
              <a:rPr lang="cs-CZ" dirty="0" smtClean="0">
                <a:solidFill>
                  <a:prstClr val="black"/>
                </a:solidFill>
              </a:rPr>
              <a:t>Jak dlouho trvalo všeumělovi naplnění bazénku vodními kapkami?</a:t>
            </a:r>
          </a:p>
        </p:txBody>
      </p:sp>
    </p:spTree>
    <p:extLst>
      <p:ext uri="{BB962C8B-B14F-4D97-AF65-F5344CB8AC3E}">
        <p14:creationId xmlns:p14="http://schemas.microsoft.com/office/powerpoint/2010/main" val="35747023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"/>
                            </p:stCondLst>
                            <p:childTnLst>
                              <p:par>
                                <p:cTn id="7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500"/>
                            </p:stCondLst>
                            <p:childTnLst>
                              <p:par>
                                <p:cTn id="77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500"/>
                            </p:stCondLst>
                            <p:childTnLst>
                              <p:par>
                                <p:cTn id="80" presetID="1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000"/>
                            </p:stCondLst>
                            <p:childTnLst>
                              <p:par>
                                <p:cTn id="8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000"/>
                            </p:stCondLst>
                            <p:childTnLst>
                              <p:par>
                                <p:cTn id="89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1000"/>
                            </p:stCondLst>
                            <p:childTnLst>
                              <p:par>
                                <p:cTn id="92" presetID="1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1500"/>
                            </p:stCondLst>
                            <p:childTnLst>
                              <p:par>
                                <p:cTn id="9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3500"/>
                            </p:stCondLst>
                            <p:childTnLst>
                              <p:par>
                                <p:cTn id="101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10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6500"/>
                            </p:stCondLst>
                            <p:childTnLst>
                              <p:par>
                                <p:cTn id="104" presetID="1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6500"/>
                            </p:stCondLst>
                            <p:childTnLst>
                              <p:par>
                                <p:cTn id="107" presetID="9" presetClass="entr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9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7000"/>
                            </p:stCondLst>
                            <p:childTnLst>
                              <p:par>
                                <p:cTn id="1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9000"/>
                            </p:stCondLst>
                            <p:childTnLst>
                              <p:par>
                                <p:cTn id="117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11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22000"/>
                            </p:stCondLst>
                            <p:childTnLst>
                              <p:par>
                                <p:cTn id="120" presetID="1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22000"/>
                            </p:stCondLst>
                            <p:childTnLst>
                              <p:par>
                                <p:cTn id="12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24000"/>
                            </p:stCondLst>
                            <p:childTnLst>
                              <p:par>
                                <p:cTn id="129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13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27000"/>
                            </p:stCondLst>
                            <p:childTnLst>
                              <p:par>
                                <p:cTn id="132" presetID="1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27000"/>
                            </p:stCondLst>
                            <p:childTnLst>
                              <p:par>
                                <p:cTn id="13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20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" fill="hold"/>
                                        <p:tgtEl>
                                          <p:spTgt spid="20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6" dur="500"/>
                                        <p:tgtEl>
                                          <p:spTgt spid="20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4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2" grpId="0"/>
      <p:bldP spid="35" grpId="0"/>
      <p:bldP spid="49" grpId="0"/>
      <p:bldP spid="6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kupina 1"/>
          <p:cNvGrpSpPr/>
          <p:nvPr/>
        </p:nvGrpSpPr>
        <p:grpSpPr>
          <a:xfrm>
            <a:off x="86600" y="1908882"/>
            <a:ext cx="5716100" cy="1647452"/>
            <a:chOff x="86600" y="1908882"/>
            <a:chExt cx="5716100" cy="1647452"/>
          </a:xfrm>
        </p:grpSpPr>
        <p:pic>
          <p:nvPicPr>
            <p:cNvPr id="2050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4133" y="1908882"/>
              <a:ext cx="596560" cy="11625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5218" y="1910499"/>
              <a:ext cx="2266056" cy="78230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5" name="Picture 7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6600" y="2661670"/>
              <a:ext cx="2838580" cy="40426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37641" y="1910748"/>
              <a:ext cx="596560" cy="11625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cxnSp>
          <p:nvCxnSpPr>
            <p:cNvPr id="3" name="Přímá spojnice 2"/>
            <p:cNvCxnSpPr/>
            <p:nvPr/>
          </p:nvCxnSpPr>
          <p:spPr>
            <a:xfrm>
              <a:off x="2355472" y="3046882"/>
              <a:ext cx="880707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Přímá spojnice 23"/>
            <p:cNvCxnSpPr/>
            <p:nvPr/>
          </p:nvCxnSpPr>
          <p:spPr>
            <a:xfrm>
              <a:off x="2898397" y="2677008"/>
              <a:ext cx="880707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Přímá spojnice se šipkou 7"/>
            <p:cNvCxnSpPr/>
            <p:nvPr/>
          </p:nvCxnSpPr>
          <p:spPr>
            <a:xfrm flipV="1">
              <a:off x="2795825" y="2673753"/>
              <a:ext cx="440354" cy="363604"/>
            </a:xfrm>
            <a:prstGeom prst="straightConnector1">
              <a:avLst/>
            </a:prstGeom>
            <a:ln>
              <a:solidFill>
                <a:srgbClr val="CC6600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TextovéPole 21"/>
            <p:cNvSpPr txBox="1"/>
            <p:nvPr/>
          </p:nvSpPr>
          <p:spPr>
            <a:xfrm>
              <a:off x="3131404" y="2723032"/>
              <a:ext cx="133402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1600" b="1" dirty="0" smtClean="0">
                  <a:solidFill>
                    <a:srgbClr val="FF9900"/>
                  </a:solidFill>
                  <a:latin typeface="Arial" pitchFamily="34" charset="0"/>
                  <a:cs typeface="Arial" pitchFamily="34" charset="0"/>
                </a:rPr>
                <a:t>Šířka</a:t>
              </a:r>
              <a:r>
                <a:rPr lang="cs-CZ" sz="1600" dirty="0" smtClean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 = </a:t>
              </a:r>
              <a:r>
                <a:rPr lang="cs-CZ" sz="1600" b="1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2</a:t>
              </a:r>
              <a:r>
                <a:rPr lang="cs-CZ" sz="1600" b="1" dirty="0" smtClean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 m </a:t>
              </a:r>
              <a:endParaRPr lang="cs-CZ" sz="1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  <p:cxnSp>
          <p:nvCxnSpPr>
            <p:cNvPr id="32" name="Přímá spojnice 31"/>
            <p:cNvCxnSpPr/>
            <p:nvPr/>
          </p:nvCxnSpPr>
          <p:spPr>
            <a:xfrm>
              <a:off x="2917447" y="1924533"/>
              <a:ext cx="880707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Přímá spojnice se šipkou 26"/>
            <p:cNvCxnSpPr/>
            <p:nvPr/>
          </p:nvCxnSpPr>
          <p:spPr>
            <a:xfrm>
              <a:off x="3338750" y="1924533"/>
              <a:ext cx="0" cy="768269"/>
            </a:xfrm>
            <a:prstGeom prst="straightConnector1">
              <a:avLst/>
            </a:prstGeom>
            <a:ln>
              <a:solidFill>
                <a:srgbClr val="0000FF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5" name="TextovéPole 34"/>
            <p:cNvSpPr txBox="1"/>
            <p:nvPr/>
          </p:nvSpPr>
          <p:spPr>
            <a:xfrm>
              <a:off x="3357800" y="2104916"/>
              <a:ext cx="244490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1600" b="1" dirty="0" smtClean="0">
                  <a:solidFill>
                    <a:srgbClr val="0000FF"/>
                  </a:solidFill>
                  <a:latin typeface="Arial" pitchFamily="34" charset="0"/>
                  <a:cs typeface="Arial" pitchFamily="34" charset="0"/>
                </a:rPr>
                <a:t>Hloubka</a:t>
              </a:r>
              <a:r>
                <a:rPr lang="cs-CZ" sz="1600" dirty="0" smtClean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 = </a:t>
              </a:r>
              <a:r>
                <a:rPr lang="cs-CZ" sz="1600" b="1" dirty="0" smtClean="0">
                  <a:solidFill>
                    <a:srgbClr val="0000FF"/>
                  </a:solidFill>
                  <a:latin typeface="Arial" pitchFamily="34" charset="0"/>
                  <a:cs typeface="Arial" pitchFamily="34" charset="0"/>
                </a:rPr>
                <a:t>výška</a:t>
              </a:r>
              <a:r>
                <a:rPr lang="cs-CZ" sz="1600" dirty="0" smtClean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 = </a:t>
              </a:r>
              <a:r>
                <a:rPr lang="cs-CZ" sz="1600" b="1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1</a:t>
              </a:r>
              <a:r>
                <a:rPr lang="cs-CZ" sz="1600" b="1" dirty="0" smtClean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 m </a:t>
              </a:r>
              <a:endParaRPr lang="cs-CZ" sz="1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  <p:cxnSp>
          <p:nvCxnSpPr>
            <p:cNvPr id="2057" name="Přímá spojnice 2056"/>
            <p:cNvCxnSpPr/>
            <p:nvPr/>
          </p:nvCxnSpPr>
          <p:spPr>
            <a:xfrm>
              <a:off x="2351892" y="3052278"/>
              <a:ext cx="0" cy="504056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Přímá spojnice 43"/>
            <p:cNvCxnSpPr/>
            <p:nvPr/>
          </p:nvCxnSpPr>
          <p:spPr>
            <a:xfrm>
              <a:off x="103992" y="3038561"/>
              <a:ext cx="0" cy="504056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59" name="Přímá spojnice se šipkou 2058"/>
            <p:cNvCxnSpPr/>
            <p:nvPr/>
          </p:nvCxnSpPr>
          <p:spPr>
            <a:xfrm>
              <a:off x="103992" y="3190006"/>
              <a:ext cx="2251480" cy="0"/>
            </a:xfrm>
            <a:prstGeom prst="straightConnector1">
              <a:avLst/>
            </a:prstGeom>
            <a:ln>
              <a:solidFill>
                <a:srgbClr val="FF3399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9" name="TextovéPole 48"/>
            <p:cNvSpPr txBox="1"/>
            <p:nvPr/>
          </p:nvSpPr>
          <p:spPr>
            <a:xfrm>
              <a:off x="547250" y="3190006"/>
              <a:ext cx="1378904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1600" b="1" dirty="0" smtClean="0">
                  <a:solidFill>
                    <a:srgbClr val="FF3399"/>
                  </a:solidFill>
                  <a:latin typeface="Arial" pitchFamily="34" charset="0"/>
                  <a:cs typeface="Arial" pitchFamily="34" charset="0"/>
                </a:rPr>
                <a:t>Délka</a:t>
              </a:r>
              <a:r>
                <a:rPr lang="cs-CZ" sz="1600" dirty="0" smtClean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 = </a:t>
              </a:r>
              <a:r>
                <a:rPr lang="cs-CZ" sz="1600" b="1" dirty="0" smtClean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3 m </a:t>
              </a:r>
              <a:endParaRPr lang="cs-CZ" sz="1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  <p:pic>
          <p:nvPicPr>
            <p:cNvPr id="2054" name="Picture 6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941" y="2277481"/>
              <a:ext cx="2266056" cy="78230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67" y="1911902"/>
            <a:ext cx="2838580" cy="404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9" name="Skupina 8"/>
          <p:cNvGrpSpPr/>
          <p:nvPr/>
        </p:nvGrpSpPr>
        <p:grpSpPr>
          <a:xfrm>
            <a:off x="-3798" y="1023167"/>
            <a:ext cx="1009580" cy="269665"/>
            <a:chOff x="-3798" y="2068175"/>
            <a:chExt cx="1009580" cy="269665"/>
          </a:xfrm>
        </p:grpSpPr>
        <p:sp>
          <p:nvSpPr>
            <p:cNvPr id="10" name="Plechovka 9"/>
            <p:cNvSpPr/>
            <p:nvPr/>
          </p:nvSpPr>
          <p:spPr>
            <a:xfrm rot="5400000">
              <a:off x="223977" y="1840400"/>
              <a:ext cx="269665" cy="725216"/>
            </a:xfrm>
            <a:prstGeom prst="can">
              <a:avLst/>
            </a:prstGeom>
            <a:solidFill>
              <a:srgbClr val="99663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11" name="Plechovka 10"/>
            <p:cNvSpPr/>
            <p:nvPr/>
          </p:nvSpPr>
          <p:spPr>
            <a:xfrm rot="5400000">
              <a:off x="806583" y="2026670"/>
              <a:ext cx="45719" cy="352678"/>
            </a:xfrm>
            <a:prstGeom prst="can">
              <a:avLst/>
            </a:prstGeom>
            <a:solidFill>
              <a:srgbClr val="000099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</p:grpSp>
      <p:sp>
        <p:nvSpPr>
          <p:cNvPr id="12" name="TextovéPole 11"/>
          <p:cNvSpPr txBox="1"/>
          <p:nvPr/>
        </p:nvSpPr>
        <p:spPr>
          <a:xfrm>
            <a:off x="2536" y="11664"/>
            <a:ext cx="334418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Slovní úloha – řešení </a:t>
            </a:r>
          </a:p>
        </p:txBody>
      </p:sp>
      <p:sp>
        <p:nvSpPr>
          <p:cNvPr id="20" name="Slza 19"/>
          <p:cNvSpPr/>
          <p:nvPr/>
        </p:nvSpPr>
        <p:spPr>
          <a:xfrm rot="18713376">
            <a:off x="821677" y="1280141"/>
            <a:ext cx="360041" cy="311936"/>
          </a:xfrm>
          <a:prstGeom prst="teardrop">
            <a:avLst/>
          </a:prstGeom>
          <a:solidFill>
            <a:schemeClr val="accent3">
              <a:lumMod val="60000"/>
              <a:lumOff val="40000"/>
              <a:alpha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grpSp>
        <p:nvGrpSpPr>
          <p:cNvPr id="2065" name="Skupina 2064"/>
          <p:cNvGrpSpPr/>
          <p:nvPr/>
        </p:nvGrpSpPr>
        <p:grpSpPr>
          <a:xfrm>
            <a:off x="5586052" y="1158000"/>
            <a:ext cx="3251416" cy="472523"/>
            <a:chOff x="5917371" y="3183214"/>
            <a:chExt cx="3251416" cy="472523"/>
          </a:xfrm>
        </p:grpSpPr>
        <p:sp>
          <p:nvSpPr>
            <p:cNvPr id="50" name="Slza 49"/>
            <p:cNvSpPr/>
            <p:nvPr/>
          </p:nvSpPr>
          <p:spPr>
            <a:xfrm rot="18713376">
              <a:off x="7211788" y="3210316"/>
              <a:ext cx="472523" cy="418319"/>
            </a:xfrm>
            <a:prstGeom prst="teardrop">
              <a:avLst/>
            </a:prstGeom>
            <a:solidFill>
              <a:schemeClr val="accent3">
                <a:lumMod val="60000"/>
                <a:lumOff val="40000"/>
                <a:alpha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2064" name="TextovéPole 2063"/>
            <p:cNvSpPr txBox="1"/>
            <p:nvPr/>
          </p:nvSpPr>
          <p:spPr>
            <a:xfrm>
              <a:off x="5917371" y="3235538"/>
              <a:ext cx="131157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>
                  <a:solidFill>
                    <a:prstClr val="black"/>
                  </a:solidFill>
                </a:rPr>
                <a:t>Kapka vody</a:t>
              </a:r>
              <a:endParaRPr lang="cs-CZ" dirty="0">
                <a:solidFill>
                  <a:prstClr val="black"/>
                </a:solidFill>
              </a:endParaRPr>
            </a:p>
          </p:txBody>
        </p:sp>
        <p:sp>
          <p:nvSpPr>
            <p:cNvPr id="57" name="TextovéPole 56"/>
            <p:cNvSpPr txBox="1"/>
            <p:nvPr/>
          </p:nvSpPr>
          <p:spPr>
            <a:xfrm>
              <a:off x="7669659" y="3236473"/>
              <a:ext cx="149912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Objem = 15 l</a:t>
              </a:r>
              <a:endPara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61" name="TextovéPole 60"/>
          <p:cNvSpPr txBox="1"/>
          <p:nvPr/>
        </p:nvSpPr>
        <p:spPr>
          <a:xfrm>
            <a:off x="2536" y="475968"/>
            <a:ext cx="5979452" cy="400110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</p:spPr>
        <p:txBody>
          <a:bodyPr wrap="square" rtlCol="0">
            <a:spAutoFit/>
          </a:bodyPr>
          <a:lstStyle/>
          <a:p>
            <a:pPr marL="342900" indent="-342900">
              <a:buFontTx/>
              <a:buAutoNum type="arabicPeriod"/>
            </a:pPr>
            <a:r>
              <a:rPr lang="cs-CZ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Kolik kapek potřeboval všeuměl k naplnění bazénku?</a:t>
            </a:r>
          </a:p>
        </p:txBody>
      </p:sp>
      <p:sp>
        <p:nvSpPr>
          <p:cNvPr id="36" name="TextovéPole 35"/>
          <p:cNvSpPr txBox="1"/>
          <p:nvPr/>
        </p:nvSpPr>
        <p:spPr>
          <a:xfrm>
            <a:off x="34925" y="3528560"/>
            <a:ext cx="102463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Postup:</a:t>
            </a:r>
            <a:endParaRPr lang="cs-CZ" sz="20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7" name="TextovéPole 36"/>
          <p:cNvSpPr txBox="1"/>
          <p:nvPr/>
        </p:nvSpPr>
        <p:spPr>
          <a:xfrm>
            <a:off x="964013" y="3888390"/>
            <a:ext cx="7654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itchFamily="2" charset="2"/>
              <a:buChar char="§"/>
            </a:pPr>
            <a:r>
              <a:rPr lang="cs-CZ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Víme, že do bazénku se vejde 6 000 l vody a jedna kapka má objem 15 l.  </a:t>
            </a:r>
          </a:p>
        </p:txBody>
      </p:sp>
      <p:sp>
        <p:nvSpPr>
          <p:cNvPr id="38" name="TextovéPole 37"/>
          <p:cNvSpPr txBox="1"/>
          <p:nvPr/>
        </p:nvSpPr>
        <p:spPr>
          <a:xfrm>
            <a:off x="967002" y="4221251"/>
            <a:ext cx="814197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cs-CZ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Objem vody v bazénku vydělíme objemem vody v kapce a dostaneme celkový </a:t>
            </a:r>
          </a:p>
          <a:p>
            <a:r>
              <a:rPr lang="cs-CZ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počet kapek </a:t>
            </a:r>
          </a:p>
        </p:txBody>
      </p:sp>
      <p:sp>
        <p:nvSpPr>
          <p:cNvPr id="40" name="TextovéPole 39"/>
          <p:cNvSpPr txBox="1"/>
          <p:nvPr/>
        </p:nvSpPr>
        <p:spPr>
          <a:xfrm>
            <a:off x="959004" y="4866970"/>
            <a:ext cx="239879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CC00FF"/>
                </a:solidFill>
                <a:latin typeface="Times New Roman" pitchFamily="18" charset="0"/>
                <a:cs typeface="Times New Roman" pitchFamily="18" charset="0"/>
              </a:rPr>
              <a:t>6000 :</a:t>
            </a:r>
            <a:r>
              <a:rPr lang="cs-CZ" b="1" dirty="0">
                <a:solidFill>
                  <a:srgbClr val="CC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smtClean="0">
                <a:solidFill>
                  <a:srgbClr val="CC00FF"/>
                </a:solidFill>
                <a:latin typeface="Times New Roman" pitchFamily="18" charset="0"/>
                <a:cs typeface="Times New Roman" pitchFamily="18" charset="0"/>
              </a:rPr>
              <a:t>15 = 400 kapek</a:t>
            </a:r>
          </a:p>
          <a:p>
            <a:r>
              <a:rPr lang="cs-CZ" b="1" dirty="0" smtClean="0">
                <a:solidFill>
                  <a:srgbClr val="CC00FF"/>
                </a:solidFill>
                <a:latin typeface="Times New Roman" pitchFamily="18" charset="0"/>
                <a:cs typeface="Times New Roman" pitchFamily="18" charset="0"/>
              </a:rPr>
              <a:t>000</a:t>
            </a:r>
          </a:p>
          <a:p>
            <a:r>
              <a:rPr lang="cs-CZ" b="1" dirty="0" smtClean="0">
                <a:solidFill>
                  <a:srgbClr val="CC00FF"/>
                </a:solidFill>
                <a:latin typeface="Times New Roman" pitchFamily="18" charset="0"/>
                <a:cs typeface="Times New Roman" pitchFamily="18" charset="0"/>
              </a:rPr>
              <a:t>  000</a:t>
            </a:r>
          </a:p>
          <a:p>
            <a:r>
              <a:rPr lang="cs-CZ" b="1" dirty="0">
                <a:solidFill>
                  <a:srgbClr val="CC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smtClean="0">
                <a:solidFill>
                  <a:srgbClr val="CC00FF"/>
                </a:solidFill>
                <a:latin typeface="Times New Roman" pitchFamily="18" charset="0"/>
                <a:cs typeface="Times New Roman" pitchFamily="18" charset="0"/>
              </a:rPr>
              <a:t>   00</a:t>
            </a:r>
          </a:p>
          <a:p>
            <a:r>
              <a:rPr lang="cs-CZ" b="1" dirty="0">
                <a:solidFill>
                  <a:srgbClr val="CC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smtClean="0">
                <a:solidFill>
                  <a:srgbClr val="CC00FF"/>
                </a:solidFill>
                <a:latin typeface="Times New Roman" pitchFamily="18" charset="0"/>
                <a:cs typeface="Times New Roman" pitchFamily="18" charset="0"/>
              </a:rPr>
              <a:t>     0</a:t>
            </a:r>
            <a:endParaRPr lang="cs-CZ" b="1" dirty="0">
              <a:solidFill>
                <a:srgbClr val="CC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3" name="TextovéPole 42"/>
          <p:cNvSpPr txBox="1"/>
          <p:nvPr/>
        </p:nvSpPr>
        <p:spPr>
          <a:xfrm>
            <a:off x="3844837" y="4867247"/>
            <a:ext cx="5629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>
                <a:solidFill>
                  <a:srgbClr val="CC00FF"/>
                </a:solidFill>
                <a:latin typeface="Times New Roman" pitchFamily="18" charset="0"/>
                <a:cs typeface="Times New Roman" pitchFamily="18" charset="0"/>
              </a:rPr>
              <a:t>Zk</a:t>
            </a:r>
            <a:r>
              <a:rPr lang="cs-CZ" dirty="0" smtClean="0">
                <a:solidFill>
                  <a:srgbClr val="CC00FF"/>
                </a:solidFill>
                <a:latin typeface="Times New Roman" pitchFamily="18" charset="0"/>
                <a:cs typeface="Times New Roman" pitchFamily="18" charset="0"/>
              </a:rPr>
              <a:t>.:</a:t>
            </a:r>
            <a:endParaRPr lang="cs-CZ" dirty="0">
              <a:solidFill>
                <a:srgbClr val="CC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6" name="Skupina 5"/>
          <p:cNvGrpSpPr/>
          <p:nvPr/>
        </p:nvGrpSpPr>
        <p:grpSpPr>
          <a:xfrm>
            <a:off x="4544766" y="4866970"/>
            <a:ext cx="786221" cy="1569661"/>
            <a:chOff x="4544766" y="4866970"/>
            <a:chExt cx="786221" cy="1569661"/>
          </a:xfrm>
        </p:grpSpPr>
        <p:sp>
          <p:nvSpPr>
            <p:cNvPr id="41" name="TextovéPole 40"/>
            <p:cNvSpPr txBox="1"/>
            <p:nvPr/>
          </p:nvSpPr>
          <p:spPr>
            <a:xfrm>
              <a:off x="4544766" y="4866970"/>
              <a:ext cx="786221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b="1" dirty="0" smtClean="0">
                  <a:solidFill>
                    <a:srgbClr val="CC00FF"/>
                  </a:solidFill>
                  <a:latin typeface="Times New Roman" pitchFamily="18" charset="0"/>
                  <a:cs typeface="Times New Roman" pitchFamily="18" charset="0"/>
                </a:rPr>
                <a:t>    400</a:t>
              </a:r>
            </a:p>
            <a:p>
              <a:r>
                <a:rPr lang="cs-CZ" b="1" dirty="0" smtClean="0">
                  <a:solidFill>
                    <a:srgbClr val="CC00FF"/>
                  </a:solidFill>
                  <a:latin typeface="Times New Roman" pitchFamily="18" charset="0"/>
                  <a:cs typeface="Times New Roman" pitchFamily="18" charset="0"/>
                </a:rPr>
                <a:t>    </a:t>
              </a:r>
              <a:r>
                <a:rPr lang="cs-CZ" b="1" u="sng" dirty="0" smtClean="0">
                  <a:solidFill>
                    <a:srgbClr val="CC00FF"/>
                  </a:solidFill>
                  <a:latin typeface="Times New Roman" pitchFamily="18" charset="0"/>
                  <a:cs typeface="Times New Roman" pitchFamily="18" charset="0"/>
                </a:rPr>
                <a:t>. 15</a:t>
              </a:r>
            </a:p>
            <a:p>
              <a:r>
                <a:rPr lang="cs-CZ" b="1" dirty="0">
                  <a:solidFill>
                    <a:srgbClr val="CC00FF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cs-CZ" b="1" dirty="0" smtClean="0">
                  <a:solidFill>
                    <a:srgbClr val="CC00FF"/>
                  </a:solidFill>
                  <a:latin typeface="Times New Roman" pitchFamily="18" charset="0"/>
                  <a:cs typeface="Times New Roman" pitchFamily="18" charset="0"/>
                </a:rPr>
                <a:t> 2000</a:t>
              </a:r>
            </a:p>
            <a:p>
              <a:r>
                <a:rPr lang="cs-CZ" b="1" dirty="0" smtClean="0">
                  <a:solidFill>
                    <a:srgbClr val="CC00FF"/>
                  </a:solidFill>
                  <a:latin typeface="Times New Roman" pitchFamily="18" charset="0"/>
                  <a:cs typeface="Times New Roman" pitchFamily="18" charset="0"/>
                </a:rPr>
                <a:t>  400</a:t>
              </a:r>
              <a:endParaRPr lang="cs-CZ" b="1" dirty="0">
                <a:solidFill>
                  <a:srgbClr val="CC00FF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5" name="TextovéPole 44"/>
            <p:cNvSpPr txBox="1"/>
            <p:nvPr/>
          </p:nvSpPr>
          <p:spPr>
            <a:xfrm>
              <a:off x="4660878" y="5994729"/>
              <a:ext cx="64633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b="1" dirty="0" smtClean="0">
                  <a:solidFill>
                    <a:srgbClr val="CC00FF"/>
                  </a:solidFill>
                  <a:latin typeface="Times New Roman" pitchFamily="18" charset="0"/>
                  <a:cs typeface="Times New Roman" pitchFamily="18" charset="0"/>
                </a:rPr>
                <a:t>6000</a:t>
              </a:r>
              <a:endParaRPr lang="cs-CZ" b="1" dirty="0">
                <a:solidFill>
                  <a:srgbClr val="CC00FF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6" name="TextovéPole 45"/>
            <p:cNvSpPr txBox="1"/>
            <p:nvPr/>
          </p:nvSpPr>
          <p:spPr>
            <a:xfrm>
              <a:off x="4660878" y="5742742"/>
              <a:ext cx="64633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b="1" u="sng" dirty="0" smtClean="0">
                  <a:solidFill>
                    <a:srgbClr val="CC00FF"/>
                  </a:solidFill>
                  <a:latin typeface="Times New Roman" pitchFamily="18" charset="0"/>
                  <a:cs typeface="Times New Roman" pitchFamily="18" charset="0"/>
                </a:rPr>
                <a:t>____</a:t>
              </a:r>
              <a:endParaRPr lang="cs-CZ" b="1" u="sng" dirty="0">
                <a:solidFill>
                  <a:srgbClr val="CC00FF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4" name="Skupina 3"/>
            <p:cNvGrpSpPr/>
            <p:nvPr/>
          </p:nvGrpSpPr>
          <p:grpSpPr>
            <a:xfrm>
              <a:off x="4666207" y="6021288"/>
              <a:ext cx="647483" cy="415343"/>
              <a:chOff x="4815338" y="6021288"/>
              <a:chExt cx="647483" cy="415343"/>
            </a:xfrm>
          </p:grpSpPr>
          <p:sp>
            <p:nvSpPr>
              <p:cNvPr id="39" name="TextovéPole 38"/>
              <p:cNvSpPr txBox="1"/>
              <p:nvPr/>
            </p:nvSpPr>
            <p:spPr>
              <a:xfrm>
                <a:off x="4815338" y="6067299"/>
                <a:ext cx="64633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b="1" u="sng" dirty="0" smtClean="0">
                    <a:solidFill>
                      <a:srgbClr val="CC00FF"/>
                    </a:solidFill>
                    <a:latin typeface="Times New Roman" pitchFamily="18" charset="0"/>
                    <a:cs typeface="Times New Roman" pitchFamily="18" charset="0"/>
                  </a:rPr>
                  <a:t>____</a:t>
                </a:r>
                <a:endParaRPr lang="cs-CZ" b="1" u="sng" dirty="0">
                  <a:solidFill>
                    <a:srgbClr val="CC00FF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47" name="TextovéPole 46"/>
              <p:cNvSpPr txBox="1"/>
              <p:nvPr/>
            </p:nvSpPr>
            <p:spPr>
              <a:xfrm>
                <a:off x="4816490" y="6021288"/>
                <a:ext cx="64633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b="1" u="sng" dirty="0" smtClean="0">
                    <a:solidFill>
                      <a:srgbClr val="CC00FF"/>
                    </a:solidFill>
                    <a:latin typeface="Times New Roman" pitchFamily="18" charset="0"/>
                    <a:cs typeface="Times New Roman" pitchFamily="18" charset="0"/>
                  </a:rPr>
                  <a:t>____</a:t>
                </a:r>
                <a:endParaRPr lang="cs-CZ" b="1" u="sng" dirty="0">
                  <a:solidFill>
                    <a:srgbClr val="CC00FF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</p:grpSp>
      <p:sp>
        <p:nvSpPr>
          <p:cNvPr id="5" name="TextovéPole 4"/>
          <p:cNvSpPr txBox="1"/>
          <p:nvPr/>
        </p:nvSpPr>
        <p:spPr>
          <a:xfrm>
            <a:off x="-6983" y="6477483"/>
            <a:ext cx="56177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latin typeface="Arial" pitchFamily="34" charset="0"/>
                <a:cs typeface="Arial" pitchFamily="34" charset="0"/>
              </a:rPr>
              <a:t>K naplnění bazénku potřebujeme 400 kapek vody.</a:t>
            </a:r>
            <a:endParaRPr lang="cs-CZ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44296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repeatCount="indefinite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9" presetClass="entr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37" grpId="0"/>
      <p:bldP spid="38" grpId="0"/>
      <p:bldP spid="40" grpId="0"/>
      <p:bldP spid="4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kupina 1"/>
          <p:cNvGrpSpPr/>
          <p:nvPr/>
        </p:nvGrpSpPr>
        <p:grpSpPr>
          <a:xfrm>
            <a:off x="86600" y="1908882"/>
            <a:ext cx="5716100" cy="1647452"/>
            <a:chOff x="86600" y="1908882"/>
            <a:chExt cx="5716100" cy="1647452"/>
          </a:xfrm>
        </p:grpSpPr>
        <p:pic>
          <p:nvPicPr>
            <p:cNvPr id="2050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4133" y="1908882"/>
              <a:ext cx="596560" cy="11625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5218" y="1910499"/>
              <a:ext cx="2266056" cy="78230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5" name="Picture 7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6600" y="2661670"/>
              <a:ext cx="2838580" cy="40426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37641" y="1910748"/>
              <a:ext cx="596560" cy="11625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cxnSp>
          <p:nvCxnSpPr>
            <p:cNvPr id="3" name="Přímá spojnice 2"/>
            <p:cNvCxnSpPr/>
            <p:nvPr/>
          </p:nvCxnSpPr>
          <p:spPr>
            <a:xfrm>
              <a:off x="2355472" y="3046882"/>
              <a:ext cx="880707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Přímá spojnice 23"/>
            <p:cNvCxnSpPr/>
            <p:nvPr/>
          </p:nvCxnSpPr>
          <p:spPr>
            <a:xfrm>
              <a:off x="2898397" y="2677008"/>
              <a:ext cx="880707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Přímá spojnice se šipkou 7"/>
            <p:cNvCxnSpPr/>
            <p:nvPr/>
          </p:nvCxnSpPr>
          <p:spPr>
            <a:xfrm flipV="1">
              <a:off x="2795825" y="2673753"/>
              <a:ext cx="440354" cy="363604"/>
            </a:xfrm>
            <a:prstGeom prst="straightConnector1">
              <a:avLst/>
            </a:prstGeom>
            <a:ln>
              <a:solidFill>
                <a:srgbClr val="CC6600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TextovéPole 21"/>
            <p:cNvSpPr txBox="1"/>
            <p:nvPr/>
          </p:nvSpPr>
          <p:spPr>
            <a:xfrm>
              <a:off x="3131404" y="2723032"/>
              <a:ext cx="133402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1600" b="1" dirty="0" smtClean="0">
                  <a:solidFill>
                    <a:srgbClr val="FF9900"/>
                  </a:solidFill>
                  <a:latin typeface="Arial" pitchFamily="34" charset="0"/>
                  <a:cs typeface="Arial" pitchFamily="34" charset="0"/>
                </a:rPr>
                <a:t>Šířka</a:t>
              </a:r>
              <a:r>
                <a:rPr lang="cs-CZ" sz="1600" dirty="0" smtClean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 = </a:t>
              </a:r>
              <a:r>
                <a:rPr lang="cs-CZ" sz="1600" b="1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2</a:t>
              </a:r>
              <a:r>
                <a:rPr lang="cs-CZ" sz="1600" b="1" dirty="0" smtClean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 m </a:t>
              </a:r>
              <a:endParaRPr lang="cs-CZ" sz="1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  <p:cxnSp>
          <p:nvCxnSpPr>
            <p:cNvPr id="32" name="Přímá spojnice 31"/>
            <p:cNvCxnSpPr/>
            <p:nvPr/>
          </p:nvCxnSpPr>
          <p:spPr>
            <a:xfrm>
              <a:off x="2917447" y="1924533"/>
              <a:ext cx="880707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Přímá spojnice se šipkou 26"/>
            <p:cNvCxnSpPr/>
            <p:nvPr/>
          </p:nvCxnSpPr>
          <p:spPr>
            <a:xfrm>
              <a:off x="3338750" y="1924533"/>
              <a:ext cx="0" cy="768269"/>
            </a:xfrm>
            <a:prstGeom prst="straightConnector1">
              <a:avLst/>
            </a:prstGeom>
            <a:ln>
              <a:solidFill>
                <a:srgbClr val="0000FF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5" name="TextovéPole 34"/>
            <p:cNvSpPr txBox="1"/>
            <p:nvPr/>
          </p:nvSpPr>
          <p:spPr>
            <a:xfrm>
              <a:off x="3357800" y="2104916"/>
              <a:ext cx="244490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1600" b="1" dirty="0" smtClean="0">
                  <a:solidFill>
                    <a:srgbClr val="0000FF"/>
                  </a:solidFill>
                  <a:latin typeface="Arial" pitchFamily="34" charset="0"/>
                  <a:cs typeface="Arial" pitchFamily="34" charset="0"/>
                </a:rPr>
                <a:t>Hloubka</a:t>
              </a:r>
              <a:r>
                <a:rPr lang="cs-CZ" sz="1600" dirty="0" smtClean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 = </a:t>
              </a:r>
              <a:r>
                <a:rPr lang="cs-CZ" sz="1600" b="1" dirty="0" smtClean="0">
                  <a:solidFill>
                    <a:srgbClr val="0000FF"/>
                  </a:solidFill>
                  <a:latin typeface="Arial" pitchFamily="34" charset="0"/>
                  <a:cs typeface="Arial" pitchFamily="34" charset="0"/>
                </a:rPr>
                <a:t>výška</a:t>
              </a:r>
              <a:r>
                <a:rPr lang="cs-CZ" sz="1600" dirty="0" smtClean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 = </a:t>
              </a:r>
              <a:r>
                <a:rPr lang="cs-CZ" sz="1600" b="1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1</a:t>
              </a:r>
              <a:r>
                <a:rPr lang="cs-CZ" sz="1600" b="1" dirty="0" smtClean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 m </a:t>
              </a:r>
              <a:endParaRPr lang="cs-CZ" sz="1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  <p:cxnSp>
          <p:nvCxnSpPr>
            <p:cNvPr id="2057" name="Přímá spojnice 2056"/>
            <p:cNvCxnSpPr/>
            <p:nvPr/>
          </p:nvCxnSpPr>
          <p:spPr>
            <a:xfrm>
              <a:off x="2351892" y="3052278"/>
              <a:ext cx="0" cy="504056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Přímá spojnice 43"/>
            <p:cNvCxnSpPr/>
            <p:nvPr/>
          </p:nvCxnSpPr>
          <p:spPr>
            <a:xfrm>
              <a:off x="103992" y="3038561"/>
              <a:ext cx="0" cy="504056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59" name="Přímá spojnice se šipkou 2058"/>
            <p:cNvCxnSpPr/>
            <p:nvPr/>
          </p:nvCxnSpPr>
          <p:spPr>
            <a:xfrm>
              <a:off x="103992" y="3190006"/>
              <a:ext cx="2251480" cy="0"/>
            </a:xfrm>
            <a:prstGeom prst="straightConnector1">
              <a:avLst/>
            </a:prstGeom>
            <a:ln>
              <a:solidFill>
                <a:srgbClr val="FF3399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9" name="TextovéPole 48"/>
            <p:cNvSpPr txBox="1"/>
            <p:nvPr/>
          </p:nvSpPr>
          <p:spPr>
            <a:xfrm>
              <a:off x="547250" y="3190006"/>
              <a:ext cx="1378904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1600" b="1" dirty="0" smtClean="0">
                  <a:solidFill>
                    <a:srgbClr val="FF3399"/>
                  </a:solidFill>
                  <a:latin typeface="Arial" pitchFamily="34" charset="0"/>
                  <a:cs typeface="Arial" pitchFamily="34" charset="0"/>
                </a:rPr>
                <a:t>Délka</a:t>
              </a:r>
              <a:r>
                <a:rPr lang="cs-CZ" sz="1600" dirty="0" smtClean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 = </a:t>
              </a:r>
              <a:r>
                <a:rPr lang="cs-CZ" sz="1600" b="1" dirty="0" smtClean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3 m </a:t>
              </a:r>
              <a:endParaRPr lang="cs-CZ" sz="1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  <p:pic>
          <p:nvPicPr>
            <p:cNvPr id="2054" name="Picture 6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941" y="2277481"/>
              <a:ext cx="2266056" cy="78230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67" y="1911902"/>
            <a:ext cx="2838580" cy="404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9" name="Skupina 8"/>
          <p:cNvGrpSpPr/>
          <p:nvPr/>
        </p:nvGrpSpPr>
        <p:grpSpPr>
          <a:xfrm>
            <a:off x="-3798" y="1023167"/>
            <a:ext cx="1009580" cy="269665"/>
            <a:chOff x="-3798" y="2068175"/>
            <a:chExt cx="1009580" cy="269665"/>
          </a:xfrm>
        </p:grpSpPr>
        <p:sp>
          <p:nvSpPr>
            <p:cNvPr id="10" name="Plechovka 9"/>
            <p:cNvSpPr/>
            <p:nvPr/>
          </p:nvSpPr>
          <p:spPr>
            <a:xfrm rot="5400000">
              <a:off x="223977" y="1840400"/>
              <a:ext cx="269665" cy="725216"/>
            </a:xfrm>
            <a:prstGeom prst="can">
              <a:avLst/>
            </a:prstGeom>
            <a:solidFill>
              <a:srgbClr val="99663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11" name="Plechovka 10"/>
            <p:cNvSpPr/>
            <p:nvPr/>
          </p:nvSpPr>
          <p:spPr>
            <a:xfrm rot="5400000">
              <a:off x="806583" y="2026670"/>
              <a:ext cx="45719" cy="352678"/>
            </a:xfrm>
            <a:prstGeom prst="can">
              <a:avLst/>
            </a:prstGeom>
            <a:solidFill>
              <a:srgbClr val="000099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</p:grpSp>
      <p:sp>
        <p:nvSpPr>
          <p:cNvPr id="12" name="TextovéPole 11"/>
          <p:cNvSpPr txBox="1"/>
          <p:nvPr/>
        </p:nvSpPr>
        <p:spPr>
          <a:xfrm>
            <a:off x="2536" y="11664"/>
            <a:ext cx="334418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Slovní úloha – řešení </a:t>
            </a:r>
          </a:p>
        </p:txBody>
      </p:sp>
      <p:sp>
        <p:nvSpPr>
          <p:cNvPr id="20" name="Slza 19"/>
          <p:cNvSpPr/>
          <p:nvPr/>
        </p:nvSpPr>
        <p:spPr>
          <a:xfrm rot="18713376">
            <a:off x="821677" y="1280141"/>
            <a:ext cx="360041" cy="311936"/>
          </a:xfrm>
          <a:prstGeom prst="teardrop">
            <a:avLst/>
          </a:prstGeom>
          <a:solidFill>
            <a:schemeClr val="accent3">
              <a:lumMod val="60000"/>
              <a:lumOff val="40000"/>
              <a:alpha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grpSp>
        <p:nvGrpSpPr>
          <p:cNvPr id="2065" name="Skupina 2064"/>
          <p:cNvGrpSpPr/>
          <p:nvPr/>
        </p:nvGrpSpPr>
        <p:grpSpPr>
          <a:xfrm>
            <a:off x="5586052" y="1158000"/>
            <a:ext cx="3251416" cy="472523"/>
            <a:chOff x="5917371" y="3183214"/>
            <a:chExt cx="3251416" cy="472523"/>
          </a:xfrm>
        </p:grpSpPr>
        <p:sp>
          <p:nvSpPr>
            <p:cNvPr id="50" name="Slza 49"/>
            <p:cNvSpPr/>
            <p:nvPr/>
          </p:nvSpPr>
          <p:spPr>
            <a:xfrm rot="18713376">
              <a:off x="7211788" y="3210316"/>
              <a:ext cx="472523" cy="418319"/>
            </a:xfrm>
            <a:prstGeom prst="teardrop">
              <a:avLst/>
            </a:prstGeom>
            <a:solidFill>
              <a:schemeClr val="accent3">
                <a:lumMod val="60000"/>
                <a:lumOff val="40000"/>
                <a:alpha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2064" name="TextovéPole 2063"/>
            <p:cNvSpPr txBox="1"/>
            <p:nvPr/>
          </p:nvSpPr>
          <p:spPr>
            <a:xfrm>
              <a:off x="5917371" y="3235538"/>
              <a:ext cx="131157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>
                  <a:solidFill>
                    <a:prstClr val="black"/>
                  </a:solidFill>
                </a:rPr>
                <a:t>Kapka vody</a:t>
              </a:r>
              <a:endParaRPr lang="cs-CZ" dirty="0">
                <a:solidFill>
                  <a:prstClr val="black"/>
                </a:solidFill>
              </a:endParaRPr>
            </a:p>
          </p:txBody>
        </p:sp>
        <p:sp>
          <p:nvSpPr>
            <p:cNvPr id="57" name="TextovéPole 56"/>
            <p:cNvSpPr txBox="1"/>
            <p:nvPr/>
          </p:nvSpPr>
          <p:spPr>
            <a:xfrm>
              <a:off x="7669659" y="3236473"/>
              <a:ext cx="149912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Objem = 15 l</a:t>
              </a:r>
              <a:endPara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61" name="TextovéPole 60"/>
          <p:cNvSpPr txBox="1"/>
          <p:nvPr/>
        </p:nvSpPr>
        <p:spPr>
          <a:xfrm>
            <a:off x="2536" y="475968"/>
            <a:ext cx="7809824" cy="400110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 startAt="2"/>
            </a:pPr>
            <a:r>
              <a:rPr lang="cs-CZ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Jak dlouho trvalo všeumělovi naplnění bazénku vodními kapkami?</a:t>
            </a:r>
          </a:p>
        </p:txBody>
      </p:sp>
      <p:sp>
        <p:nvSpPr>
          <p:cNvPr id="36" name="TextovéPole 35"/>
          <p:cNvSpPr txBox="1"/>
          <p:nvPr/>
        </p:nvSpPr>
        <p:spPr>
          <a:xfrm>
            <a:off x="34925" y="3528560"/>
            <a:ext cx="102463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Postup:</a:t>
            </a:r>
            <a:endParaRPr lang="cs-CZ" sz="20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7" name="TextovéPole 36"/>
          <p:cNvSpPr txBox="1"/>
          <p:nvPr/>
        </p:nvSpPr>
        <p:spPr>
          <a:xfrm>
            <a:off x="1065611" y="3612624"/>
            <a:ext cx="74430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itchFamily="2" charset="2"/>
              <a:buChar char="§"/>
            </a:pPr>
            <a:r>
              <a:rPr lang="cs-CZ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Víme, že naplnění jedné kapky a její vylití do bazénku trvá 12 sekund.</a:t>
            </a:r>
          </a:p>
        </p:txBody>
      </p:sp>
      <p:sp>
        <p:nvSpPr>
          <p:cNvPr id="38" name="TextovéPole 37"/>
          <p:cNvSpPr txBox="1"/>
          <p:nvPr/>
        </p:nvSpPr>
        <p:spPr>
          <a:xfrm>
            <a:off x="1068600" y="3945485"/>
            <a:ext cx="69942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cs-CZ" b="1" dirty="0" smtClean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Spočítáme, kolik kapek vody se nám vejde časově do jedné minuty.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1687552" y="4599993"/>
            <a:ext cx="46858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Za jednu minutu spadne do bazénku 5 kapek.</a:t>
            </a:r>
            <a:endParaRPr lang="cs-CZ" b="1" dirty="0">
              <a:solidFill>
                <a:srgbClr val="008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702824" y="4294327"/>
            <a:ext cx="23038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1 minuta = 60 sekund</a:t>
            </a:r>
            <a:endParaRPr lang="cs-CZ" b="1" dirty="0">
              <a:solidFill>
                <a:srgbClr val="008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8" name="TextovéPole 47"/>
          <p:cNvSpPr txBox="1"/>
          <p:nvPr/>
        </p:nvSpPr>
        <p:spPr>
          <a:xfrm>
            <a:off x="4575379" y="4292534"/>
            <a:ext cx="1861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60 : 12 = </a:t>
            </a:r>
            <a:r>
              <a:rPr lang="cs-CZ" b="1" dirty="0" smtClean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5 kapek</a:t>
            </a:r>
            <a:endParaRPr lang="cs-CZ" b="1" dirty="0">
              <a:solidFill>
                <a:srgbClr val="008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2" name="TextovéPole 51"/>
          <p:cNvSpPr txBox="1"/>
          <p:nvPr/>
        </p:nvSpPr>
        <p:spPr>
          <a:xfrm>
            <a:off x="1075860" y="5007092"/>
            <a:ext cx="62119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cs-CZ" b="1" dirty="0" smtClean="0">
                <a:solidFill>
                  <a:srgbClr val="CC00FF"/>
                </a:solidFill>
                <a:latin typeface="Times New Roman" pitchFamily="18" charset="0"/>
                <a:cs typeface="Times New Roman" pitchFamily="18" charset="0"/>
              </a:rPr>
              <a:t>Spočítáme, za jak dlouho se naplní bazének kapkami vody.</a:t>
            </a:r>
          </a:p>
        </p:txBody>
      </p:sp>
      <p:sp>
        <p:nvSpPr>
          <p:cNvPr id="53" name="TextovéPole 52"/>
          <p:cNvSpPr txBox="1"/>
          <p:nvPr/>
        </p:nvSpPr>
        <p:spPr>
          <a:xfrm>
            <a:off x="1068606" y="5318134"/>
            <a:ext cx="773801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cs-CZ" b="1" dirty="0" smtClean="0">
                <a:solidFill>
                  <a:srgbClr val="CC00FF"/>
                </a:solidFill>
                <a:latin typeface="Times New Roman" pitchFamily="18" charset="0"/>
                <a:cs typeface="Times New Roman" pitchFamily="18" charset="0"/>
              </a:rPr>
              <a:t>Víme, že za jednu minutu spadne do bazénu 5 kapek a my potřebujeme k </a:t>
            </a:r>
          </a:p>
          <a:p>
            <a:r>
              <a:rPr lang="cs-CZ" b="1" dirty="0">
                <a:solidFill>
                  <a:srgbClr val="CC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smtClean="0">
                <a:solidFill>
                  <a:srgbClr val="CC00FF"/>
                </a:solidFill>
                <a:latin typeface="Times New Roman" pitchFamily="18" charset="0"/>
                <a:cs typeface="Times New Roman" pitchFamily="18" charset="0"/>
              </a:rPr>
              <a:t>    jeho naplnění 400 kapek vody. </a:t>
            </a:r>
          </a:p>
        </p:txBody>
      </p:sp>
      <p:sp>
        <p:nvSpPr>
          <p:cNvPr id="13" name="TextovéPole 12"/>
          <p:cNvSpPr txBox="1"/>
          <p:nvPr/>
        </p:nvSpPr>
        <p:spPr>
          <a:xfrm>
            <a:off x="3135554" y="6027614"/>
            <a:ext cx="19639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CC00FF"/>
                </a:solidFill>
                <a:latin typeface="Times New Roman" pitchFamily="18" charset="0"/>
                <a:cs typeface="Times New Roman" pitchFamily="18" charset="0"/>
              </a:rPr>
              <a:t>400 : 5 = 80 minut</a:t>
            </a:r>
            <a:endParaRPr lang="cs-CZ" b="1" dirty="0">
              <a:solidFill>
                <a:srgbClr val="CC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199181" y="6447493"/>
            <a:ext cx="62376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CC00FF"/>
                </a:solidFill>
                <a:latin typeface="Times New Roman" pitchFamily="18" charset="0"/>
                <a:cs typeface="Times New Roman" pitchFamily="18" charset="0"/>
              </a:rPr>
              <a:t>Všeumělovi trvalo naplnění bazénku kapkami vody 80 minut.</a:t>
            </a:r>
            <a:endParaRPr lang="cs-CZ" b="1" dirty="0">
              <a:solidFill>
                <a:srgbClr val="CC00FF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13535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repeatCount="indefinite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9" presetClass="entr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37" grpId="0"/>
      <p:bldP spid="38" grpId="0"/>
      <p:bldP spid="7" grpId="0"/>
      <p:bldP spid="48" grpId="0"/>
      <p:bldP spid="52" grpId="0"/>
      <p:bldP spid="53" grpId="0"/>
      <p:bldP spid="13" grpId="0"/>
      <p:bldP spid="1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248619" y="544510"/>
            <a:ext cx="2746648" cy="539080"/>
          </a:xfrm>
        </p:spPr>
        <p:txBody>
          <a:bodyPr>
            <a:normAutofit/>
          </a:bodyPr>
          <a:lstStyle/>
          <a:p>
            <a:pPr algn="l"/>
            <a:r>
              <a:rPr lang="cs-CZ" sz="240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Použité zdroje:</a:t>
            </a:r>
            <a:endParaRPr lang="cs-CZ" sz="2400" dirty="0"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Nadpis 3"/>
          <p:cNvSpPr txBox="1">
            <a:spLocks/>
          </p:cNvSpPr>
          <p:nvPr/>
        </p:nvSpPr>
        <p:spPr>
          <a:xfrm>
            <a:off x="3135227" y="548471"/>
            <a:ext cx="2746648" cy="53908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>
            <a:defPPr>
              <a:defRPr sz="4400">
                <a:solidFill>
                  <a:schemeClr val="tx2">
                    <a:shade val="85000"/>
                    <a:satMod val="150000"/>
                  </a:schemeClr>
                </a:solidFill>
                <a:latin typeface="+mj-lt"/>
                <a:ea typeface="+mj-ea"/>
                <a:cs typeface="+mj-cs"/>
              </a:defRPr>
            </a:defPPr>
            <a:lvl1pPr algn="ctr" eaLnBrk="1" hangingPunct="1">
              <a:buNone/>
              <a:defRPr lang="en-US" sz="4800" b="1" strike="noStrike" kern="1200" baseline="0" dirty="0" smtClean="0">
                <a:solidFill>
                  <a:schemeClr val="tx2">
                    <a:shade val="85000"/>
                    <a:satMod val="150000"/>
                  </a:schemeClr>
                </a:solidFill>
                <a:effectLst>
                  <a:outerShdw blurRad="63500" dist="38100" dir="822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lt"/>
                <a:cs typeface="+mj-lt"/>
              </a:defRPr>
            </a:lvl1pPr>
          </a:lstStyle>
          <a:p>
            <a:pPr algn="l"/>
            <a:r>
              <a:rPr lang="cs-CZ" sz="2400" b="0">
                <a:solidFill>
                  <a:prstClr val="black"/>
                </a:solidFill>
                <a:effectLst/>
                <a:latin typeface="Arial" pitchFamily="34" charset="0"/>
                <a:cs typeface="Arial" pitchFamily="34" charset="0"/>
              </a:rPr>
              <a:t>Vlastní tvorba</a:t>
            </a:r>
          </a:p>
        </p:txBody>
      </p:sp>
    </p:spTree>
    <p:extLst>
      <p:ext uri="{BB962C8B-B14F-4D97-AF65-F5344CB8AC3E}">
        <p14:creationId xmlns:p14="http://schemas.microsoft.com/office/powerpoint/2010/main" val="1460285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Úhly">
  <a:themeElements>
    <a:clrScheme name="Úhly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Úhly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Úhl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Human">
  <a:themeElements>
    <a:clrScheme name="Human">
      <a:dk1>
        <a:sysClr val="windowText" lastClr="000000"/>
      </a:dk1>
      <a:lt1>
        <a:sysClr val="window" lastClr="FFFFFF"/>
      </a:lt1>
      <a:dk2>
        <a:srgbClr val="795339"/>
      </a:dk2>
      <a:lt2>
        <a:srgbClr val="F7EEDD"/>
      </a:lt2>
      <a:accent1>
        <a:srgbClr val="AD2E27"/>
      </a:accent1>
      <a:accent2>
        <a:srgbClr val="3F3D66"/>
      </a:accent2>
      <a:accent3>
        <a:srgbClr val="17517A"/>
      </a:accent3>
      <a:accent4>
        <a:srgbClr val="877E48"/>
      </a:accent4>
      <a:accent5>
        <a:srgbClr val="AF8B1E"/>
      </a:accent5>
      <a:accent6>
        <a:srgbClr val="A35E21"/>
      </a:accent6>
      <a:hlink>
        <a:srgbClr val="9B7300"/>
      </a:hlink>
      <a:folHlink>
        <a:srgbClr val="D6A73B"/>
      </a:folHlink>
    </a:clrScheme>
    <a:fontScheme name="Human">
      <a:majorFont>
        <a:latin typeface="Candara"/>
        <a:ea typeface=""/>
        <a:cs typeface=""/>
        <a:font script="Jpan" typeface="ＭＳ Ｐゴシック"/>
        <a:font script="Hang" typeface="HY견명조"/>
        <a:font script="Hans" typeface="华文新魏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ndara"/>
        <a:ea typeface=""/>
        <a:cs typeface=""/>
        <a:font script="Jpan" typeface="ＭＳ Ｐゴシック"/>
        <a:font script="Hang" typeface="HY견명조"/>
        <a:font script="Hans" typeface="华文楷体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Human">
      <a:fillStyleLst>
        <a:solidFill>
          <a:schemeClr val="phClr">
            <a:tint val="100000"/>
          </a:schemeClr>
        </a:solidFill>
        <a:gradFill>
          <a:gsLst>
            <a:gs pos="0">
              <a:schemeClr val="phClr">
                <a:tint val="30000"/>
                <a:satMod val="175000"/>
              </a:schemeClr>
            </a:gs>
            <a:gs pos="50000">
              <a:schemeClr val="phClr">
                <a:tint val="55000"/>
                <a:satMod val="200000"/>
              </a:schemeClr>
            </a:gs>
            <a:gs pos="70000">
              <a:schemeClr val="phClr">
                <a:tint val="70000"/>
                <a:satMod val="175000"/>
              </a:schemeClr>
            </a:gs>
            <a:gs pos="100000">
              <a:schemeClr val="phClr">
                <a:tint val="85000"/>
                <a:satMod val="175000"/>
              </a:schemeClr>
            </a:gs>
          </a:gsLst>
          <a:lin ang="8000000" scaled="1"/>
        </a:gradFill>
        <a:gradFill>
          <a:gsLst>
            <a:gs pos="0">
              <a:schemeClr val="phClr">
                <a:shade val="100000"/>
                <a:satMod val="140000"/>
              </a:schemeClr>
            </a:gs>
            <a:gs pos="40000">
              <a:schemeClr val="phClr">
                <a:shade val="65000"/>
                <a:satMod val="140000"/>
              </a:schemeClr>
            </a:gs>
            <a:gs pos="70000">
              <a:schemeClr val="phClr">
                <a:shade val="40000"/>
                <a:satMod val="115000"/>
              </a:schemeClr>
            </a:gs>
            <a:gs pos="100000">
              <a:schemeClr val="phClr">
                <a:shade val="20000"/>
                <a:satMod val="115000"/>
              </a:schemeClr>
            </a:gs>
          </a:gsLst>
          <a:lin ang="8000000" scaled="1"/>
        </a:gradFill>
      </a:fillStyleLst>
      <a:lnStyleLst>
        <a:ln w="5000">
          <a:solidFill>
            <a:schemeClr val="phClr"/>
          </a:solidFill>
          <a:prstDash val="solid"/>
        </a:ln>
        <a:ln w="12700">
          <a:solidFill>
            <a:schemeClr val="phClr"/>
          </a:solidFill>
          <a:prstDash val="solid"/>
        </a:ln>
        <a:ln w="28100">
          <a:solidFill>
            <a:schemeClr val="phClr"/>
          </a:solidFill>
          <a:prstDash val="solid"/>
        </a:ln>
      </a:lnStyleLst>
      <a:effectStyleLst>
        <a:effectStyle>
          <a:effectLst>
            <a:outerShdw blurRad="39000" dist="25400" dir="9000000">
              <a:srgbClr val="1A0000">
                <a:alpha val="35000"/>
              </a:srgbClr>
            </a:outerShdw>
          </a:effectLst>
        </a:effectStyle>
        <a:effectStyle>
          <a:effectLst>
            <a:outerShdw blurRad="39000" dist="25400" dir="9000000">
              <a:srgbClr val="1A0000">
                <a:alpha val="40000"/>
              </a:srgbClr>
            </a:outerShdw>
          </a:effectLst>
        </a:effectStyle>
        <a:effectStyle>
          <a:effectLst>
            <a:outerShdw blurRad="39000" dist="25400" dir="9000000">
              <a:srgbClr val="000000">
                <a:alpha val="40000"/>
              </a:srgbClr>
            </a:outerShdw>
          </a:effectLst>
          <a:scene3d>
            <a:camera prst="perspectiveFront">
              <a:rot lat="0" lon="0" rev="0"/>
            </a:camera>
            <a:lightRig rig="brightRoom" dir="tr">
              <a:rot lat="0" lon="0" rev="3540000"/>
            </a:lightRig>
          </a:scene3d>
          <a:sp3d prstMaterial="matte">
            <a:bevelT w="190500" h="44450" prst="cross"/>
          </a:sp3d>
        </a:effectStyle>
      </a:effectStyleLst>
      <a:bgFillStyleLst>
        <a:solidFill>
          <a:schemeClr val="phClr">
            <a:tint val="100000"/>
          </a:schemeClr>
        </a:solidFill>
        <a:gradFill flip="none" rotWithShape="1">
          <a:gsLst>
            <a:gs pos="0">
              <a:schemeClr val="phClr">
                <a:tint val="85000"/>
                <a:satMod val="275000"/>
              </a:schemeClr>
            </a:gs>
            <a:gs pos="3000">
              <a:schemeClr val="phClr">
                <a:tint val="87000"/>
                <a:satMod val="275000"/>
              </a:schemeClr>
            </a:gs>
            <a:gs pos="10000">
              <a:schemeClr val="phClr">
                <a:tint val="90000"/>
                <a:satMod val="275000"/>
              </a:schemeClr>
            </a:gs>
            <a:gs pos="70000">
              <a:schemeClr val="phClr">
                <a:shade val="38000"/>
                <a:satMod val="275000"/>
              </a:schemeClr>
            </a:gs>
            <a:gs pos="90000">
              <a:schemeClr val="phClr">
                <a:shade val="25000"/>
                <a:satMod val="300000"/>
              </a:schemeClr>
            </a:gs>
            <a:gs pos="100000">
              <a:schemeClr val="phClr">
                <a:shade val="22000"/>
                <a:satMod val="300000"/>
              </a:schemeClr>
            </a:gs>
          </a:gsLst>
          <a:path path="circle">
            <a:fillToRect l="60000" t="-3300" b="200000"/>
          </a:path>
          <a:tileRect/>
        </a:gradFill>
        <a:gradFill rotWithShape="1">
          <a:gsLst>
            <a:gs pos="0">
              <a:schemeClr val="phClr">
                <a:tint val="57000"/>
                <a:satMod val="400000"/>
              </a:schemeClr>
            </a:gs>
            <a:gs pos="100000">
              <a:schemeClr val="phClr">
                <a:tint val="87000"/>
                <a:shade val="40000"/>
                <a:satMod val="5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Human">
  <a:themeElements>
    <a:clrScheme name="Human">
      <a:dk1>
        <a:sysClr val="windowText" lastClr="000000"/>
      </a:dk1>
      <a:lt1>
        <a:sysClr val="window" lastClr="FFFFFF"/>
      </a:lt1>
      <a:dk2>
        <a:srgbClr val="795339"/>
      </a:dk2>
      <a:lt2>
        <a:srgbClr val="F7EEDD"/>
      </a:lt2>
      <a:accent1>
        <a:srgbClr val="AD2E27"/>
      </a:accent1>
      <a:accent2>
        <a:srgbClr val="3F3D66"/>
      </a:accent2>
      <a:accent3>
        <a:srgbClr val="17517A"/>
      </a:accent3>
      <a:accent4>
        <a:srgbClr val="877E48"/>
      </a:accent4>
      <a:accent5>
        <a:srgbClr val="AF8B1E"/>
      </a:accent5>
      <a:accent6>
        <a:srgbClr val="A35E21"/>
      </a:accent6>
      <a:hlink>
        <a:srgbClr val="9B7300"/>
      </a:hlink>
      <a:folHlink>
        <a:srgbClr val="D6A73B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Human">
      <a:fillStyleLst>
        <a:solidFill>
          <a:schemeClr val="phClr">
            <a:tint val="100000"/>
          </a:schemeClr>
        </a:solidFill>
        <a:gradFill>
          <a:gsLst>
            <a:gs pos="0">
              <a:schemeClr val="phClr">
                <a:tint val="30000"/>
                <a:satMod val="175000"/>
              </a:schemeClr>
            </a:gs>
            <a:gs pos="50000">
              <a:schemeClr val="phClr">
                <a:tint val="55000"/>
                <a:satMod val="200000"/>
              </a:schemeClr>
            </a:gs>
            <a:gs pos="70000">
              <a:schemeClr val="phClr">
                <a:tint val="70000"/>
                <a:satMod val="175000"/>
              </a:schemeClr>
            </a:gs>
            <a:gs pos="100000">
              <a:schemeClr val="phClr">
                <a:tint val="85000"/>
                <a:satMod val="175000"/>
              </a:schemeClr>
            </a:gs>
          </a:gsLst>
          <a:lin ang="8000000" scaled="1"/>
        </a:gradFill>
        <a:gradFill>
          <a:gsLst>
            <a:gs pos="0">
              <a:schemeClr val="phClr">
                <a:shade val="100000"/>
                <a:satMod val="140000"/>
              </a:schemeClr>
            </a:gs>
            <a:gs pos="40000">
              <a:schemeClr val="phClr">
                <a:shade val="65000"/>
                <a:satMod val="140000"/>
              </a:schemeClr>
            </a:gs>
            <a:gs pos="70000">
              <a:schemeClr val="phClr">
                <a:shade val="40000"/>
                <a:satMod val="115000"/>
              </a:schemeClr>
            </a:gs>
            <a:gs pos="100000">
              <a:schemeClr val="phClr">
                <a:shade val="20000"/>
                <a:satMod val="115000"/>
              </a:schemeClr>
            </a:gs>
          </a:gsLst>
          <a:lin ang="8000000" scaled="1"/>
        </a:gradFill>
      </a:fillStyleLst>
      <a:lnStyleLst>
        <a:ln w="5000">
          <a:solidFill>
            <a:schemeClr val="phClr"/>
          </a:solidFill>
          <a:prstDash val="solid"/>
        </a:ln>
        <a:ln w="12700">
          <a:solidFill>
            <a:schemeClr val="phClr"/>
          </a:solidFill>
          <a:prstDash val="solid"/>
        </a:ln>
        <a:ln w="28100">
          <a:solidFill>
            <a:schemeClr val="phClr"/>
          </a:solidFill>
          <a:prstDash val="solid"/>
        </a:ln>
      </a:lnStyleLst>
      <a:effectStyleLst>
        <a:effectStyle>
          <a:effectLst>
            <a:outerShdw blurRad="39000" dist="25400" dir="9000000">
              <a:srgbClr val="1A0000">
                <a:alpha val="35000"/>
              </a:srgbClr>
            </a:outerShdw>
          </a:effectLst>
        </a:effectStyle>
        <a:effectStyle>
          <a:effectLst>
            <a:outerShdw blurRad="39000" dist="25400" dir="9000000">
              <a:srgbClr val="1A0000">
                <a:alpha val="40000"/>
              </a:srgbClr>
            </a:outerShdw>
          </a:effectLst>
        </a:effectStyle>
        <a:effectStyle>
          <a:effectLst>
            <a:outerShdw blurRad="39000" dist="25400" dir="9000000">
              <a:srgbClr val="000000">
                <a:alpha val="40000"/>
              </a:srgbClr>
            </a:outerShdw>
          </a:effectLst>
          <a:scene3d>
            <a:camera prst="perspectiveFront">
              <a:rot lat="0" lon="0" rev="0"/>
            </a:camera>
            <a:lightRig rig="brightRoom" dir="tr">
              <a:rot lat="0" lon="0" rev="3540000"/>
            </a:lightRig>
          </a:scene3d>
          <a:sp3d prstMaterial="matte">
            <a:bevelT w="190500" h="44450" prst="cross"/>
          </a:sp3d>
        </a:effectStyle>
      </a:effectStyleLst>
      <a:bgFillStyleLst>
        <a:solidFill>
          <a:schemeClr val="phClr">
            <a:tint val="100000"/>
          </a:schemeClr>
        </a:solidFill>
        <a:gradFill flip="none" rotWithShape="1">
          <a:gsLst>
            <a:gs pos="0">
              <a:schemeClr val="phClr">
                <a:tint val="85000"/>
                <a:satMod val="275000"/>
              </a:schemeClr>
            </a:gs>
            <a:gs pos="3000">
              <a:schemeClr val="phClr">
                <a:tint val="87000"/>
                <a:satMod val="275000"/>
              </a:schemeClr>
            </a:gs>
            <a:gs pos="10000">
              <a:schemeClr val="phClr">
                <a:tint val="90000"/>
                <a:satMod val="275000"/>
              </a:schemeClr>
            </a:gs>
            <a:gs pos="70000">
              <a:schemeClr val="phClr">
                <a:shade val="38000"/>
                <a:satMod val="275000"/>
              </a:schemeClr>
            </a:gs>
            <a:gs pos="90000">
              <a:schemeClr val="phClr">
                <a:shade val="25000"/>
                <a:satMod val="300000"/>
              </a:schemeClr>
            </a:gs>
            <a:gs pos="100000">
              <a:schemeClr val="phClr">
                <a:shade val="22000"/>
                <a:satMod val="300000"/>
              </a:schemeClr>
            </a:gs>
          </a:gsLst>
          <a:path path="circle">
            <a:fillToRect l="60000" t="-3300" b="200000"/>
          </a:path>
          <a:tileRect/>
        </a:gradFill>
        <a:gradFill rotWithShape="1">
          <a:gsLst>
            <a:gs pos="0">
              <a:schemeClr val="phClr">
                <a:tint val="57000"/>
                <a:satMod val="400000"/>
              </a:schemeClr>
            </a:gs>
            <a:gs pos="100000">
              <a:schemeClr val="phClr">
                <a:tint val="87000"/>
                <a:shade val="40000"/>
                <a:satMod val="5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_Human">
  <a:themeElements>
    <a:clrScheme name="Human">
      <a:dk1>
        <a:sysClr val="windowText" lastClr="000000"/>
      </a:dk1>
      <a:lt1>
        <a:sysClr val="window" lastClr="FFFFFF"/>
      </a:lt1>
      <a:dk2>
        <a:srgbClr val="795339"/>
      </a:dk2>
      <a:lt2>
        <a:srgbClr val="F7EEDD"/>
      </a:lt2>
      <a:accent1>
        <a:srgbClr val="AD2E27"/>
      </a:accent1>
      <a:accent2>
        <a:srgbClr val="3F3D66"/>
      </a:accent2>
      <a:accent3>
        <a:srgbClr val="17517A"/>
      </a:accent3>
      <a:accent4>
        <a:srgbClr val="877E48"/>
      </a:accent4>
      <a:accent5>
        <a:srgbClr val="AF8B1E"/>
      </a:accent5>
      <a:accent6>
        <a:srgbClr val="A35E21"/>
      </a:accent6>
      <a:hlink>
        <a:srgbClr val="9B7300"/>
      </a:hlink>
      <a:folHlink>
        <a:srgbClr val="D6A73B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Human">
      <a:fillStyleLst>
        <a:solidFill>
          <a:schemeClr val="phClr">
            <a:tint val="100000"/>
          </a:schemeClr>
        </a:solidFill>
        <a:gradFill>
          <a:gsLst>
            <a:gs pos="0">
              <a:schemeClr val="phClr">
                <a:tint val="30000"/>
                <a:satMod val="175000"/>
              </a:schemeClr>
            </a:gs>
            <a:gs pos="50000">
              <a:schemeClr val="phClr">
                <a:tint val="55000"/>
                <a:satMod val="200000"/>
              </a:schemeClr>
            </a:gs>
            <a:gs pos="70000">
              <a:schemeClr val="phClr">
                <a:tint val="70000"/>
                <a:satMod val="175000"/>
              </a:schemeClr>
            </a:gs>
            <a:gs pos="100000">
              <a:schemeClr val="phClr">
                <a:tint val="85000"/>
                <a:satMod val="175000"/>
              </a:schemeClr>
            </a:gs>
          </a:gsLst>
          <a:lin ang="8000000" scaled="1"/>
        </a:gradFill>
        <a:gradFill>
          <a:gsLst>
            <a:gs pos="0">
              <a:schemeClr val="phClr">
                <a:shade val="100000"/>
                <a:satMod val="140000"/>
              </a:schemeClr>
            </a:gs>
            <a:gs pos="40000">
              <a:schemeClr val="phClr">
                <a:shade val="65000"/>
                <a:satMod val="140000"/>
              </a:schemeClr>
            </a:gs>
            <a:gs pos="70000">
              <a:schemeClr val="phClr">
                <a:shade val="40000"/>
                <a:satMod val="115000"/>
              </a:schemeClr>
            </a:gs>
            <a:gs pos="100000">
              <a:schemeClr val="phClr">
                <a:shade val="20000"/>
                <a:satMod val="115000"/>
              </a:schemeClr>
            </a:gs>
          </a:gsLst>
          <a:lin ang="8000000" scaled="1"/>
        </a:gradFill>
      </a:fillStyleLst>
      <a:lnStyleLst>
        <a:ln w="5000">
          <a:solidFill>
            <a:schemeClr val="phClr"/>
          </a:solidFill>
          <a:prstDash val="solid"/>
        </a:ln>
        <a:ln w="12700">
          <a:solidFill>
            <a:schemeClr val="phClr"/>
          </a:solidFill>
          <a:prstDash val="solid"/>
        </a:ln>
        <a:ln w="28100">
          <a:solidFill>
            <a:schemeClr val="phClr"/>
          </a:solidFill>
          <a:prstDash val="solid"/>
        </a:ln>
      </a:lnStyleLst>
      <a:effectStyleLst>
        <a:effectStyle>
          <a:effectLst>
            <a:outerShdw blurRad="39000" dist="25400" dir="9000000">
              <a:srgbClr val="1A0000">
                <a:alpha val="35000"/>
              </a:srgbClr>
            </a:outerShdw>
          </a:effectLst>
        </a:effectStyle>
        <a:effectStyle>
          <a:effectLst>
            <a:outerShdw blurRad="39000" dist="25400" dir="9000000">
              <a:srgbClr val="1A0000">
                <a:alpha val="40000"/>
              </a:srgbClr>
            </a:outerShdw>
          </a:effectLst>
        </a:effectStyle>
        <a:effectStyle>
          <a:effectLst>
            <a:outerShdw blurRad="39000" dist="25400" dir="9000000">
              <a:srgbClr val="000000">
                <a:alpha val="40000"/>
              </a:srgbClr>
            </a:outerShdw>
          </a:effectLst>
          <a:scene3d>
            <a:camera prst="perspectiveFront">
              <a:rot lat="0" lon="0" rev="0"/>
            </a:camera>
            <a:lightRig rig="brightRoom" dir="tr">
              <a:rot lat="0" lon="0" rev="3540000"/>
            </a:lightRig>
          </a:scene3d>
          <a:sp3d prstMaterial="matte">
            <a:bevelT w="190500" h="44450" prst="cross"/>
          </a:sp3d>
        </a:effectStyle>
      </a:effectStyleLst>
      <a:bgFillStyleLst>
        <a:solidFill>
          <a:schemeClr val="phClr">
            <a:tint val="100000"/>
          </a:schemeClr>
        </a:solidFill>
        <a:gradFill flip="none" rotWithShape="1">
          <a:gsLst>
            <a:gs pos="0">
              <a:schemeClr val="phClr">
                <a:tint val="85000"/>
                <a:satMod val="275000"/>
              </a:schemeClr>
            </a:gs>
            <a:gs pos="3000">
              <a:schemeClr val="phClr">
                <a:tint val="87000"/>
                <a:satMod val="275000"/>
              </a:schemeClr>
            </a:gs>
            <a:gs pos="10000">
              <a:schemeClr val="phClr">
                <a:tint val="90000"/>
                <a:satMod val="275000"/>
              </a:schemeClr>
            </a:gs>
            <a:gs pos="70000">
              <a:schemeClr val="phClr">
                <a:shade val="38000"/>
                <a:satMod val="275000"/>
              </a:schemeClr>
            </a:gs>
            <a:gs pos="90000">
              <a:schemeClr val="phClr">
                <a:shade val="25000"/>
                <a:satMod val="300000"/>
              </a:schemeClr>
            </a:gs>
            <a:gs pos="100000">
              <a:schemeClr val="phClr">
                <a:shade val="22000"/>
                <a:satMod val="300000"/>
              </a:schemeClr>
            </a:gs>
          </a:gsLst>
          <a:path path="circle">
            <a:fillToRect l="60000" t="-3300" b="200000"/>
          </a:path>
          <a:tileRect/>
        </a:gradFill>
        <a:gradFill rotWithShape="1">
          <a:gsLst>
            <a:gs pos="0">
              <a:schemeClr val="phClr">
                <a:tint val="57000"/>
                <a:satMod val="400000"/>
              </a:schemeClr>
            </a:gs>
            <a:gs pos="100000">
              <a:schemeClr val="phClr">
                <a:tint val="87000"/>
                <a:shade val="40000"/>
                <a:satMod val="5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9452</TotalTime>
  <Words>576</Words>
  <Application>Microsoft Office PowerPoint</Application>
  <PresentationFormat>Předvádění na obrazovce (4:3)</PresentationFormat>
  <Paragraphs>107</Paragraphs>
  <Slides>8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10</vt:i4>
      </vt:variant>
      <vt:variant>
        <vt:lpstr>Motiv</vt:lpstr>
      </vt:variant>
      <vt:variant>
        <vt:i4>4</vt:i4>
      </vt:variant>
      <vt:variant>
        <vt:lpstr>Nadpisy snímků</vt:lpstr>
      </vt:variant>
      <vt:variant>
        <vt:i4>8</vt:i4>
      </vt:variant>
    </vt:vector>
  </HeadingPairs>
  <TitlesOfParts>
    <vt:vector size="22" baseType="lpstr">
      <vt:lpstr>Arial</vt:lpstr>
      <vt:lpstr>Calibri</vt:lpstr>
      <vt:lpstr>Cambria Math</vt:lpstr>
      <vt:lpstr>Candara</vt:lpstr>
      <vt:lpstr>Franklin Gothic Book</vt:lpstr>
      <vt:lpstr>Franklin Gothic Medium</vt:lpstr>
      <vt:lpstr>Times New Roman</vt:lpstr>
      <vt:lpstr>Tunga</vt:lpstr>
      <vt:lpstr>Wingdings</vt:lpstr>
      <vt:lpstr>Wingdings 2</vt:lpstr>
      <vt:lpstr>Úhly</vt:lpstr>
      <vt:lpstr>2_Human</vt:lpstr>
      <vt:lpstr>Human</vt:lpstr>
      <vt:lpstr>1_Human</vt:lpstr>
      <vt:lpstr>Prezentace aplikace PowerPoint</vt:lpstr>
      <vt:lpstr>Anotace</vt:lpstr>
      <vt:lpstr>Datum vytvoření:</vt:lpstr>
      <vt:lpstr>Prezentace aplikace PowerPoint</vt:lpstr>
      <vt:lpstr>Prezentace aplikace PowerPoint</vt:lpstr>
      <vt:lpstr>Prezentace aplikace PowerPoint</vt:lpstr>
      <vt:lpstr>Prezentace aplikace PowerPoint</vt:lpstr>
      <vt:lpstr>Použité zdroje: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Ing. Ráček Václav</dc:creator>
  <cp:lastModifiedBy>Ing. Václav Ráček</cp:lastModifiedBy>
  <cp:revision>546</cp:revision>
  <dcterms:created xsi:type="dcterms:W3CDTF">2011-02-20T11:49:28Z</dcterms:created>
  <dcterms:modified xsi:type="dcterms:W3CDTF">2013-12-15T14:56:54Z</dcterms:modified>
</cp:coreProperties>
</file>