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6" r:id="rId4"/>
    <p:sldId id="259" r:id="rId5"/>
    <p:sldId id="260" r:id="rId6"/>
    <p:sldId id="261" r:id="rId7"/>
    <p:sldId id="262" r:id="rId8"/>
    <p:sldId id="263" r:id="rId9"/>
    <p:sldId id="265" r:id="rId10"/>
    <p:sldId id="264" r:id="rId11"/>
  </p:sldIdLst>
  <p:sldSz cx="9144000" cy="6858000" type="screen4x3"/>
  <p:notesSz cx="6858000" cy="9144000"/>
  <p:defaultTextStyle>
    <a:defPPr>
      <a:defRPr lang="de-D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 ZÁKLADNÍ ŠKOLA PODBOŘANY, HUSOVA 276, OKRES LOUNY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DUŠAN ČAMBALÍK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TÉMA: HLÍSTI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23DE21E6-671D-41EF-A4B8-4CB61DD21CB9}">
      <dgm:prSet custT="1"/>
      <dgm:spPr/>
      <dgm:t>
        <a:bodyPr/>
        <a:lstStyle/>
        <a:p>
          <a:pPr algn="l" rtl="0"/>
          <a:r>
            <a:rPr lang="cs-CZ" sz="1800" dirty="0" smtClean="0"/>
            <a:t>ČÍSLO PROJEKTU: CZ.1.07/1.4.00/21.2975</a:t>
          </a:r>
          <a:endParaRPr lang="cs-CZ" sz="1800" dirty="0"/>
        </a:p>
      </dgm:t>
    </dgm:pt>
    <dgm:pt modelId="{978F6357-B37A-46B6-AA24-A334613905BB}" type="parTrans" cxnId="{292EC974-04BE-4AD4-BFBB-CFAD7F4D5F3C}">
      <dgm:prSet/>
      <dgm:spPr/>
      <dgm:t>
        <a:bodyPr/>
        <a:lstStyle/>
        <a:p>
          <a:endParaRPr lang="cs-CZ"/>
        </a:p>
      </dgm:t>
    </dgm:pt>
    <dgm:pt modelId="{D754BA55-3FC7-41D4-B674-BED4087A3C3A}" type="sibTrans" cxnId="{292EC974-04BE-4AD4-BFBB-CFAD7F4D5F3C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</a:t>
          </a:r>
          <a:r>
            <a:rPr lang="cs-CZ" sz="1800" smtClean="0"/>
            <a:t>:</a:t>
          </a:r>
          <a:r>
            <a:rPr lang="cs-CZ" sz="1800" baseline="0" smtClean="0"/>
            <a:t> VY_32_INOVACE_692_HLÍSTI</a:t>
          </a:r>
          <a:endParaRPr lang="cs-CZ" sz="18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B802C839-24C6-47E7-BAF8-A79343132CBC}" type="pres">
      <dgm:prSet presAssocID="{23DE21E6-671D-41EF-A4B8-4CB61DD21CB9}" presName="vertSpace5" presStyleLbl="node1" presStyleIdx="3" presStyleCnt="5"/>
      <dgm:spPr/>
    </dgm:pt>
    <dgm:pt modelId="{10B0AAF3-16BE-4B9A-A567-5D5A0E0FD953}" type="pres">
      <dgm:prSet presAssocID="{23DE21E6-671D-41EF-A4B8-4CB61DD21CB9}" presName="circle5" presStyleLbl="node1" presStyleIdx="4" presStyleCnt="5"/>
      <dgm:spPr/>
    </dgm:pt>
    <dgm:pt modelId="{20EFD393-BD0F-4866-BD5F-B29A45D964CD}" type="pres">
      <dgm:prSet presAssocID="{23DE21E6-671D-41EF-A4B8-4CB61DD21CB9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65D62F-75B8-4F0E-BC22-04FC3BAECA31}" type="pres">
      <dgm:prSet presAssocID="{23DE21E6-671D-41EF-A4B8-4CB61DD21CB9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92EC974-04BE-4AD4-BFBB-CFAD7F4D5F3C}" srcId="{757F3AB3-0718-4624-B441-E567A8F0AB56}" destId="{23DE21E6-671D-41EF-A4B8-4CB61DD21CB9}" srcOrd="4" destOrd="0" parTransId="{978F6357-B37A-46B6-AA24-A334613905BB}" sibTransId="{D754BA55-3FC7-41D4-B674-BED4087A3C3A}"/>
    <dgm:cxn modelId="{EE706773-D86E-4991-A1AD-093039C64B6B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4551550-6BDD-40F0-9F6F-40554ECF3DD8}" type="presOf" srcId="{D1D4F407-5343-4D3F-B5B9-D407B03CAEB4}" destId="{D005CE8C-CC26-4C3E-AC11-E15060ECD759}" srcOrd="0" destOrd="0" presId="urn:microsoft.com/office/officeart/2005/8/layout/target3"/>
    <dgm:cxn modelId="{40089B78-6401-40EF-B51F-81DD03445750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3A3E090-61FB-45F3-8365-A37C2088206E}" type="presOf" srcId="{B651F6E3-6281-48DB-9319-2AEAFDAE7572}" destId="{6BB5E863-4638-4E1D-BFDE-399D028AC4ED}" srcOrd="1" destOrd="0" presId="urn:microsoft.com/office/officeart/2005/8/layout/target3"/>
    <dgm:cxn modelId="{C37A0828-FCCA-48E6-B646-848BD96DDC0F}" type="presOf" srcId="{23DE21E6-671D-41EF-A4B8-4CB61DD21CB9}" destId="{20EFD393-BD0F-4866-BD5F-B29A45D964CD}" srcOrd="0" destOrd="0" presId="urn:microsoft.com/office/officeart/2005/8/layout/target3"/>
    <dgm:cxn modelId="{BB004BAA-E4F3-47D7-96A8-5E4B5A49F24D}" type="presOf" srcId="{D1D4F407-5343-4D3F-B5B9-D407B03CAEB4}" destId="{AED2198E-93D5-4001-81B4-73124B309672}" srcOrd="1" destOrd="0" presId="urn:microsoft.com/office/officeart/2005/8/layout/target3"/>
    <dgm:cxn modelId="{56AFECC0-2147-4EEC-A7EC-CF6E5F97A991}" type="presOf" srcId="{D8197B8C-B260-4A16-BDF4-0947B075E274}" destId="{5A5FFA88-C948-4069-8E93-59FA12366E83}" srcOrd="1" destOrd="0" presId="urn:microsoft.com/office/officeart/2005/8/layout/target3"/>
    <dgm:cxn modelId="{7C195D4F-A258-45E5-AEE6-8D9B18D7239D}" type="presOf" srcId="{23DE21E6-671D-41EF-A4B8-4CB61DD21CB9}" destId="{D765D62F-75B8-4F0E-BC22-04FC3BAECA31}" srcOrd="1" destOrd="0" presId="urn:microsoft.com/office/officeart/2005/8/layout/target3"/>
    <dgm:cxn modelId="{411278D0-99FE-49B3-8E4C-1458E52DFEEC}" type="presOf" srcId="{D8197B8C-B260-4A16-BDF4-0947B075E274}" destId="{25B08C86-7E15-44DC-BE7F-FFB55DD49D12}" srcOrd="0" destOrd="0" presId="urn:microsoft.com/office/officeart/2005/8/layout/target3"/>
    <dgm:cxn modelId="{8D5C884F-17D6-4B09-AE3B-EAD198C744C4}" type="presOf" srcId="{D1B46980-6531-4606-95E6-44980827E919}" destId="{2BE915AB-18AA-4053-B92C-3BFC9ED204BB}" srcOrd="1" destOrd="0" presId="urn:microsoft.com/office/officeart/2005/8/layout/target3"/>
    <dgm:cxn modelId="{2BBAE996-AEA7-4509-9891-8F9C978F0EE0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C924AA0-1ADF-4AB2-A59A-913249A36702}" type="presParOf" srcId="{333A1088-737F-45CB-B68E-254E46348037}" destId="{F5ABB229-8D3B-4694-996A-96F23CF14429}" srcOrd="0" destOrd="0" presId="urn:microsoft.com/office/officeart/2005/8/layout/target3"/>
    <dgm:cxn modelId="{A547DE91-F9E0-472C-8D37-6970377293EF}" type="presParOf" srcId="{333A1088-737F-45CB-B68E-254E46348037}" destId="{F41139FD-01EE-4571-8B17-4FB00FC51163}" srcOrd="1" destOrd="0" presId="urn:microsoft.com/office/officeart/2005/8/layout/target3"/>
    <dgm:cxn modelId="{A3F23C23-167E-4C85-859C-77296E561DD3}" type="presParOf" srcId="{333A1088-737F-45CB-B68E-254E46348037}" destId="{D005CE8C-CC26-4C3E-AC11-E15060ECD759}" srcOrd="2" destOrd="0" presId="urn:microsoft.com/office/officeart/2005/8/layout/target3"/>
    <dgm:cxn modelId="{6E448A75-D8A8-42DD-9274-523575482B7A}" type="presParOf" srcId="{333A1088-737F-45CB-B68E-254E46348037}" destId="{2C702D82-9B77-49B7-9568-BB8EB47C3372}" srcOrd="3" destOrd="0" presId="urn:microsoft.com/office/officeart/2005/8/layout/target3"/>
    <dgm:cxn modelId="{7BF9075B-2DEB-4A91-BE20-9DAD1CDA7B2A}" type="presParOf" srcId="{333A1088-737F-45CB-B68E-254E46348037}" destId="{A52A0455-90FF-4808-ABD0-F02540D31D5A}" srcOrd="4" destOrd="0" presId="urn:microsoft.com/office/officeart/2005/8/layout/target3"/>
    <dgm:cxn modelId="{67E94EB3-CFB7-4C61-9D0D-D3DAA18FCF16}" type="presParOf" srcId="{333A1088-737F-45CB-B68E-254E46348037}" destId="{6140AFEC-043D-4C43-A2F9-D0F5331DF3A3}" srcOrd="5" destOrd="0" presId="urn:microsoft.com/office/officeart/2005/8/layout/target3"/>
    <dgm:cxn modelId="{9A93B275-970D-4133-B762-984AC98965DE}" type="presParOf" srcId="{333A1088-737F-45CB-B68E-254E46348037}" destId="{9358AC05-5D7D-4327-9F80-1AD486AEA664}" srcOrd="6" destOrd="0" presId="urn:microsoft.com/office/officeart/2005/8/layout/target3"/>
    <dgm:cxn modelId="{33A82B1A-45F0-4B66-9177-E3F1064891E9}" type="presParOf" srcId="{333A1088-737F-45CB-B68E-254E46348037}" destId="{313FC574-E1CD-4FB4-B054-0B805CE0447D}" srcOrd="7" destOrd="0" presId="urn:microsoft.com/office/officeart/2005/8/layout/target3"/>
    <dgm:cxn modelId="{5351A057-32C5-44F8-880E-032DFAF1D24A}" type="presParOf" srcId="{333A1088-737F-45CB-B68E-254E46348037}" destId="{619D679B-A015-4ECF-8348-D1034C574F40}" srcOrd="8" destOrd="0" presId="urn:microsoft.com/office/officeart/2005/8/layout/target3"/>
    <dgm:cxn modelId="{AEE72EF9-0FF0-4DED-8CCE-462A2505335C}" type="presParOf" srcId="{333A1088-737F-45CB-B68E-254E46348037}" destId="{322283A8-4A27-4CDA-BAE3-F381106A9174}" srcOrd="9" destOrd="0" presId="urn:microsoft.com/office/officeart/2005/8/layout/target3"/>
    <dgm:cxn modelId="{E6B70D44-2C23-4E61-9ACC-7BE8265317E0}" type="presParOf" srcId="{333A1088-737F-45CB-B68E-254E46348037}" destId="{FFC9F71D-1B4F-4AD9-A4A6-86ADEFC8AF5C}" srcOrd="10" destOrd="0" presId="urn:microsoft.com/office/officeart/2005/8/layout/target3"/>
    <dgm:cxn modelId="{F2E9D484-688C-4D99-8946-BCEF4D1B4B8F}" type="presParOf" srcId="{333A1088-737F-45CB-B68E-254E46348037}" destId="{25B08C86-7E15-44DC-BE7F-FFB55DD49D12}" srcOrd="11" destOrd="0" presId="urn:microsoft.com/office/officeart/2005/8/layout/target3"/>
    <dgm:cxn modelId="{2BE6F474-7587-4AD6-8D35-F1B3273507A0}" type="presParOf" srcId="{333A1088-737F-45CB-B68E-254E46348037}" destId="{B802C839-24C6-47E7-BAF8-A79343132CBC}" srcOrd="12" destOrd="0" presId="urn:microsoft.com/office/officeart/2005/8/layout/target3"/>
    <dgm:cxn modelId="{68086896-40F4-4538-838F-1788EA122642}" type="presParOf" srcId="{333A1088-737F-45CB-B68E-254E46348037}" destId="{10B0AAF3-16BE-4B9A-A567-5D5A0E0FD953}" srcOrd="13" destOrd="0" presId="urn:microsoft.com/office/officeart/2005/8/layout/target3"/>
    <dgm:cxn modelId="{516E8287-71ED-4B14-8B3D-05921EF9C66E}" type="presParOf" srcId="{333A1088-737F-45CB-B68E-254E46348037}" destId="{20EFD393-BD0F-4866-BD5F-B29A45D964CD}" srcOrd="14" destOrd="0" presId="urn:microsoft.com/office/officeart/2005/8/layout/target3"/>
    <dgm:cxn modelId="{4C2EC71A-BEC7-4E9D-8562-CDEB3DAEF448}" type="presParOf" srcId="{333A1088-737F-45CB-B68E-254E46348037}" destId="{AED2198E-93D5-4001-81B4-73124B309672}" srcOrd="15" destOrd="0" presId="urn:microsoft.com/office/officeart/2005/8/layout/target3"/>
    <dgm:cxn modelId="{CDF22CE2-892B-4E36-A209-71411F081943}" type="presParOf" srcId="{333A1088-737F-45CB-B68E-254E46348037}" destId="{2BE915AB-18AA-4053-B92C-3BFC9ED204BB}" srcOrd="16" destOrd="0" presId="urn:microsoft.com/office/officeart/2005/8/layout/target3"/>
    <dgm:cxn modelId="{49F8D240-5A69-46B4-8759-2269142E5951}" type="presParOf" srcId="{333A1088-737F-45CB-B68E-254E46348037}" destId="{6BB5E863-4638-4E1D-BFDE-399D028AC4ED}" srcOrd="17" destOrd="0" presId="urn:microsoft.com/office/officeart/2005/8/layout/target3"/>
    <dgm:cxn modelId="{6D10026A-C0FB-4C6B-B2E8-E1D494477CB3}" type="presParOf" srcId="{333A1088-737F-45CB-B68E-254E46348037}" destId="{5A5FFA88-C948-4069-8E93-59FA12366E83}" srcOrd="18" destOrd="0" presId="urn:microsoft.com/office/officeart/2005/8/layout/target3"/>
    <dgm:cxn modelId="{52837412-9CB8-4CB7-8EE1-B82177E9DAC1}" type="presParOf" srcId="{333A1088-737F-45CB-B68E-254E46348037}" destId="{D765D62F-75B8-4F0E-BC22-04FC3BAECA31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6408" y="0"/>
          <a:ext cx="7151079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 ZÁKLADNÍ ŠKOLA PODBOŘANY, HUSOVA 276, OKRES LOUNY</a:t>
          </a:r>
          <a:endParaRPr lang="cs-CZ" sz="1800" kern="1200" dirty="0"/>
        </a:p>
      </dsp:txBody>
      <dsp:txXfrm>
        <a:off x="1256408" y="0"/>
        <a:ext cx="7151079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7151079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DUŠAN ČAMBALÍK</a:t>
          </a:r>
          <a:endParaRPr lang="cs-CZ" sz="1800" kern="1200" dirty="0"/>
        </a:p>
      </dsp:txBody>
      <dsp:txXfrm>
        <a:off x="1273857" y="407634"/>
        <a:ext cx="7151079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7151079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</a:t>
          </a:r>
          <a:r>
            <a:rPr lang="cs-CZ" sz="1800" kern="1200" smtClean="0"/>
            <a:t>:</a:t>
          </a:r>
          <a:r>
            <a:rPr lang="cs-CZ" sz="1800" kern="1200" baseline="0" smtClean="0"/>
            <a:t> VY_32_INOVACE_692_HLÍSTI</a:t>
          </a:r>
          <a:endParaRPr lang="cs-CZ" sz="1800" kern="1200" dirty="0"/>
        </a:p>
      </dsp:txBody>
      <dsp:txXfrm>
        <a:off x="1273857" y="815268"/>
        <a:ext cx="7151079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7151079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HLÍSTI</a:t>
          </a:r>
          <a:endParaRPr lang="cs-CZ" sz="1800" kern="1200" dirty="0"/>
        </a:p>
      </dsp:txBody>
      <dsp:txXfrm>
        <a:off x="1273857" y="1222902"/>
        <a:ext cx="7151079" cy="407634"/>
      </dsp:txXfrm>
    </dsp:sp>
    <dsp:sp modelId="{10B0AAF3-16BE-4B9A-A567-5D5A0E0FD953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EFD393-BD0F-4866-BD5F-B29A45D964CD}">
      <dsp:nvSpPr>
        <dsp:cNvPr id="0" name=""/>
        <dsp:cNvSpPr/>
      </dsp:nvSpPr>
      <dsp:spPr>
        <a:xfrm>
          <a:off x="1273857" y="1630536"/>
          <a:ext cx="7151079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CZ.1.07/1.4.00/21.2975</a:t>
          </a:r>
          <a:endParaRPr lang="cs-CZ" sz="1800" kern="1200" dirty="0"/>
        </a:p>
      </dsp:txBody>
      <dsp:txXfrm>
        <a:off x="1273857" y="1630536"/>
        <a:ext cx="7151079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BF1EF-EA09-49FE-9A50-A15E2B2C6FC1}" type="datetimeFigureOut">
              <a:rPr lang="de-DE" smtClean="0"/>
              <a:t>04.07.2013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B33A6-56A3-4869-B07A-ABD48C4F689A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51450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BF1EF-EA09-49FE-9A50-A15E2B2C6FC1}" type="datetimeFigureOut">
              <a:rPr lang="de-DE" smtClean="0"/>
              <a:t>04.07.2013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B33A6-56A3-4869-B07A-ABD48C4F689A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0483195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BF1EF-EA09-49FE-9A50-A15E2B2C6FC1}" type="datetimeFigureOut">
              <a:rPr lang="de-DE" smtClean="0"/>
              <a:t>04.07.2013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B33A6-56A3-4869-B07A-ABD48C4F689A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0252856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BF1EF-EA09-49FE-9A50-A15E2B2C6FC1}" type="datetimeFigureOut">
              <a:rPr lang="de-DE" smtClean="0"/>
              <a:t>04.07.2013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B33A6-56A3-4869-B07A-ABD48C4F689A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0787008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BF1EF-EA09-49FE-9A50-A15E2B2C6FC1}" type="datetimeFigureOut">
              <a:rPr lang="de-DE" smtClean="0"/>
              <a:t>04.07.2013</a:t>
            </a:fld>
            <a:endParaRPr lang="de-DE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B33A6-56A3-4869-B07A-ABD48C4F689A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0474525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BF1EF-EA09-49FE-9A50-A15E2B2C6FC1}" type="datetimeFigureOut">
              <a:rPr lang="de-DE" smtClean="0"/>
              <a:t>04.07.2013</a:t>
            </a:fld>
            <a:endParaRPr lang="de-DE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B33A6-56A3-4869-B07A-ABD48C4F689A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1635564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BF1EF-EA09-49FE-9A50-A15E2B2C6FC1}" type="datetimeFigureOut">
              <a:rPr lang="de-DE" smtClean="0"/>
              <a:t>04.07.2013</a:t>
            </a:fld>
            <a:endParaRPr lang="de-DE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B33A6-56A3-4869-B07A-ABD48C4F689A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5402856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BF1EF-EA09-49FE-9A50-A15E2B2C6FC1}" type="datetimeFigureOut">
              <a:rPr lang="de-DE" smtClean="0"/>
              <a:t>04.07.2013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B33A6-56A3-4869-B07A-ABD48C4F689A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2656877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BF1EF-EA09-49FE-9A50-A15E2B2C6FC1}" type="datetimeFigureOut">
              <a:rPr lang="de-DE" smtClean="0"/>
              <a:t>04.07.2013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B33A6-56A3-4869-B07A-ABD48C4F689A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1933144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BF1EF-EA09-49FE-9A50-A15E2B2C6FC1}" type="datetimeFigureOut">
              <a:rPr lang="de-DE" smtClean="0"/>
              <a:t>04.07.2013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B33A6-56A3-4869-B07A-ABD48C4F689A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7038352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BF1EF-EA09-49FE-9A50-A15E2B2C6FC1}" type="datetimeFigureOut">
              <a:rPr lang="de-DE" smtClean="0"/>
              <a:t>04.07.2013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B33A6-56A3-4869-B07A-ABD48C4F689A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6605026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2BF1EF-EA09-49FE-9A50-A15E2B2C6FC1}" type="datetimeFigureOut">
              <a:rPr lang="de-DE" smtClean="0"/>
              <a:t>04.07.2013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2B33A6-56A3-4869-B07A-ABD48C4F689A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7181103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84783234"/>
              </p:ext>
            </p:extLst>
          </p:nvPr>
        </p:nvGraphicFramePr>
        <p:xfrm>
          <a:off x="323528" y="1052737"/>
          <a:ext cx="84249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5266552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78265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5ABB229-8D3B-4694-996A-96F23CF144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5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005CE8C-CC26-4C3E-AC11-E15060ECD7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52A0455-90FF-4808-ABD0-F02540D31D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5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140AFEC-043D-4C43-A2F9-D0F5331DF3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13FC574-E1CD-4FB4-B054-0B805CE044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5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19D679B-A015-4ECF-8348-D1034C574F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FC9F71D-1B4F-4AD9-A4A6-86ADEFC8AF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75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5B08C86-7E15-44DC-BE7F-FFB55DD49D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0B0AAF3-16BE-4B9A-A567-5D5A0E0FD9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25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0EFD393-BD0F-4866-BD5F-B29A45D964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ANOTACE</a:t>
            </a:r>
            <a:endParaRPr lang="de-DE" u="sng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Materiál je určen pro žáky 2. stupně ZŠ v předmětu přírodopis. Materiál je určený pro výklad a procvičení hlavních znaků hlístů. Součástí je aktivita v podobě křížovky s tajenkou.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9310260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u="sng" dirty="0" smtClean="0"/>
              <a:t>Datum vytvoření:</a:t>
            </a:r>
            <a:r>
              <a:rPr lang="cs-CZ" dirty="0" smtClean="0"/>
              <a:t> 20.4.2013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u="sng" dirty="0" smtClean="0"/>
              <a:t>Klíčová slova:</a:t>
            </a:r>
            <a:r>
              <a:rPr lang="cs-CZ" dirty="0" smtClean="0"/>
              <a:t> kutikula, parazit, </a:t>
            </a:r>
            <a:r>
              <a:rPr lang="cs-CZ" dirty="0" err="1" smtClean="0"/>
              <a:t>gonochoristé</a:t>
            </a:r>
            <a:r>
              <a:rPr lang="cs-CZ" dirty="0" smtClean="0"/>
              <a:t>, nepřímý vývoj</a:t>
            </a:r>
            <a:endParaRPr lang="cs-CZ" u="sng" dirty="0" smtClean="0"/>
          </a:p>
          <a:p>
            <a:pPr marL="0" indent="0">
              <a:buNone/>
            </a:pPr>
            <a:endParaRPr lang="de-DE" u="sng" dirty="0"/>
          </a:p>
        </p:txBody>
      </p:sp>
    </p:spTree>
    <p:extLst>
      <p:ext uri="{BB962C8B-B14F-4D97-AF65-F5344CB8AC3E}">
        <p14:creationId xmlns:p14="http://schemas.microsoft.com/office/powerpoint/2010/main" val="4397394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HLÍSTI</a:t>
            </a:r>
            <a:endParaRPr lang="de-DE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t</a:t>
            </a:r>
            <a:r>
              <a:rPr lang="cs-CZ" dirty="0" smtClean="0"/>
              <a:t>ělo je </a:t>
            </a:r>
            <a:r>
              <a:rPr lang="cs-CZ" b="1" dirty="0" smtClean="0"/>
              <a:t>protáhlé</a:t>
            </a:r>
            <a:r>
              <a:rPr lang="cs-CZ" dirty="0" smtClean="0"/>
              <a:t>, </a:t>
            </a:r>
            <a:r>
              <a:rPr lang="cs-CZ" b="1" dirty="0" smtClean="0"/>
              <a:t>válcovité</a:t>
            </a:r>
            <a:r>
              <a:rPr lang="cs-CZ" dirty="0" smtClean="0"/>
              <a:t> a </a:t>
            </a:r>
            <a:r>
              <a:rPr lang="cs-CZ" b="1" dirty="0" smtClean="0"/>
              <a:t>nečlánkované</a:t>
            </a:r>
          </a:p>
          <a:p>
            <a:r>
              <a:rPr lang="cs-CZ" dirty="0"/>
              <a:t>t</a:t>
            </a:r>
            <a:r>
              <a:rPr lang="cs-CZ" dirty="0" smtClean="0"/>
              <a:t>ělo kryté </a:t>
            </a:r>
            <a:r>
              <a:rPr lang="cs-CZ" b="1" dirty="0" smtClean="0"/>
              <a:t>kutikulou</a:t>
            </a:r>
          </a:p>
          <a:p>
            <a:r>
              <a:rPr lang="cs-CZ" dirty="0"/>
              <a:t>j</a:t>
            </a:r>
            <a:r>
              <a:rPr lang="cs-CZ" dirty="0" smtClean="0"/>
              <a:t>sou to vnitřní </a:t>
            </a:r>
            <a:r>
              <a:rPr lang="cs-CZ" b="1" dirty="0" smtClean="0"/>
              <a:t>parazité</a:t>
            </a:r>
          </a:p>
          <a:p>
            <a:r>
              <a:rPr lang="cs-CZ" dirty="0"/>
              <a:t>j</a:t>
            </a:r>
            <a:r>
              <a:rPr lang="cs-CZ" dirty="0" smtClean="0"/>
              <a:t>sou odděleného pohlaví – </a:t>
            </a:r>
            <a:r>
              <a:rPr lang="cs-CZ" b="1" dirty="0" err="1" smtClean="0"/>
              <a:t>gonochoristé</a:t>
            </a:r>
            <a:endParaRPr lang="cs-CZ" b="1" dirty="0" smtClean="0"/>
          </a:p>
          <a:p>
            <a:r>
              <a:rPr lang="cs-CZ" dirty="0"/>
              <a:t>s</a:t>
            </a:r>
            <a:r>
              <a:rPr lang="cs-CZ" dirty="0" smtClean="0"/>
              <a:t>amice jsou větší než samci – </a:t>
            </a:r>
            <a:r>
              <a:rPr lang="cs-CZ" b="1" dirty="0" smtClean="0"/>
              <a:t>pohlavní dvojtvárnost</a:t>
            </a:r>
          </a:p>
          <a:p>
            <a:r>
              <a:rPr lang="cs-CZ" dirty="0"/>
              <a:t>v</a:t>
            </a:r>
            <a:r>
              <a:rPr lang="cs-CZ" dirty="0" smtClean="0"/>
              <a:t>yskytují se v půdě, vodě nebo cizopasí</a:t>
            </a:r>
          </a:p>
          <a:p>
            <a:r>
              <a:rPr lang="cs-CZ" b="1" dirty="0"/>
              <a:t>v</a:t>
            </a:r>
            <a:r>
              <a:rPr lang="cs-CZ" b="1" dirty="0" smtClean="0"/>
              <a:t>ývoj nepřímý</a:t>
            </a:r>
            <a:r>
              <a:rPr lang="cs-CZ" dirty="0" smtClean="0"/>
              <a:t> – vajíčko – larva – dospělec</a:t>
            </a:r>
          </a:p>
          <a:p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748425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ZÁSTUPCI</a:t>
            </a:r>
            <a:endParaRPr lang="de-DE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u="sng" dirty="0" smtClean="0"/>
              <a:t>ŠKRKAVKA DĚTSKÁ</a:t>
            </a:r>
          </a:p>
          <a:p>
            <a:r>
              <a:rPr lang="cs-CZ" dirty="0"/>
              <a:t>p</a:t>
            </a:r>
            <a:r>
              <a:rPr lang="cs-CZ" dirty="0" smtClean="0"/>
              <a:t>arazituje v tenkém střevě člověka</a:t>
            </a:r>
          </a:p>
          <a:p>
            <a:r>
              <a:rPr lang="cs-CZ" dirty="0"/>
              <a:t>t</a:t>
            </a:r>
            <a:r>
              <a:rPr lang="cs-CZ" dirty="0" smtClean="0"/>
              <a:t>ělo chrání kutikula</a:t>
            </a:r>
          </a:p>
          <a:p>
            <a:r>
              <a:rPr lang="cs-CZ" dirty="0"/>
              <a:t>s</a:t>
            </a:r>
            <a:r>
              <a:rPr lang="cs-CZ" dirty="0" smtClean="0"/>
              <a:t>amice je větší než samec</a:t>
            </a:r>
          </a:p>
          <a:p>
            <a:r>
              <a:rPr lang="cs-CZ" dirty="0"/>
              <a:t>z</a:t>
            </a:r>
            <a:r>
              <a:rPr lang="cs-CZ" dirty="0" smtClean="0"/>
              <a:t>drojem nákazy může být špatně omytá zelenina</a:t>
            </a:r>
            <a:endParaRPr lang="de-DE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509120"/>
            <a:ext cx="2164804" cy="21648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029339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ZÁSTUPCI</a:t>
            </a:r>
            <a:endParaRPr lang="de-DE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u="sng" dirty="0" smtClean="0"/>
              <a:t>ROUP DĚTSKÝ</a:t>
            </a:r>
          </a:p>
          <a:p>
            <a:r>
              <a:rPr lang="cs-CZ" dirty="0"/>
              <a:t>p</a:t>
            </a:r>
            <a:r>
              <a:rPr lang="cs-CZ" dirty="0" smtClean="0"/>
              <a:t>arazit dětí</a:t>
            </a:r>
          </a:p>
          <a:p>
            <a:r>
              <a:rPr lang="cs-CZ" dirty="0"/>
              <a:t>o</a:t>
            </a:r>
            <a:r>
              <a:rPr lang="cs-CZ" dirty="0" smtClean="0"/>
              <a:t>plozená vajíčka klade kolem řitního otvoru hostitele – svědění</a:t>
            </a:r>
          </a:p>
          <a:p>
            <a:r>
              <a:rPr lang="cs-CZ" dirty="0"/>
              <a:t>n</a:t>
            </a:r>
            <a:r>
              <a:rPr lang="cs-CZ" dirty="0" smtClean="0"/>
              <a:t>utnost dodržování osobní hygieny</a:t>
            </a:r>
            <a:endParaRPr lang="de-DE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581128"/>
            <a:ext cx="3457575" cy="1724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279645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ZÁSTUPCI</a:t>
            </a:r>
            <a:endParaRPr lang="de-DE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u="sng" dirty="0" smtClean="0"/>
              <a:t>SVALOVEC STOČENÝ</a:t>
            </a:r>
          </a:p>
          <a:p>
            <a:r>
              <a:rPr lang="cs-CZ" dirty="0"/>
              <a:t>p</a:t>
            </a:r>
            <a:r>
              <a:rPr lang="cs-CZ" dirty="0" smtClean="0"/>
              <a:t>arazituje v tenkém střevě a ve svalech savců</a:t>
            </a:r>
          </a:p>
          <a:p>
            <a:r>
              <a:rPr lang="cs-CZ" dirty="0"/>
              <a:t>n</a:t>
            </a:r>
            <a:r>
              <a:rPr lang="cs-CZ" dirty="0" smtClean="0"/>
              <a:t>ebezpečný parazit</a:t>
            </a:r>
          </a:p>
          <a:p>
            <a:r>
              <a:rPr lang="cs-CZ" dirty="0"/>
              <a:t>d</a:t>
            </a:r>
            <a:r>
              <a:rPr lang="cs-CZ" dirty="0" smtClean="0"/>
              <a:t>ůležitá tepelná úprava vepřového masa</a:t>
            </a:r>
            <a:endParaRPr lang="de-DE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861048"/>
            <a:ext cx="2857500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256493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ZÁSTUPCI</a:t>
            </a:r>
            <a:endParaRPr lang="de-DE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u="sng" dirty="0" smtClean="0"/>
              <a:t>HÁĎÁTKA</a:t>
            </a:r>
          </a:p>
          <a:p>
            <a:r>
              <a:rPr lang="cs-CZ" dirty="0"/>
              <a:t>ž</a:t>
            </a:r>
            <a:r>
              <a:rPr lang="cs-CZ" dirty="0" smtClean="0"/>
              <a:t>ijí v půdě</a:t>
            </a:r>
          </a:p>
          <a:p>
            <a:r>
              <a:rPr lang="cs-CZ" dirty="0"/>
              <a:t>p</a:t>
            </a:r>
            <a:r>
              <a:rPr lang="cs-CZ" dirty="0" smtClean="0"/>
              <a:t>arazitují na rostlinách</a:t>
            </a:r>
            <a:endParaRPr lang="de-DE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933056"/>
            <a:ext cx="3521968" cy="25578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321052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KŘÍŽOVKA</a:t>
            </a:r>
            <a:endParaRPr lang="de-DE" u="sng" dirty="0"/>
          </a:p>
        </p:txBody>
      </p:sp>
      <p:graphicFrame>
        <p:nvGraphicFramePr>
          <p:cNvPr id="3" name="Zástupný symbol pro obsah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75952481"/>
              </p:ext>
            </p:extLst>
          </p:nvPr>
        </p:nvGraphicFramePr>
        <p:xfrm>
          <a:off x="457200" y="1600200"/>
          <a:ext cx="8229600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de-DE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*</a:t>
                      </a:r>
                      <a:endParaRPr lang="de-DE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de-DE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*</a:t>
                      </a:r>
                      <a:endParaRPr lang="de-DE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de-DE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*</a:t>
                      </a:r>
                      <a:endParaRPr lang="de-DE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de-DE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*</a:t>
                      </a:r>
                      <a:endParaRPr lang="de-DE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5.</a:t>
                      </a:r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de-DE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*</a:t>
                      </a:r>
                      <a:endParaRPr lang="de-D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*</a:t>
                      </a:r>
                      <a:endParaRPr lang="de-DE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467544" y="4293096"/>
            <a:ext cx="820891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Hlíst parazitující na rostlinách.</a:t>
            </a:r>
          </a:p>
          <a:p>
            <a:pPr marL="342900" indent="-342900">
              <a:buAutoNum type="arabicPeriod"/>
            </a:pPr>
            <a:r>
              <a:rPr lang="cs-CZ" dirty="0" smtClean="0"/>
              <a:t>Hlíst parazitující ve svalech.</a:t>
            </a:r>
          </a:p>
          <a:p>
            <a:pPr marL="342900" indent="-342900">
              <a:buAutoNum type="arabicPeriod"/>
            </a:pPr>
            <a:r>
              <a:rPr lang="cs-CZ" dirty="0" smtClean="0"/>
              <a:t>Hlíst parazitující ve střevech.</a:t>
            </a:r>
          </a:p>
          <a:p>
            <a:pPr marL="342900" indent="-342900">
              <a:buAutoNum type="arabicPeriod"/>
            </a:pPr>
            <a:r>
              <a:rPr lang="cs-CZ" dirty="0" smtClean="0"/>
              <a:t>Vrstva kryjící tělo hlístů.</a:t>
            </a:r>
          </a:p>
          <a:p>
            <a:pPr marL="342900" indent="-342900">
              <a:buAutoNum type="arabicPeriod"/>
            </a:pPr>
            <a:r>
              <a:rPr lang="cs-CZ" dirty="0" smtClean="0"/>
              <a:t>Jiným slovem cizopasník.</a:t>
            </a:r>
          </a:p>
          <a:p>
            <a:endParaRPr lang="cs-CZ" dirty="0"/>
          </a:p>
          <a:p>
            <a:r>
              <a:rPr lang="cs-CZ" u="sng" dirty="0" smtClean="0"/>
              <a:t>Tajenka:</a:t>
            </a:r>
            <a:r>
              <a:rPr lang="cs-CZ" dirty="0" smtClean="0"/>
              <a:t> Vydávat zvuky pro obstarání partnerky.</a:t>
            </a:r>
            <a:endParaRPr lang="cs-CZ" u="sng" dirty="0" smtClean="0"/>
          </a:p>
          <a:p>
            <a:pPr marL="342900" indent="-342900">
              <a:buAutoNum type="arabicPeriod"/>
            </a:pP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3353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u="sng" dirty="0" smtClean="0"/>
              <a:t>OBRÁZKY:</a:t>
            </a:r>
          </a:p>
          <a:p>
            <a:pPr marL="0" indent="0">
              <a:buNone/>
            </a:pPr>
            <a:r>
              <a:rPr lang="pl-PL" dirty="0" smtClean="0"/>
              <a:t>BULWERSATOR. </a:t>
            </a:r>
            <a:r>
              <a:rPr lang="pl-PL" i="1" dirty="0" smtClean="0"/>
              <a:t>http://cs.wikipedia.org/</a:t>
            </a:r>
            <a:r>
              <a:rPr lang="pl-PL" dirty="0" smtClean="0"/>
              <a:t> [online]. [cit. 20.4.2013]. Dostupný na WWW: http://cs.wikipedia.org/wiki/Soubor:Trichinella_larv1_DPDx.JPG</a:t>
            </a:r>
            <a:endParaRPr lang="de-DE" dirty="0" smtClean="0"/>
          </a:p>
          <a:p>
            <a:pPr marL="0" indent="0">
              <a:buNone/>
            </a:pPr>
            <a:endParaRPr lang="pl-PL" dirty="0" smtClean="0"/>
          </a:p>
          <a:p>
            <a:pPr marL="0" indent="0">
              <a:buNone/>
            </a:pPr>
            <a:r>
              <a:rPr lang="pl-PL" dirty="0" smtClean="0"/>
              <a:t>CARTOFFEL</a:t>
            </a:r>
            <a:r>
              <a:rPr lang="pl-PL" dirty="0"/>
              <a:t>. </a:t>
            </a:r>
            <a:r>
              <a:rPr lang="pl-PL" i="1" dirty="0"/>
              <a:t>http://cs.wikipedia.org/</a:t>
            </a:r>
            <a:r>
              <a:rPr lang="pl-PL" dirty="0"/>
              <a:t> [online]. [cit. </a:t>
            </a:r>
            <a:r>
              <a:rPr lang="pl-PL" dirty="0" smtClean="0"/>
              <a:t>20.4.2013</a:t>
            </a:r>
            <a:r>
              <a:rPr lang="pl-PL" dirty="0"/>
              <a:t>]. Dostupný na WWW: http://</a:t>
            </a:r>
            <a:r>
              <a:rPr lang="pl-PL" dirty="0" smtClean="0"/>
              <a:t>cs.wikipedia.org/wiki/Soubor:Threadworm.jpg</a:t>
            </a:r>
          </a:p>
          <a:p>
            <a:pPr marL="0" indent="0">
              <a:buNone/>
            </a:pPr>
            <a:endParaRPr lang="pl-PL" dirty="0" smtClean="0"/>
          </a:p>
          <a:p>
            <a:pPr marL="0" indent="0">
              <a:buNone/>
            </a:pPr>
            <a:r>
              <a:rPr lang="pl-PL" dirty="0" smtClean="0"/>
              <a:t>OPTIGAN13. </a:t>
            </a:r>
            <a:r>
              <a:rPr lang="pl-PL" i="1" dirty="0" smtClean="0"/>
              <a:t>http://cs.wikipedia.org/</a:t>
            </a:r>
            <a:r>
              <a:rPr lang="pl-PL" dirty="0" smtClean="0"/>
              <a:t> [online]. [cit. 20.4.2013]. Dostupný na WWW: http://cs.wikipedia.org/wiki/Soubor:Ascaris_lumbricoides.jpeg</a:t>
            </a:r>
          </a:p>
          <a:p>
            <a:pPr marL="0" indent="0">
              <a:buNone/>
            </a:pPr>
            <a:endParaRPr lang="pl-PL" dirty="0" smtClean="0"/>
          </a:p>
          <a:p>
            <a:pPr marL="0" indent="0">
              <a:buNone/>
            </a:pPr>
            <a:r>
              <a:rPr lang="pl-PL" dirty="0" smtClean="0"/>
              <a:t>YONATANH</a:t>
            </a:r>
            <a:r>
              <a:rPr lang="pl-PL" dirty="0"/>
              <a:t>. </a:t>
            </a:r>
            <a:r>
              <a:rPr lang="pl-PL" i="1" dirty="0"/>
              <a:t>http://cs.wikipedia.org/</a:t>
            </a:r>
            <a:r>
              <a:rPr lang="pl-PL" dirty="0"/>
              <a:t> [online]. [cit. </a:t>
            </a:r>
            <a:r>
              <a:rPr lang="pl-PL" dirty="0" smtClean="0"/>
              <a:t>20.4.2013</a:t>
            </a:r>
            <a:r>
              <a:rPr lang="pl-PL" dirty="0"/>
              <a:t>]. Dostupný na WWW: http://</a:t>
            </a:r>
            <a:r>
              <a:rPr lang="pl-PL" dirty="0" smtClean="0"/>
              <a:t>cs.wikipedia.org/wiki/Soubor:Caenorhabditis_elegans.jpg</a:t>
            </a:r>
          </a:p>
          <a:p>
            <a:pPr marL="0" indent="0">
              <a:buNone/>
            </a:pPr>
            <a:endParaRPr lang="pl-PL" dirty="0"/>
          </a:p>
          <a:p>
            <a:pPr marL="0" indent="0">
              <a:buNone/>
            </a:pPr>
            <a:r>
              <a:rPr lang="pl-PL" smtClean="0"/>
              <a:t>Program MS Office 2010</a:t>
            </a:r>
            <a:endParaRPr lang="pl-PL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POUŽITÉ ZDROJE:</a:t>
            </a:r>
            <a:endParaRPr lang="de-DE" u="sng" dirty="0"/>
          </a:p>
        </p:txBody>
      </p:sp>
    </p:spTree>
    <p:extLst>
      <p:ext uri="{BB962C8B-B14F-4D97-AF65-F5344CB8AC3E}">
        <p14:creationId xmlns:p14="http://schemas.microsoft.com/office/powerpoint/2010/main" val="87368670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242</Words>
  <Application>Microsoft Office PowerPoint</Application>
  <PresentationFormat>Předvádění na obrazovce (4:3)</PresentationFormat>
  <Paragraphs>68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Prezentace aplikace PowerPoint</vt:lpstr>
      <vt:lpstr>HLÍSTI</vt:lpstr>
      <vt:lpstr>ZÁSTUPCI</vt:lpstr>
      <vt:lpstr>ZÁSTUPCI</vt:lpstr>
      <vt:lpstr>ZÁSTUPCI</vt:lpstr>
      <vt:lpstr>ZÁSTUPCI</vt:lpstr>
      <vt:lpstr>KŘÍŽOVKA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Čambalíkovi</dc:creator>
  <cp:lastModifiedBy>Čambalíkovi</cp:lastModifiedBy>
  <cp:revision>9</cp:revision>
  <dcterms:created xsi:type="dcterms:W3CDTF">2013-06-26T21:25:05Z</dcterms:created>
  <dcterms:modified xsi:type="dcterms:W3CDTF">2013-07-04T10:55:57Z</dcterms:modified>
</cp:coreProperties>
</file>