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0" r:id="rId4"/>
    <p:sldId id="263" r:id="rId5"/>
    <p:sldId id="265" r:id="rId6"/>
    <p:sldId id="266" r:id="rId7"/>
    <p:sldId id="268" r:id="rId8"/>
    <p:sldId id="269" r:id="rId9"/>
    <p:sldId id="270" r:id="rId10"/>
    <p:sldId id="271" r:id="rId11"/>
    <p:sldId id="259" r:id="rId12"/>
    <p:sldId id="272" r:id="rId13"/>
    <p:sldId id="26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921871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žáků se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základními vlastnostmi stavebních materiálů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Pevnost, tvrdost, nasákavost, mrazuvzdornost, pružnost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15-16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Vlastnosti stavebních materiálů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VY_32_INOVACE_25_492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383238" y="2534126"/>
            <a:ext cx="6204776" cy="646331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Vlastnosti stavebních materiálů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48081" y="2060848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Každá stavba je vystavena určitým okolním vlivům, které na ni negativně působí. Je proto nutné znát alespoň základní vlastnosti materiálů, ze kterých je stavba postavena, abychom mohli těmto vlivům předcházet.</a:t>
            </a:r>
          </a:p>
          <a:p>
            <a:endParaRPr lang="cs-CZ" sz="2400" dirty="0"/>
          </a:p>
          <a:p>
            <a:r>
              <a:rPr lang="cs-CZ" sz="2400" dirty="0" smtClean="0"/>
              <a:t>Základní vlastnosti stavebních materiálů jsou tyto: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Objemová pevnost: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je váha 1 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hmoty, kterou určujeme v kilogramech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příklady objemových hmotností:</a:t>
            </a:r>
          </a:p>
          <a:p>
            <a:pPr marL="1714500" lvl="3" indent="-342900">
              <a:buFontTx/>
              <a:buChar char="-"/>
            </a:pPr>
            <a:r>
              <a:rPr lang="cs-CZ" sz="2400" dirty="0" smtClean="0"/>
              <a:t>beton – 2 300 kg/</a:t>
            </a:r>
            <a:r>
              <a:rPr lang="cs-CZ" sz="2400" dirty="0"/>
              <a:t>m</a:t>
            </a:r>
            <a:r>
              <a:rPr lang="cs-CZ" sz="2400" baseline="30000" dirty="0"/>
              <a:t>3</a:t>
            </a:r>
            <a:endParaRPr lang="cs-CZ" sz="2400" dirty="0"/>
          </a:p>
          <a:p>
            <a:pPr marL="1714500" lvl="3" indent="-342900">
              <a:buFontTx/>
              <a:buChar char="-"/>
            </a:pPr>
            <a:r>
              <a:rPr lang="cs-CZ" sz="2400" dirty="0" smtClean="0"/>
              <a:t>dřevo – 300 – 800 kg/m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 (přibližně)</a:t>
            </a:r>
            <a:endParaRPr lang="cs-CZ" sz="2400" dirty="0"/>
          </a:p>
          <a:p>
            <a:pPr marL="1714500" lvl="3" indent="-342900">
              <a:buFontTx/>
              <a:buChar char="-"/>
            </a:pPr>
            <a:r>
              <a:rPr lang="cs-CZ" sz="2400" dirty="0" smtClean="0"/>
              <a:t>ocel – 7 850 kg/m</a:t>
            </a:r>
            <a:r>
              <a:rPr lang="cs-CZ" sz="2400" baseline="30000" dirty="0" smtClean="0"/>
              <a:t>3</a:t>
            </a:r>
            <a:endParaRPr lang="cs-CZ" sz="2400" dirty="0" smtClean="0"/>
          </a:p>
          <a:p>
            <a:pPr marL="1714500" lvl="3" indent="-342900">
              <a:buFontTx/>
              <a:buChar char="-"/>
            </a:pPr>
            <a:r>
              <a:rPr lang="cs-CZ" sz="2400" dirty="0" smtClean="0"/>
              <a:t>sklo – 2 400 kg/m</a:t>
            </a:r>
            <a:r>
              <a:rPr lang="cs-CZ" sz="2400" baseline="30000" dirty="0" smtClean="0"/>
              <a:t>3</a:t>
            </a:r>
          </a:p>
          <a:p>
            <a:pPr lvl="3"/>
            <a:endParaRPr lang="cs-CZ" sz="2400" baseline="30000" dirty="0" smtClean="0"/>
          </a:p>
          <a:p>
            <a:pPr marL="1714500" lvl="3" indent="-342900">
              <a:buFontTx/>
              <a:buChar char="-"/>
            </a:pPr>
            <a:endParaRPr lang="cs-CZ" sz="2400" dirty="0"/>
          </a:p>
          <a:p>
            <a:pPr marL="1714500" lvl="3" indent="-342900"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3471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Pevnost:</a:t>
            </a:r>
          </a:p>
          <a:p>
            <a:endParaRPr lang="cs-CZ" sz="2400" i="1" u="sng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schopnost materiálu zachovat si svůj tvar, i když na něj působí jiná síla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pevnost určujeme v </a:t>
            </a:r>
            <a:r>
              <a:rPr lang="cs-CZ" sz="2400" dirty="0" err="1" smtClean="0"/>
              <a:t>MPa</a:t>
            </a:r>
            <a:r>
              <a:rPr lang="cs-CZ" sz="2400" dirty="0" smtClean="0"/>
              <a:t> (megapascal)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druhy pevností – v tlaku</a:t>
            </a:r>
          </a:p>
          <a:p>
            <a:pPr marL="1657350" lvl="3" indent="-285750">
              <a:buFontTx/>
              <a:buChar char="-"/>
            </a:pPr>
            <a:r>
              <a:rPr lang="cs-CZ" sz="2400" dirty="0" smtClean="0"/>
              <a:t>v tahu</a:t>
            </a:r>
          </a:p>
          <a:p>
            <a:pPr marL="1657350" lvl="3" indent="-285750">
              <a:buFontTx/>
              <a:buChar char="-"/>
            </a:pPr>
            <a:r>
              <a:rPr lang="cs-CZ" sz="2400" dirty="0" smtClean="0"/>
              <a:t>v ohybu</a:t>
            </a:r>
          </a:p>
          <a:p>
            <a:pPr marL="1657350" lvl="3" indent="-285750">
              <a:buFontTx/>
              <a:buChar char="-"/>
            </a:pPr>
            <a:r>
              <a:rPr lang="cs-CZ" sz="2400" dirty="0" smtClean="0"/>
              <a:t>ve smyku</a:t>
            </a:r>
          </a:p>
          <a:p>
            <a:pPr marL="1657350" lvl="3" indent="-285750">
              <a:buFontTx/>
              <a:buChar char="-"/>
            </a:pPr>
            <a:r>
              <a:rPr lang="cs-CZ" sz="2400" dirty="0" smtClean="0"/>
              <a:t>v kroucení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983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Tvrdost</a:t>
            </a:r>
          </a:p>
          <a:p>
            <a:endParaRPr lang="cs-CZ" sz="2400" i="1" u="sng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odpor materiálu proti vniknutí cizího tělesa (např. proti zaražení hřebíku, vyvrtání díry …)</a:t>
            </a:r>
          </a:p>
        </p:txBody>
      </p:sp>
    </p:spTree>
    <p:extLst>
      <p:ext uri="{BB962C8B-B14F-4D97-AF65-F5344CB8AC3E}">
        <p14:creationId xmlns:p14="http://schemas.microsoft.com/office/powerpoint/2010/main" val="371348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Pružnost</a:t>
            </a:r>
          </a:p>
          <a:p>
            <a:endParaRPr lang="cs-CZ" sz="2400" i="1" u="sng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schopnost materiálu se vrátit do původního stavu, přestane-li na něj působit jiná síla</a:t>
            </a:r>
          </a:p>
        </p:txBody>
      </p:sp>
    </p:spTree>
    <p:extLst>
      <p:ext uri="{BB962C8B-B14F-4D97-AF65-F5344CB8AC3E}">
        <p14:creationId xmlns:p14="http://schemas.microsoft.com/office/powerpoint/2010/main" val="1204998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Pórovitost</a:t>
            </a:r>
          </a:p>
          <a:p>
            <a:endParaRPr lang="cs-CZ" sz="2400" i="1" u="sng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poměr všech pórů v materiálu k jeho celkovému objemu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pórovitý materiál má zpravidla dobré tepelně izolační vlastnosti a nižší váhu</a:t>
            </a:r>
          </a:p>
        </p:txBody>
      </p:sp>
    </p:spTree>
    <p:extLst>
      <p:ext uri="{BB962C8B-B14F-4D97-AF65-F5344CB8AC3E}">
        <p14:creationId xmlns:p14="http://schemas.microsoft.com/office/powerpoint/2010/main" val="223082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Nasákavost</a:t>
            </a:r>
          </a:p>
          <a:p>
            <a:endParaRPr lang="cs-CZ" sz="2400" i="1" u="sng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poměr mezi hmotností materiálu v suchém stavu a hmotností materiálů po nasákavosti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souvisí s pórovitostí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8072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95673" y="1772814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Mrazuvzdornost</a:t>
            </a:r>
          </a:p>
          <a:p>
            <a:endParaRPr lang="cs-CZ" sz="2400" i="1" u="sng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schopnost odolávat střídavému zmrazování a rozmrazování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17491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65265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Zkuste vyjmenovat stavební materiály, které by měly tyto vlastnosti: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pevnost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tvrdost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pružnost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99592" y="1765265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Odpověď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pevnost – </a:t>
            </a:r>
            <a:r>
              <a:rPr lang="cs-CZ" sz="2400" dirty="0" smtClean="0">
                <a:solidFill>
                  <a:schemeClr val="accent2"/>
                </a:solidFill>
              </a:rPr>
              <a:t>beton, žula …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tvrdost – </a:t>
            </a:r>
            <a:r>
              <a:rPr lang="cs-CZ" sz="2400" dirty="0" smtClean="0">
                <a:solidFill>
                  <a:schemeClr val="accent2"/>
                </a:solidFill>
              </a:rPr>
              <a:t>sklo, beton …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pružnost – </a:t>
            </a:r>
            <a:r>
              <a:rPr lang="cs-CZ" sz="2400" dirty="0" smtClean="0">
                <a:solidFill>
                  <a:schemeClr val="accent2"/>
                </a:solidFill>
              </a:rPr>
              <a:t>dřevo, ocel …</a:t>
            </a:r>
          </a:p>
        </p:txBody>
      </p:sp>
    </p:spTree>
    <p:extLst>
      <p:ext uri="{BB962C8B-B14F-4D97-AF65-F5344CB8AC3E}">
        <p14:creationId xmlns:p14="http://schemas.microsoft.com/office/powerpoint/2010/main" val="66153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65265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Odpověď:</a:t>
            </a:r>
          </a:p>
          <a:p>
            <a:endParaRPr lang="cs-CZ" sz="2400" dirty="0"/>
          </a:p>
          <a:p>
            <a:r>
              <a:rPr lang="cs-CZ" sz="2400" dirty="0" smtClean="0"/>
              <a:t>Který materiál nepatří umělé?</a:t>
            </a:r>
          </a:p>
          <a:p>
            <a:endParaRPr lang="cs-CZ" sz="2400" dirty="0"/>
          </a:p>
          <a:p>
            <a:pPr algn="ctr"/>
            <a:r>
              <a:rPr lang="cs-CZ" sz="2400" dirty="0" smtClean="0"/>
              <a:t>ocel, beton, </a:t>
            </a:r>
            <a:r>
              <a:rPr lang="cs-CZ" sz="2400" u="sng" dirty="0" smtClean="0">
                <a:solidFill>
                  <a:schemeClr val="accent2"/>
                </a:solidFill>
              </a:rPr>
              <a:t>dřevo</a:t>
            </a:r>
            <a:r>
              <a:rPr lang="cs-CZ" sz="2400" dirty="0" smtClean="0"/>
              <a:t>, cement, </a:t>
            </a:r>
            <a:r>
              <a:rPr lang="cs-CZ" sz="2400" u="sng" dirty="0" smtClean="0">
                <a:solidFill>
                  <a:schemeClr val="accent2"/>
                </a:solidFill>
              </a:rPr>
              <a:t>kámen</a:t>
            </a:r>
            <a:r>
              <a:rPr lang="cs-CZ" sz="2400" dirty="0" smtClean="0"/>
              <a:t>, sklo</a:t>
            </a:r>
          </a:p>
        </p:txBody>
      </p:sp>
    </p:spTree>
    <p:extLst>
      <p:ext uri="{BB962C8B-B14F-4D97-AF65-F5344CB8AC3E}">
        <p14:creationId xmlns:p14="http://schemas.microsoft.com/office/powerpoint/2010/main" val="810083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Miloň Dědek, Ing. František Vošický. </a:t>
            </a:r>
            <a:r>
              <a:rPr lang="cs-CZ" sz="2000" i="1" dirty="0" smtClean="0"/>
              <a:t>Stavební materiály pro 1. ročník SPŠ stavebních</a:t>
            </a:r>
            <a:r>
              <a:rPr lang="cs-CZ" sz="2000" dirty="0" smtClean="0"/>
              <a:t>. Praha: Sobotáles, 1997, ISBN 80-85920-40-9</a:t>
            </a:r>
          </a:p>
          <a:p>
            <a:endParaRPr lang="cs-CZ" sz="2000" dirty="0"/>
          </a:p>
          <a:p>
            <a:r>
              <a:rPr lang="cs-CZ" sz="2000" dirty="0" smtClean="0"/>
              <a:t>Jan Liška. Materiály, učebnice pro odborná učiliště obor zednické práce. Praha: PARTA, s. r. o., 2003, ISBN 80-7320-040-6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791</TotalTime>
  <Words>480</Words>
  <Application>Microsoft Office PowerPoint</Application>
  <PresentationFormat>Předvádění na obrazovce (4:3)</PresentationFormat>
  <Paragraphs>122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55</cp:revision>
  <dcterms:created xsi:type="dcterms:W3CDTF">2010-11-01T23:40:31Z</dcterms:created>
  <dcterms:modified xsi:type="dcterms:W3CDTF">2013-12-17T14:36:01Z</dcterms:modified>
</cp:coreProperties>
</file>