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58" r:id="rId5"/>
    <p:sldId id="260" r:id="rId6"/>
    <p:sldId id="263" r:id="rId7"/>
    <p:sldId id="261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Číslovky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VY_32_INOVACE_2C56Čj6_Číslovky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VY_32_INOVACE_2C56Čj6_Číslovky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Číslovky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45735735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6. 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druhů číslovek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C00000"/>
                </a:solidFill>
              </a:rPr>
              <a:t>Číslovky</a:t>
            </a:r>
            <a:endParaRPr lang="cs-CZ" sz="8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553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Druhy číslovek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Číslovky rozlišujeme: </a:t>
            </a:r>
            <a:r>
              <a:rPr lang="cs-CZ" dirty="0" smtClean="0">
                <a:solidFill>
                  <a:srgbClr val="00B0F0"/>
                </a:solidFill>
              </a:rPr>
              <a:t>určité</a:t>
            </a:r>
            <a:r>
              <a:rPr lang="cs-CZ" dirty="0" smtClean="0"/>
              <a:t> – označují přesný počet (můžeme vyjádřit  číslicemi)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  <a:r>
              <a:rPr lang="cs-CZ" dirty="0" smtClean="0">
                <a:solidFill>
                  <a:srgbClr val="00B0F0"/>
                </a:solidFill>
              </a:rPr>
              <a:t>neurčité</a:t>
            </a:r>
            <a:r>
              <a:rPr lang="cs-CZ" dirty="0" smtClean="0"/>
              <a:t> – nevyjadřují přesný počet (nemůžeme zapsat číslicemi) 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základní</a:t>
            </a:r>
            <a:r>
              <a:rPr lang="cs-CZ" dirty="0" smtClean="0"/>
              <a:t> </a:t>
            </a:r>
            <a:r>
              <a:rPr lang="cs-CZ" dirty="0"/>
              <a:t>– vyjadřují </a:t>
            </a:r>
            <a:r>
              <a:rPr lang="cs-CZ" dirty="0" smtClean="0"/>
              <a:t>počet, ptáme se </a:t>
            </a:r>
            <a:r>
              <a:rPr lang="cs-CZ" dirty="0" smtClean="0">
                <a:solidFill>
                  <a:srgbClr val="C00000"/>
                </a:solidFill>
              </a:rPr>
              <a:t>kolik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řadové </a:t>
            </a:r>
            <a:r>
              <a:rPr lang="cs-CZ" dirty="0" smtClean="0"/>
              <a:t>– označují pořadí, ptáme se </a:t>
            </a:r>
            <a:r>
              <a:rPr lang="cs-CZ" dirty="0" smtClean="0">
                <a:solidFill>
                  <a:srgbClr val="C00000"/>
                </a:solidFill>
              </a:rPr>
              <a:t>kolikátý</a:t>
            </a:r>
          </a:p>
          <a:p>
            <a:r>
              <a:rPr lang="cs-CZ" dirty="0">
                <a:solidFill>
                  <a:srgbClr val="C00000"/>
                </a:solidFill>
              </a:rPr>
              <a:t>d</a:t>
            </a:r>
            <a:r>
              <a:rPr lang="cs-CZ" dirty="0" smtClean="0">
                <a:solidFill>
                  <a:srgbClr val="C00000"/>
                </a:solidFill>
              </a:rPr>
              <a:t>ruhové</a:t>
            </a:r>
            <a:r>
              <a:rPr lang="cs-CZ" dirty="0" smtClean="0"/>
              <a:t> – označují množství druhů, ptáme se </a:t>
            </a:r>
            <a:r>
              <a:rPr lang="cs-CZ" dirty="0" smtClean="0">
                <a:solidFill>
                  <a:srgbClr val="C00000"/>
                </a:solidFill>
              </a:rPr>
              <a:t>kolikerý, kolikery</a:t>
            </a:r>
          </a:p>
          <a:p>
            <a:r>
              <a:rPr lang="cs-CZ" dirty="0">
                <a:solidFill>
                  <a:srgbClr val="C00000"/>
                </a:solidFill>
              </a:rPr>
              <a:t>n</a:t>
            </a:r>
            <a:r>
              <a:rPr lang="cs-CZ" dirty="0" smtClean="0">
                <a:solidFill>
                  <a:srgbClr val="C00000"/>
                </a:solidFill>
              </a:rPr>
              <a:t>ásobné</a:t>
            </a:r>
            <a:r>
              <a:rPr lang="cs-CZ" dirty="0" smtClean="0"/>
              <a:t> – vyjadřují kolikrát se něco vyskytuje, ptáme se </a:t>
            </a:r>
            <a:r>
              <a:rPr lang="cs-CZ" dirty="0" smtClean="0">
                <a:solidFill>
                  <a:srgbClr val="C00000"/>
                </a:solidFill>
              </a:rPr>
              <a:t>kolikrát, kolikanásobný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16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Číslovky zapiš do tabulky: několik, pátý, několikery, sto, dvoje, patnáctkrát, několikátý, několikanásobný</a:t>
            </a:r>
            <a:endParaRPr lang="cs-CZ" sz="2800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4749015"/>
              </p:ext>
            </p:extLst>
          </p:nvPr>
        </p:nvGraphicFramePr>
        <p:xfrm>
          <a:off x="683568" y="1700808"/>
          <a:ext cx="8208912" cy="45365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2301"/>
                <a:gridCol w="2712301"/>
                <a:gridCol w="2784310"/>
              </a:tblGrid>
              <a:tr h="90730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určité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neurčité</a:t>
                      </a:r>
                      <a:endParaRPr lang="cs-CZ" sz="2800" dirty="0"/>
                    </a:p>
                  </a:txBody>
                  <a:tcPr anchor="ctr"/>
                </a:tc>
              </a:tr>
              <a:tr h="907301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základní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07301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řadové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07301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druhové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07301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násobné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762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2409934"/>
              </p:ext>
            </p:extLst>
          </p:nvPr>
        </p:nvGraphicFramePr>
        <p:xfrm>
          <a:off x="457200" y="1600200"/>
          <a:ext cx="8229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42761731"/>
              </p:ext>
            </p:extLst>
          </p:nvPr>
        </p:nvGraphicFramePr>
        <p:xfrm>
          <a:off x="467544" y="1628801"/>
          <a:ext cx="8208912" cy="45509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4309"/>
                <a:gridCol w="2735461"/>
                <a:gridCol w="2689142"/>
              </a:tblGrid>
              <a:tr h="86409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určité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neurčité</a:t>
                      </a:r>
                      <a:endParaRPr lang="cs-CZ" sz="2800" dirty="0"/>
                    </a:p>
                  </a:txBody>
                  <a:tcPr anchor="ctr"/>
                </a:tc>
              </a:tr>
              <a:tr h="921703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základní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sto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několik</a:t>
                      </a:r>
                      <a:endParaRPr lang="cs-CZ" sz="2800" dirty="0"/>
                    </a:p>
                  </a:txBody>
                  <a:tcPr anchor="ctr"/>
                </a:tc>
              </a:tr>
              <a:tr h="921703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řadové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pátý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několikátý</a:t>
                      </a:r>
                      <a:endParaRPr lang="cs-CZ" sz="2800" dirty="0"/>
                    </a:p>
                  </a:txBody>
                  <a:tcPr anchor="ctr"/>
                </a:tc>
              </a:tr>
              <a:tr h="921703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druhové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dvoje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několikery</a:t>
                      </a:r>
                      <a:endParaRPr lang="cs-CZ" sz="2800" dirty="0"/>
                    </a:p>
                  </a:txBody>
                  <a:tcPr anchor="ctr"/>
                </a:tc>
              </a:tr>
              <a:tr h="921703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násobné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patnáctkrát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několikanásobný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188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Číslovky zapiš číslicemi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Od osmi hodin, během desáté hodiny, devět domů, strana čtyřicet devět, patnáctý poledník, dvacátého března, dvacet stromků, v první polovině, devátého července, roku tisícího devítistého padesátého šestého, ulice osmnáctého listopadu, v pět hodin, číslo dvacet osm, na dvacáté straně, druhé poschodí, na straně dvanáct, dvacáté století.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644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/>
              <a:t>Od </a:t>
            </a:r>
            <a:r>
              <a:rPr lang="cs-CZ" dirty="0" smtClean="0">
                <a:solidFill>
                  <a:srgbClr val="C00000"/>
                </a:solidFill>
              </a:rPr>
              <a:t>8</a:t>
            </a:r>
            <a:r>
              <a:rPr lang="cs-CZ" dirty="0" smtClean="0"/>
              <a:t> hodin</a:t>
            </a:r>
            <a:r>
              <a:rPr lang="cs-CZ" dirty="0"/>
              <a:t>, během </a:t>
            </a:r>
            <a:r>
              <a:rPr lang="cs-CZ" dirty="0" smtClean="0">
                <a:solidFill>
                  <a:srgbClr val="C00000"/>
                </a:solidFill>
              </a:rPr>
              <a:t>10. </a:t>
            </a:r>
            <a:r>
              <a:rPr lang="cs-CZ" dirty="0"/>
              <a:t>hodiny, </a:t>
            </a:r>
            <a:r>
              <a:rPr lang="cs-CZ" dirty="0" smtClean="0">
                <a:solidFill>
                  <a:srgbClr val="C00000"/>
                </a:solidFill>
              </a:rPr>
              <a:t>9</a:t>
            </a:r>
            <a:r>
              <a:rPr lang="cs-CZ" dirty="0" smtClean="0"/>
              <a:t> domů</a:t>
            </a:r>
            <a:r>
              <a:rPr lang="cs-CZ" dirty="0"/>
              <a:t>, strana </a:t>
            </a:r>
            <a:r>
              <a:rPr lang="cs-CZ" dirty="0" smtClean="0">
                <a:solidFill>
                  <a:srgbClr val="C00000"/>
                </a:solidFill>
              </a:rPr>
              <a:t>49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15. </a:t>
            </a:r>
            <a:r>
              <a:rPr lang="cs-CZ" dirty="0" smtClean="0"/>
              <a:t>poledník</a:t>
            </a:r>
            <a:r>
              <a:rPr lang="cs-CZ" dirty="0"/>
              <a:t>, </a:t>
            </a:r>
            <a:r>
              <a:rPr lang="cs-CZ" dirty="0" smtClean="0">
                <a:solidFill>
                  <a:srgbClr val="C00000"/>
                </a:solidFill>
              </a:rPr>
              <a:t>20. </a:t>
            </a:r>
            <a:r>
              <a:rPr lang="cs-CZ" dirty="0"/>
              <a:t>března, </a:t>
            </a:r>
            <a:r>
              <a:rPr lang="cs-CZ" dirty="0" smtClean="0">
                <a:solidFill>
                  <a:srgbClr val="C00000"/>
                </a:solidFill>
              </a:rPr>
              <a:t>20</a:t>
            </a:r>
            <a:r>
              <a:rPr lang="cs-CZ" dirty="0" smtClean="0"/>
              <a:t> </a:t>
            </a:r>
            <a:r>
              <a:rPr lang="cs-CZ" dirty="0"/>
              <a:t>stromků, v </a:t>
            </a:r>
            <a:r>
              <a:rPr lang="cs-CZ" dirty="0" smtClean="0">
                <a:solidFill>
                  <a:srgbClr val="C00000"/>
                </a:solidFill>
              </a:rPr>
              <a:t>1. </a:t>
            </a:r>
            <a:r>
              <a:rPr lang="cs-CZ" dirty="0"/>
              <a:t>polovině, </a:t>
            </a:r>
            <a:r>
              <a:rPr lang="cs-CZ" dirty="0" smtClean="0">
                <a:solidFill>
                  <a:srgbClr val="C00000"/>
                </a:solidFill>
              </a:rPr>
              <a:t>9. </a:t>
            </a:r>
            <a:r>
              <a:rPr lang="cs-CZ" dirty="0"/>
              <a:t>července, roku </a:t>
            </a:r>
            <a:r>
              <a:rPr lang="cs-CZ" dirty="0" smtClean="0">
                <a:solidFill>
                  <a:srgbClr val="C00000"/>
                </a:solidFill>
              </a:rPr>
              <a:t>1956</a:t>
            </a:r>
            <a:r>
              <a:rPr lang="cs-CZ" dirty="0" smtClean="0"/>
              <a:t>, ulice </a:t>
            </a:r>
            <a:r>
              <a:rPr lang="cs-CZ" dirty="0" smtClean="0">
                <a:solidFill>
                  <a:srgbClr val="C00000"/>
                </a:solidFill>
              </a:rPr>
              <a:t>18. </a:t>
            </a:r>
            <a:r>
              <a:rPr lang="cs-CZ" dirty="0"/>
              <a:t>listopadu, v </a:t>
            </a:r>
            <a:r>
              <a:rPr lang="cs-CZ" dirty="0" smtClean="0">
                <a:solidFill>
                  <a:srgbClr val="C00000"/>
                </a:solidFill>
              </a:rPr>
              <a:t>5</a:t>
            </a:r>
            <a:r>
              <a:rPr lang="cs-CZ" dirty="0" smtClean="0"/>
              <a:t> </a:t>
            </a:r>
            <a:r>
              <a:rPr lang="cs-CZ" dirty="0"/>
              <a:t>hodin, číslo </a:t>
            </a:r>
            <a:r>
              <a:rPr lang="cs-CZ" dirty="0" smtClean="0">
                <a:solidFill>
                  <a:srgbClr val="C00000"/>
                </a:solidFill>
              </a:rPr>
              <a:t>28</a:t>
            </a:r>
            <a:r>
              <a:rPr lang="cs-CZ" dirty="0" smtClean="0"/>
              <a:t>, </a:t>
            </a:r>
            <a:r>
              <a:rPr lang="cs-CZ" dirty="0"/>
              <a:t>na </a:t>
            </a:r>
            <a:r>
              <a:rPr lang="cs-CZ" dirty="0" smtClean="0">
                <a:solidFill>
                  <a:srgbClr val="C00000"/>
                </a:solidFill>
              </a:rPr>
              <a:t>20. </a:t>
            </a:r>
            <a:r>
              <a:rPr lang="cs-CZ" dirty="0"/>
              <a:t>straně,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2. </a:t>
            </a:r>
            <a:r>
              <a:rPr lang="cs-CZ" dirty="0"/>
              <a:t>poschodí, na straně </a:t>
            </a:r>
            <a:r>
              <a:rPr lang="cs-CZ" dirty="0" smtClean="0">
                <a:solidFill>
                  <a:srgbClr val="C00000"/>
                </a:solidFill>
              </a:rPr>
              <a:t>12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20. </a:t>
            </a:r>
            <a:r>
              <a:rPr lang="cs-CZ" dirty="0"/>
              <a:t>století.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468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Ve větách jsou schované číslovky, najdeš je?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Moderní metro jezdí v našem hlavním městě. Babička včera usnula u televize.</a:t>
            </a:r>
            <a:r>
              <a:rPr lang="cs-CZ" dirty="0"/>
              <a:t> </a:t>
            </a:r>
            <a:r>
              <a:rPr lang="cs-CZ" dirty="0" smtClean="0"/>
              <a:t>Je Denisa žákyní naší školy? Opět jste nedávali pozor. To je má lopatička, zlobil se na písku </a:t>
            </a:r>
            <a:r>
              <a:rPr lang="cs-CZ" dirty="0" err="1" smtClean="0"/>
              <a:t>Jáchymek</a:t>
            </a:r>
            <a:r>
              <a:rPr lang="cs-CZ" dirty="0" smtClean="0"/>
              <a:t>. </a:t>
            </a:r>
            <a:r>
              <a:rPr lang="cs-CZ" dirty="0" smtClean="0"/>
              <a:t>Do cíle doběhl jako poslední. Zazpívej mi o medvědovi. V listopadu jsou krásně zbarvené stromy. Nejde setina tohoto čísla vypočítat? Na zahradě seděla naše starostlivá babička. Děda nese dmýchadlo. Hnízdo vos máme na půdě.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825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/>
              <a:t>Moderní me</a:t>
            </a:r>
            <a:r>
              <a:rPr lang="cs-CZ" dirty="0">
                <a:solidFill>
                  <a:srgbClr val="C00000"/>
                </a:solidFill>
              </a:rPr>
              <a:t>tro</a:t>
            </a:r>
            <a:r>
              <a:rPr lang="cs-CZ" dirty="0"/>
              <a:t> </a:t>
            </a:r>
            <a:r>
              <a:rPr lang="cs-CZ" dirty="0">
                <a:solidFill>
                  <a:srgbClr val="C00000"/>
                </a:solidFill>
              </a:rPr>
              <a:t>je</a:t>
            </a:r>
            <a:r>
              <a:rPr lang="cs-CZ" dirty="0"/>
              <a:t>zdí v našem hlavním městě. Babička včera us</a:t>
            </a:r>
            <a:r>
              <a:rPr lang="cs-CZ" dirty="0">
                <a:solidFill>
                  <a:srgbClr val="C00000"/>
                </a:solidFill>
              </a:rPr>
              <a:t>nula</a:t>
            </a:r>
            <a:r>
              <a:rPr lang="cs-CZ" dirty="0"/>
              <a:t> u televize.</a:t>
            </a:r>
            <a:r>
              <a:rPr lang="cs-CZ" dirty="0">
                <a:solidFill>
                  <a:srgbClr val="C00000"/>
                </a:solidFill>
              </a:rPr>
              <a:t> Je Den</a:t>
            </a:r>
            <a:r>
              <a:rPr lang="cs-CZ" dirty="0"/>
              <a:t>isa žákyní naší školy? O</a:t>
            </a:r>
            <a:r>
              <a:rPr lang="cs-CZ" dirty="0">
                <a:solidFill>
                  <a:srgbClr val="C00000"/>
                </a:solidFill>
              </a:rPr>
              <a:t>pět</a:t>
            </a:r>
            <a:r>
              <a:rPr lang="cs-CZ" dirty="0"/>
              <a:t> jste nedávali pozor. To je </a:t>
            </a:r>
            <a:r>
              <a:rPr lang="cs-CZ" dirty="0">
                <a:solidFill>
                  <a:srgbClr val="C00000"/>
                </a:solidFill>
              </a:rPr>
              <a:t>má</a:t>
            </a:r>
            <a:r>
              <a:rPr lang="cs-CZ" dirty="0"/>
              <a:t> </a:t>
            </a:r>
            <a:r>
              <a:rPr lang="cs-CZ" dirty="0">
                <a:solidFill>
                  <a:srgbClr val="C00000"/>
                </a:solidFill>
              </a:rPr>
              <a:t>lo</a:t>
            </a:r>
            <a:r>
              <a:rPr lang="cs-CZ" dirty="0"/>
              <a:t>patička, zlobil se na písku </a:t>
            </a:r>
            <a:r>
              <a:rPr lang="cs-CZ" smtClean="0"/>
              <a:t>Jáchymek. </a:t>
            </a:r>
            <a:r>
              <a:rPr lang="cs-CZ" dirty="0"/>
              <a:t>Do cíle d</a:t>
            </a:r>
            <a:r>
              <a:rPr lang="cs-CZ" dirty="0">
                <a:solidFill>
                  <a:srgbClr val="C00000"/>
                </a:solidFill>
              </a:rPr>
              <a:t>obě</a:t>
            </a:r>
            <a:r>
              <a:rPr lang="cs-CZ" dirty="0"/>
              <a:t>hl jako poslední. Zazpívej mi o me</a:t>
            </a:r>
            <a:r>
              <a:rPr lang="cs-CZ" dirty="0">
                <a:solidFill>
                  <a:srgbClr val="C00000"/>
                </a:solidFill>
              </a:rPr>
              <a:t>dvě</a:t>
            </a:r>
            <a:r>
              <a:rPr lang="cs-CZ" dirty="0"/>
              <a:t>dovi. V li</a:t>
            </a:r>
            <a:r>
              <a:rPr lang="cs-CZ" dirty="0">
                <a:solidFill>
                  <a:srgbClr val="C00000"/>
                </a:solidFill>
              </a:rPr>
              <a:t>sto</a:t>
            </a:r>
            <a:r>
              <a:rPr lang="cs-CZ" dirty="0"/>
              <a:t>padu jsou krásně zbarvené stromy. Nej</a:t>
            </a:r>
            <a:r>
              <a:rPr lang="cs-CZ" dirty="0">
                <a:solidFill>
                  <a:srgbClr val="C00000"/>
                </a:solidFill>
              </a:rPr>
              <a:t>de</a:t>
            </a:r>
            <a:r>
              <a:rPr lang="cs-CZ" dirty="0"/>
              <a:t> </a:t>
            </a:r>
            <a:r>
              <a:rPr lang="cs-CZ" dirty="0">
                <a:solidFill>
                  <a:srgbClr val="C00000"/>
                </a:solidFill>
              </a:rPr>
              <a:t>set</a:t>
            </a:r>
            <a:r>
              <a:rPr lang="cs-CZ" dirty="0"/>
              <a:t>ina tohoto čísla vypočítat? Na zahradě seděla na</a:t>
            </a:r>
            <a:r>
              <a:rPr lang="cs-CZ" dirty="0">
                <a:solidFill>
                  <a:srgbClr val="C00000"/>
                </a:solidFill>
              </a:rPr>
              <a:t>še st</a:t>
            </a:r>
            <a:r>
              <a:rPr lang="cs-CZ" dirty="0"/>
              <a:t>arostlivá babička. Děda ne</a:t>
            </a:r>
            <a:r>
              <a:rPr lang="cs-CZ" dirty="0">
                <a:solidFill>
                  <a:srgbClr val="C00000"/>
                </a:solidFill>
              </a:rPr>
              <a:t>se dm</a:t>
            </a:r>
            <a:r>
              <a:rPr lang="cs-CZ" dirty="0"/>
              <a:t>ýchadlo</a:t>
            </a:r>
            <a:r>
              <a:rPr lang="cs-CZ" dirty="0" smtClean="0"/>
              <a:t>. Hnízdo v</a:t>
            </a:r>
            <a:r>
              <a:rPr lang="cs-CZ" dirty="0" smtClean="0">
                <a:solidFill>
                  <a:srgbClr val="C00000"/>
                </a:solidFill>
              </a:rPr>
              <a:t>os má</a:t>
            </a:r>
            <a:r>
              <a:rPr lang="cs-CZ" dirty="0" smtClean="0"/>
              <a:t>me na půdě.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751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468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Číslovky</vt:lpstr>
      <vt:lpstr>Druhy číslovek</vt:lpstr>
      <vt:lpstr>Číslovky zapiš do tabulky: několik, pátý, několikery, sto, dvoje, patnáctkrát, několikátý, několikanásobný</vt:lpstr>
      <vt:lpstr>Řešení:</vt:lpstr>
      <vt:lpstr>Číslovky zapiš číslicemi</vt:lpstr>
      <vt:lpstr>Řešení:</vt:lpstr>
      <vt:lpstr>Ve větách jsou schované číslovky, najdeš je?</vt:lpstr>
      <vt:lpstr>Řešení: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19</cp:revision>
  <dcterms:created xsi:type="dcterms:W3CDTF">2012-03-08T12:59:08Z</dcterms:created>
  <dcterms:modified xsi:type="dcterms:W3CDTF">2012-03-22T10:41:01Z</dcterms:modified>
</cp:coreProperties>
</file>