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44"/>
  </p:notesMasterIdLst>
  <p:sldIdLst>
    <p:sldId id="29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3" r:id="rId29"/>
    <p:sldId id="286" r:id="rId30"/>
    <p:sldId id="284" r:id="rId31"/>
    <p:sldId id="285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6" r:id="rId41"/>
    <p:sldId id="295" r:id="rId42"/>
    <p:sldId id="298" r:id="rId4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1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D94595-D784-4463-8987-3E10B4B42509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6CCF12-3751-486C-9FBB-AE1D5AEA5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2297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7D0FDE9-E9CA-46DC-813B-52E910C653D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6CCF12-3751-486C-9FBB-AE1D5AEA59BD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8532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6CCF12-3751-486C-9FBB-AE1D5AEA59BD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8532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6CCF12-3751-486C-9FBB-AE1D5AEA59BD}" type="slidenum">
              <a:rPr lang="cs-CZ" smtClean="0"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8532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6CCF12-3751-486C-9FBB-AE1D5AEA59BD}" type="slidenum">
              <a:rPr lang="cs-CZ" smtClean="0"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8532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6CCF12-3751-486C-9FBB-AE1D5AEA59BD}" type="slidenum">
              <a:rPr lang="cs-CZ" smtClean="0"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8532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6CCF12-3751-486C-9FBB-AE1D5AEA59BD}" type="slidenum">
              <a:rPr lang="cs-CZ" smtClean="0"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853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EB417-C9A5-4DBE-B839-F02D2117D03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DA0B5-2F84-4A2F-892B-E449D96339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664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EB417-C9A5-4DBE-B839-F02D2117D03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DA0B5-2F84-4A2F-892B-E449D96339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4321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EB417-C9A5-4DBE-B839-F02D2117D03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DA0B5-2F84-4A2F-892B-E449D96339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1421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EB417-C9A5-4DBE-B839-F02D2117D03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DA0B5-2F84-4A2F-892B-E449D96339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439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EB417-C9A5-4DBE-B839-F02D2117D03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DA0B5-2F84-4A2F-892B-E449D96339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577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EB417-C9A5-4DBE-B839-F02D2117D03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DA0B5-2F84-4A2F-892B-E449D96339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060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EB417-C9A5-4DBE-B839-F02D2117D03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DA0B5-2F84-4A2F-892B-E449D96339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256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EB417-C9A5-4DBE-B839-F02D2117D03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DA0B5-2F84-4A2F-892B-E449D96339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843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EB417-C9A5-4DBE-B839-F02D2117D03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DA0B5-2F84-4A2F-892B-E449D96339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186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EB417-C9A5-4DBE-B839-F02D2117D03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DA0B5-2F84-4A2F-892B-E449D96339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087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EB417-C9A5-4DBE-B839-F02D2117D03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DA0B5-2F84-4A2F-892B-E449D96339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399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EB417-C9A5-4DBE-B839-F02D2117D030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ADA0B5-2F84-4A2F-892B-E449D96339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107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" TargetMode="External"/><Relationship Id="rId2" Type="http://schemas.openxmlformats.org/officeDocument/2006/relationships/hyperlink" Target="http://upload.wikimedia.org/wikipedia/commons/0/0a/Four-solaire-odeillo-0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c/c9/Spiegel.jpg" TargetMode="External"/><Relationship Id="rId4" Type="http://schemas.openxmlformats.org/officeDocument/2006/relationships/hyperlink" Target="http://upload.wikimedia.org/wikipedia/commons/1/15/Rear-view_mirro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28688" y="1844675"/>
            <a:ext cx="7072312" cy="3933825"/>
          </a:xfrm>
        </p:spPr>
        <p:txBody>
          <a:bodyPr>
            <a:normAutofit/>
          </a:bodyPr>
          <a:lstStyle/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ŠKOLA:			Gymnázium, Tanvald, Školní 305, příspěvková organizace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PROJEKTU:		CZ.1.07/1.5.00/34.0434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PROJEKTU:		Šablony – Gymnázium Tanvald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ŠABLONY:		III/2 Inovace a zkvalitnění výuky prostřednictvím ICT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AUTOR:			Iva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Herrmannová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TEMATICKÁ OBLAST: 		Optika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Využití zrcadel v praxi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POŘADOVÉ ČÍSLO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</a:t>
            </a:r>
            <a:r>
              <a:rPr lang="cs-CZ" altLang="cs-CZ" sz="1400" smtClean="0">
                <a:solidFill>
                  <a:schemeClr val="tx1"/>
                </a:solidFill>
              </a:rPr>
              <a:t>	</a:t>
            </a:r>
            <a:r>
              <a:rPr lang="cs-CZ" altLang="cs-CZ" sz="1400" smtClean="0">
                <a:solidFill>
                  <a:schemeClr val="tx1"/>
                </a:solidFill>
              </a:rPr>
              <a:t>10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KÓD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	IH_OPTIKA_10</a:t>
            </a:r>
          </a:p>
          <a:p>
            <a:pPr algn="l"/>
            <a:r>
              <a:rPr lang="cs-CZ" altLang="cs-CZ" sz="1400" dirty="0" smtClean="0">
                <a:solidFill>
                  <a:schemeClr val="tx1"/>
                </a:solidFill>
              </a:rPr>
              <a:t>DATUM TVORBY:		20.10.2013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ANOTACE (ROČNÍK):		Prezentace je určena pro oktávu gymnázií (4. ročník). Prezentace se věnuje využití zrcadel (rovinných, kulových i parabolických) v praxi. Lze ji využít především jako osnovu výkladu tohoto tématu. Na jednotlivých stránkách jsou vypsány nejběžnější použití zrcadel, proto může prezentace sloužit i jako podklad pro zápis informací do sešitu žáků.</a:t>
            </a:r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5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pic>
        <p:nvPicPr>
          <p:cNvPr id="2056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</p:spPr>
      </p:pic>
    </p:spTree>
    <p:extLst>
      <p:ext uri="{BB962C8B-B14F-4D97-AF65-F5344CB8AC3E}">
        <p14:creationId xmlns:p14="http://schemas.microsoft.com/office/powerpoint/2010/main" val="3136809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48680"/>
            <a:ext cx="8352928" cy="5688631"/>
          </a:xfrm>
          <a:solidFill>
            <a:srgbClr val="FF66FF"/>
          </a:solidFill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660033"/>
                </a:solidFill>
              </a:rPr>
              <a:t>VYUŽITÍ ZRCADEL V PRAXI</a:t>
            </a:r>
            <a:endParaRPr lang="cs-CZ" sz="8800" b="1" dirty="0">
              <a:solidFill>
                <a:srgbClr val="66003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6696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ROVINNÁ ZRCADLA -VYUŽITÍ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5010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ROVINNÁ ZRCADLA -VYUŽITÍ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BĚŽNÉ ZOBRAZOVÁNÍ V DOMÁCNOSTI, V PRŮMYSLU, VE SLUŽBÁCH, V ARMÁDĚ, ZÁBAVA 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3297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ROVINNÁ ZRCADLA -VYUŽITÍ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BĚŽNÉ ZOBRAZOVÁNÍ V </a:t>
            </a:r>
            <a:r>
              <a:rPr lang="cs-CZ" b="1" dirty="0" smtClean="0">
                <a:solidFill>
                  <a:srgbClr val="00B050"/>
                </a:solidFill>
              </a:rPr>
              <a:t>DOMÁCNOST</a:t>
            </a:r>
            <a:r>
              <a:rPr lang="cs-CZ" dirty="0" smtClean="0"/>
              <a:t>I, V PRŮMYSLU, VE SLUŽBÁCH, V ARMÁDĚ, ZÁBAVA …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038637" y="2118683"/>
            <a:ext cx="3024336" cy="136815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403648" y="3717032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KOUPELNA</a:t>
            </a:r>
          </a:p>
          <a:p>
            <a:r>
              <a:rPr lang="cs-CZ" sz="3600" dirty="0" smtClean="0"/>
              <a:t>PŘEDSÍŇ, …</a:t>
            </a:r>
            <a:endParaRPr lang="cs-CZ" sz="3600" dirty="0"/>
          </a:p>
        </p:txBody>
      </p:sp>
      <p:pic>
        <p:nvPicPr>
          <p:cNvPr id="1026" name="Picture 2" descr="&amp;ccaron;išt&amp;ecaron;ní,domácnosti,domovní úklid,domy,fotografie,koupelny,nádoby s rozprašova&amp;ccaron;i,osoby,papírové ru&amp;ccaron;níky,práce v domácnosti,sídla,utírání,&amp;zcaron;eny,zrcad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501008"/>
            <a:ext cx="3648601" cy="364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6804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ROVINNÁ ZRCADLA -VYUŽITÍ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BĚŽNÉ ZOBRAZOVÁNÍ V DOMÁCNOSTI, V PRŮMYSLU, </a:t>
            </a:r>
            <a:r>
              <a:rPr lang="cs-CZ" b="1" dirty="0" smtClean="0">
                <a:solidFill>
                  <a:srgbClr val="00B050"/>
                </a:solidFill>
              </a:rPr>
              <a:t>VE SLUŽBÁCH</a:t>
            </a:r>
            <a:r>
              <a:rPr lang="cs-CZ" dirty="0" smtClean="0"/>
              <a:t>, V ARMÁDĚ, ZÁBAVA …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2987824" y="2651302"/>
            <a:ext cx="792088" cy="106573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27584" y="3717032"/>
            <a:ext cx="46805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AUTOSERVIS,</a:t>
            </a:r>
          </a:p>
          <a:p>
            <a:r>
              <a:rPr lang="cs-CZ" sz="3600" dirty="0" smtClean="0"/>
              <a:t>KADEŘNICKÉ A KOSMETICKÉ SALÓNY,</a:t>
            </a:r>
          </a:p>
          <a:p>
            <a:r>
              <a:rPr lang="cs-CZ" sz="3600" dirty="0" smtClean="0"/>
              <a:t>KOMINICTVÍ</a:t>
            </a:r>
          </a:p>
        </p:txBody>
      </p:sp>
    </p:spTree>
    <p:extLst>
      <p:ext uri="{BB962C8B-B14F-4D97-AF65-F5344CB8AC3E}">
        <p14:creationId xmlns:p14="http://schemas.microsoft.com/office/powerpoint/2010/main" val="1699988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ROVINNÁ ZRCADLA -VYUŽITÍ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BĚŽNÉ ZOBRAZOVÁNÍ V DOMÁCNOSTI, V PRŮMYSLU, VE SLUŽBÁCH, </a:t>
            </a:r>
            <a:r>
              <a:rPr lang="cs-CZ" b="1" dirty="0" smtClean="0">
                <a:solidFill>
                  <a:srgbClr val="00B050"/>
                </a:solidFill>
              </a:rPr>
              <a:t>V ARMÁDĚ</a:t>
            </a:r>
            <a:r>
              <a:rPr lang="cs-CZ" dirty="0" smtClean="0"/>
              <a:t>, ZÁBAVA …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5076056" y="2651303"/>
            <a:ext cx="1440160" cy="106572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27584" y="3717032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ZRCADLOVÝ PERISKOP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976156" y="3429000"/>
            <a:ext cx="0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638310" y="4040197"/>
            <a:ext cx="0" cy="23175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5976156" y="3429000"/>
            <a:ext cx="21242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6660232" y="4040197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4445986" y="6357791"/>
            <a:ext cx="221424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4535996" y="5589240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5976156" y="3429000"/>
            <a:ext cx="540060" cy="611197"/>
          </a:xfrm>
          <a:prstGeom prst="line">
            <a:avLst/>
          </a:prstGeom>
          <a:ln w="476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6120172" y="5741530"/>
            <a:ext cx="540060" cy="611197"/>
          </a:xfrm>
          <a:prstGeom prst="line">
            <a:avLst/>
          </a:prstGeom>
          <a:ln w="476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976156" y="373459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128556" y="388699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280956" y="403939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H="1">
            <a:off x="6280956" y="3725815"/>
            <a:ext cx="2179476" cy="8783"/>
          </a:xfrm>
          <a:prstGeom prst="straightConnector1">
            <a:avLst/>
          </a:prstGeom>
          <a:ln w="38100">
            <a:solidFill>
              <a:srgbClr val="C0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>
            <a:off x="6280956" y="3800672"/>
            <a:ext cx="0" cy="2246456"/>
          </a:xfrm>
          <a:prstGeom prst="straightConnector1">
            <a:avLst/>
          </a:prstGeom>
          <a:ln w="38100">
            <a:solidFill>
              <a:srgbClr val="C0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H="1">
            <a:off x="2843808" y="6047128"/>
            <a:ext cx="3402378" cy="0"/>
          </a:xfrm>
          <a:prstGeom prst="straightConnector1">
            <a:avLst/>
          </a:prstGeom>
          <a:ln w="38100">
            <a:solidFill>
              <a:srgbClr val="C0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4820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ROVINNÁ ZRCADLA -VYUŽITÍ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BĚŽNÉ ZOBRAZOVÁNÍ V DOMÁCNOSTI, V PRŮMYSLU, VE SLUŽBÁCH,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V ARMÁDĚ</a:t>
            </a:r>
            <a:r>
              <a:rPr lang="cs-CZ" dirty="0" smtClean="0"/>
              <a:t>, ZÁBAVA …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5076056" y="2651303"/>
            <a:ext cx="1440160" cy="106572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27584" y="3717032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ZRCADLOVÝ PERISKOP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976156" y="3429000"/>
            <a:ext cx="0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638310" y="4040197"/>
            <a:ext cx="0" cy="23175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5976156" y="3429000"/>
            <a:ext cx="14041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6660232" y="4039398"/>
            <a:ext cx="720080" cy="79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4445986" y="6357791"/>
            <a:ext cx="221424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4535996" y="5589240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5976156" y="3429000"/>
            <a:ext cx="540060" cy="611197"/>
          </a:xfrm>
          <a:prstGeom prst="line">
            <a:avLst/>
          </a:prstGeom>
          <a:ln w="476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6120172" y="5741530"/>
            <a:ext cx="540060" cy="611197"/>
          </a:xfrm>
          <a:prstGeom prst="line">
            <a:avLst/>
          </a:prstGeom>
          <a:ln w="476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976156" y="373459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128556" y="388699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280956" y="403939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H="1">
            <a:off x="6280956" y="3725815"/>
            <a:ext cx="2179476" cy="8783"/>
          </a:xfrm>
          <a:prstGeom prst="straightConnector1">
            <a:avLst/>
          </a:prstGeom>
          <a:ln w="38100">
            <a:solidFill>
              <a:srgbClr val="C0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>
            <a:off x="6280956" y="3800672"/>
            <a:ext cx="0" cy="2246456"/>
          </a:xfrm>
          <a:prstGeom prst="straightConnector1">
            <a:avLst/>
          </a:prstGeom>
          <a:ln w="38100">
            <a:solidFill>
              <a:srgbClr val="C0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H="1">
            <a:off x="2843808" y="6047128"/>
            <a:ext cx="3402378" cy="0"/>
          </a:xfrm>
          <a:prstGeom prst="straightConnector1">
            <a:avLst/>
          </a:prstGeom>
          <a:ln w="38100">
            <a:solidFill>
              <a:srgbClr val="C0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4" name="Picture 6" descr="cestování,&amp;ccaron;luny,lod&amp;ecaron;,p&amp;rcaron;eprava,výletní lod&amp;ecaron;,zaoceánské lod&amp;ecaron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8208" y="2959185"/>
            <a:ext cx="1402055" cy="1402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&amp;ccaron;o&amp;ccaron;ky,kosatce,o&amp;ccaron;i,o&amp;ccaron;ní &amp;rcaron;asy,optometrie,pohledy,rohovky,&amp;zcaron;ác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843" y="5428553"/>
            <a:ext cx="1237149" cy="1237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8073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ROVINNÁ ZRCADLA -VYUŽITÍ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BĚŽNÉ ZOBRAZOVÁNÍ V DOMÁCNOSTI, V PRŮMYSLU, VE SLUŽBÁCH, V ARMÁDĚ, </a:t>
            </a:r>
            <a:r>
              <a:rPr lang="cs-CZ" b="1" dirty="0" smtClean="0">
                <a:solidFill>
                  <a:srgbClr val="00B050"/>
                </a:solidFill>
              </a:rPr>
              <a:t>ZÁBAVA</a:t>
            </a:r>
            <a:r>
              <a:rPr lang="cs-CZ" dirty="0" smtClean="0"/>
              <a:t> …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051720" y="3184167"/>
            <a:ext cx="936104" cy="53286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771800" y="3933055"/>
            <a:ext cx="46805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KALEIDOSKOPY (KRASOHLEDY), </a:t>
            </a:r>
          </a:p>
          <a:p>
            <a:r>
              <a:rPr lang="cs-CZ" sz="3600" dirty="0" smtClean="0"/>
              <a:t>BALETNÍ STUDIA …..</a:t>
            </a:r>
          </a:p>
        </p:txBody>
      </p:sp>
    </p:spTree>
    <p:extLst>
      <p:ext uri="{BB962C8B-B14F-4D97-AF65-F5344CB8AC3E}">
        <p14:creationId xmlns:p14="http://schemas.microsoft.com/office/powerpoint/2010/main" val="2956428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9915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OSVĚTLOVACÍ ZAŘÍZENÍ (REFLEKTORY – AUTA, DIVADELNÍ SCÉNY ….)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1900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OSVĚTLOVACÍ ZAŘÍZENÍ (REFLEKTORY – AUTA, DIVADELNÍ SCÉNY ….)</a:t>
            </a:r>
          </a:p>
          <a:p>
            <a:r>
              <a:rPr lang="cs-CZ" dirty="0" smtClean="0"/>
              <a:t>LÉKAŘSTVÍ (UŠNÍ, NOSNÍ, KRČNÍ - ORL, ENDOSKOPIE, GYNEKOLOGIE, ZUBAŘ ….)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9391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OSVĚTLOVACÍ ZAŘÍZENÍ (REFLEKTORY – AUTA, DIVADELNÍ SCÉNY ….)</a:t>
            </a:r>
          </a:p>
          <a:p>
            <a:r>
              <a:rPr lang="cs-CZ" dirty="0" smtClean="0"/>
              <a:t>LÉKAŘSTVÍ (UŠNÍ, NOSNÍ, KRČNÍ - ORL, ENDOSKOPIE, GYNEKOLOGIE, ZUBAŘ ….)</a:t>
            </a:r>
          </a:p>
          <a:p>
            <a:r>
              <a:rPr lang="cs-CZ" dirty="0" smtClean="0"/>
              <a:t>KOSMETICKÁ ZRCÁTKA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8094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OSVĚTLOVACÍ ZAŘÍZENÍ (REFLEKTORY – AUTA, DIVADELNÍ SCÉNY ….)</a:t>
            </a:r>
          </a:p>
          <a:p>
            <a:r>
              <a:rPr lang="cs-CZ" dirty="0" smtClean="0"/>
              <a:t>LÉKAŘSTVÍ (UŠNÍ, NOSNÍ, KRČNÍ - ORL, ENDOSKOPIE, GYNEKOLOGIE, ZUBAŘ ….)</a:t>
            </a:r>
          </a:p>
          <a:p>
            <a:r>
              <a:rPr lang="cs-CZ" dirty="0" smtClean="0"/>
              <a:t>KOSMETICKÁ ZRCÁTKA</a:t>
            </a:r>
          </a:p>
          <a:p>
            <a:r>
              <a:rPr lang="cs-CZ" dirty="0" smtClean="0"/>
              <a:t>ASTRONOMICKÉ DALEKOHLEDY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4833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OSVĚTLOVACÍ ZAŘÍZENÍ (REFLEKTORY – AUTA, DIVADELNÍ SCÉNY ….)</a:t>
            </a:r>
          </a:p>
          <a:p>
            <a:r>
              <a:rPr lang="cs-CZ" dirty="0" smtClean="0"/>
              <a:t>LÉKAŘSTVÍ (UŠNÍ, NOSNÍ, KRČNÍ - ORL, ENDOSKOPIE, GYNEKOLOGIE, ZUBAŘ ….)</a:t>
            </a:r>
          </a:p>
          <a:p>
            <a:r>
              <a:rPr lang="cs-CZ" dirty="0" smtClean="0"/>
              <a:t>KOSMETICKÁ ZRCÁTKA</a:t>
            </a:r>
          </a:p>
          <a:p>
            <a:r>
              <a:rPr lang="cs-CZ" dirty="0" smtClean="0"/>
              <a:t>ASTRONOMICKÉ DALEKOHLEDY</a:t>
            </a:r>
          </a:p>
          <a:p>
            <a:r>
              <a:rPr lang="cs-CZ" dirty="0" smtClean="0"/>
              <a:t>SLUNEČNÍ VAŘIČE A SLUNEČNÍ PECE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6835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OSVĚTLOVACÍ ZAŘÍZENÍ </a:t>
            </a:r>
            <a:r>
              <a:rPr lang="cs-CZ" dirty="0" smtClean="0"/>
              <a:t>(REFLEKTORY – AUTA, DIVADELNÍ SCÉNY ….)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23528" y="3284984"/>
            <a:ext cx="7344816" cy="3096344"/>
          </a:xfrm>
          <a:prstGeom prst="wedgeRoundRectCallout">
            <a:avLst>
              <a:gd name="adj1" fmla="val 34393"/>
              <a:gd name="adj2" fmla="val -88983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573016"/>
            <a:ext cx="61206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OD REFLEKTORŮ OBECNĚ VYŽADUJEME, ABY VYSÍLALY </a:t>
            </a:r>
            <a:r>
              <a:rPr lang="cs-CZ" sz="4000" b="1" dirty="0" smtClean="0"/>
              <a:t>ŠIROKÝ SVAZEK ROVNOBĚŽNÝCH PAPRSKŮ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599848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OSVĚTLOVACÍ ZAŘÍZENÍ </a:t>
            </a:r>
            <a:r>
              <a:rPr lang="cs-CZ" dirty="0" smtClean="0"/>
              <a:t>(REFLEKTORY – AUTA, DIVADELNÍ SCÉNY ….)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23528" y="3284984"/>
            <a:ext cx="7344816" cy="3096344"/>
          </a:xfrm>
          <a:prstGeom prst="wedgeRoundRectCallout">
            <a:avLst>
              <a:gd name="adj1" fmla="val 34393"/>
              <a:gd name="adj2" fmla="val -88983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573016"/>
            <a:ext cx="69127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ŽÁROVKU UMÍSTÍME DO </a:t>
            </a:r>
            <a:r>
              <a:rPr lang="cs-CZ" sz="4000" b="1" dirty="0" smtClean="0"/>
              <a:t>OHNISKA</a:t>
            </a:r>
            <a:r>
              <a:rPr lang="cs-CZ" sz="4000" dirty="0" smtClean="0"/>
              <a:t> DUTÉHO ZRCADLA.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898082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OSVĚTLOVACÍ ZAŘÍZENÍ </a:t>
            </a:r>
            <a:r>
              <a:rPr lang="cs-CZ" dirty="0" smtClean="0"/>
              <a:t>(REFLEKTORY – AUTA, DIVADELNÍ SCÉNY ….)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23528" y="3284984"/>
            <a:ext cx="7344816" cy="3096344"/>
          </a:xfrm>
          <a:prstGeom prst="wedgeRoundRectCallout">
            <a:avLst>
              <a:gd name="adj1" fmla="val 34393"/>
              <a:gd name="adj2" fmla="val -88983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573016"/>
            <a:ext cx="69127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ŽÁROVKU UMÍSTÍME DO </a:t>
            </a:r>
            <a:r>
              <a:rPr lang="cs-CZ" sz="4000" b="1" dirty="0" smtClean="0"/>
              <a:t>OHNISKA</a:t>
            </a:r>
            <a:r>
              <a:rPr lang="cs-CZ" sz="4000" dirty="0" smtClean="0"/>
              <a:t> DUTÉHO ZRCADLA. MÍSTO KULOVÝCH SE POUŽÍVAJÍ </a:t>
            </a:r>
            <a:r>
              <a:rPr lang="cs-CZ" sz="4000" b="1" dirty="0" smtClean="0"/>
              <a:t>PARABOLICKÁ</a:t>
            </a:r>
            <a:r>
              <a:rPr lang="cs-CZ" sz="4000" dirty="0" smtClean="0"/>
              <a:t>  ZRCADLA.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17516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OSVĚTLOVACÍ ZAŘÍZENÍ </a:t>
            </a:r>
            <a:r>
              <a:rPr lang="cs-CZ" dirty="0" smtClean="0"/>
              <a:t>(REFLEKTORY – AUTA, DIVADELNÍ SCÉNY ….)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23528" y="3284984"/>
            <a:ext cx="7344816" cy="3096344"/>
          </a:xfrm>
          <a:prstGeom prst="wedgeRoundRectCallout">
            <a:avLst>
              <a:gd name="adj1" fmla="val 34393"/>
              <a:gd name="adj2" fmla="val -88983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hnutý pruh 5"/>
          <p:cNvSpPr/>
          <p:nvPr/>
        </p:nvSpPr>
        <p:spPr>
          <a:xfrm rot="5400000">
            <a:off x="3728668" y="2688156"/>
            <a:ext cx="2937755" cy="4131412"/>
          </a:xfrm>
          <a:prstGeom prst="blockArc">
            <a:avLst>
              <a:gd name="adj1" fmla="val 10745146"/>
              <a:gd name="adj2" fmla="val 169592"/>
              <a:gd name="adj3" fmla="val 9333"/>
            </a:avLst>
          </a:prstGeom>
          <a:pattFill prst="wdUpDiag">
            <a:fgClr>
              <a:schemeClr val="tx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Vývojový diagram: sumační spojení 7"/>
          <p:cNvSpPr/>
          <p:nvPr/>
        </p:nvSpPr>
        <p:spPr>
          <a:xfrm>
            <a:off x="5652120" y="4447538"/>
            <a:ext cx="612648" cy="612648"/>
          </a:xfrm>
          <a:prstGeom prst="flowChartSummingJunction">
            <a:avLst/>
          </a:prstGeom>
          <a:noFill/>
          <a:ln w="476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445895" y="5060186"/>
            <a:ext cx="954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F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899592" y="4753862"/>
            <a:ext cx="6768752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1457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OSVĚTLOVACÍ ZAŘÍZENÍ </a:t>
            </a:r>
            <a:r>
              <a:rPr lang="cs-CZ" dirty="0" smtClean="0"/>
              <a:t>(REFLEKTORY – AUTA, DIVADELNÍ SCÉNY ….)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23528" y="3284984"/>
            <a:ext cx="7344816" cy="3096344"/>
          </a:xfrm>
          <a:prstGeom prst="wedgeRoundRectCallout">
            <a:avLst>
              <a:gd name="adj1" fmla="val 34393"/>
              <a:gd name="adj2" fmla="val -88983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hnutý pruh 5"/>
          <p:cNvSpPr/>
          <p:nvPr/>
        </p:nvSpPr>
        <p:spPr>
          <a:xfrm rot="5400000">
            <a:off x="3728668" y="2688156"/>
            <a:ext cx="2937755" cy="4131412"/>
          </a:xfrm>
          <a:prstGeom prst="blockArc">
            <a:avLst>
              <a:gd name="adj1" fmla="val 10745146"/>
              <a:gd name="adj2" fmla="val 169592"/>
              <a:gd name="adj3" fmla="val 9333"/>
            </a:avLst>
          </a:prstGeom>
          <a:pattFill prst="wdUpDiag">
            <a:fgClr>
              <a:schemeClr val="tx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Vývojový diagram: sumační spojení 7"/>
          <p:cNvSpPr/>
          <p:nvPr/>
        </p:nvSpPr>
        <p:spPr>
          <a:xfrm>
            <a:off x="5652120" y="4447538"/>
            <a:ext cx="612648" cy="612648"/>
          </a:xfrm>
          <a:prstGeom prst="flowChartSummingJunction">
            <a:avLst/>
          </a:prstGeom>
          <a:noFill/>
          <a:ln w="476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445895" y="5060186"/>
            <a:ext cx="954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F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899592" y="4753862"/>
            <a:ext cx="6768752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5958444" y="4077072"/>
            <a:ext cx="594247" cy="676790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5923093" y="3789040"/>
            <a:ext cx="341675" cy="964823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6034625" y="4833156"/>
            <a:ext cx="731332" cy="468052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5958444" y="4453880"/>
            <a:ext cx="934580" cy="379276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5923093" y="4833156"/>
            <a:ext cx="518066" cy="861528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7108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OSVĚTLOVACÍ ZAŘÍZENÍ </a:t>
            </a:r>
            <a:r>
              <a:rPr lang="cs-CZ" dirty="0" smtClean="0"/>
              <a:t>(REFLEKTORY – AUTA, DIVADELNÍ SCÉNY ….)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23528" y="3284984"/>
            <a:ext cx="7344816" cy="3096344"/>
          </a:xfrm>
          <a:prstGeom prst="wedgeRoundRectCallout">
            <a:avLst>
              <a:gd name="adj1" fmla="val 34393"/>
              <a:gd name="adj2" fmla="val -88983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hnutý pruh 5"/>
          <p:cNvSpPr/>
          <p:nvPr/>
        </p:nvSpPr>
        <p:spPr>
          <a:xfrm rot="5400000">
            <a:off x="3728668" y="2688156"/>
            <a:ext cx="2937755" cy="4131412"/>
          </a:xfrm>
          <a:prstGeom prst="blockArc">
            <a:avLst>
              <a:gd name="adj1" fmla="val 10745146"/>
              <a:gd name="adj2" fmla="val 169592"/>
              <a:gd name="adj3" fmla="val 9333"/>
            </a:avLst>
          </a:prstGeom>
          <a:pattFill prst="wdUpDiag">
            <a:fgClr>
              <a:schemeClr val="tx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Vývojový diagram: sumační spojení 7"/>
          <p:cNvSpPr/>
          <p:nvPr/>
        </p:nvSpPr>
        <p:spPr>
          <a:xfrm>
            <a:off x="5652120" y="4447538"/>
            <a:ext cx="612648" cy="612648"/>
          </a:xfrm>
          <a:prstGeom prst="flowChartSummingJunction">
            <a:avLst/>
          </a:prstGeom>
          <a:noFill/>
          <a:ln w="476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445895" y="5060186"/>
            <a:ext cx="954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F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899592" y="4753862"/>
            <a:ext cx="6768752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5958444" y="4077072"/>
            <a:ext cx="594247" cy="676790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5923093" y="3789040"/>
            <a:ext cx="341675" cy="964823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6034625" y="4833156"/>
            <a:ext cx="731332" cy="468052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5958444" y="4453880"/>
            <a:ext cx="934580" cy="379276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5923093" y="4833156"/>
            <a:ext cx="518066" cy="861528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899592" y="3789040"/>
            <a:ext cx="5355975" cy="0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1044316" y="5668679"/>
            <a:ext cx="5355975" cy="0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1196716" y="4077072"/>
            <a:ext cx="5355975" cy="0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1409982" y="4503258"/>
            <a:ext cx="5355975" cy="0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1317948" y="5303694"/>
            <a:ext cx="5355975" cy="0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1648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LÉKAŘSTVÍ</a:t>
            </a:r>
            <a:r>
              <a:rPr lang="cs-CZ" dirty="0" smtClean="0"/>
              <a:t> (UŠNÍ, NOSNÍ, KRČNÍ - </a:t>
            </a:r>
            <a:r>
              <a:rPr lang="cs-CZ" b="1" dirty="0" smtClean="0">
                <a:solidFill>
                  <a:srgbClr val="00B050"/>
                </a:solidFill>
              </a:rPr>
              <a:t>ORL</a:t>
            </a:r>
            <a:r>
              <a:rPr lang="cs-CZ" dirty="0" smtClean="0"/>
              <a:t>, ENDOSKOPIE, GYNEKOLOGIE</a:t>
            </a:r>
          </a:p>
          <a:p>
            <a:pPr marL="0" indent="0">
              <a:buNone/>
            </a:pPr>
            <a:r>
              <a:rPr lang="cs-CZ" dirty="0" smtClean="0"/>
              <a:t>    ZUBAŘ ….)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23528" y="3284984"/>
            <a:ext cx="7344816" cy="3096344"/>
          </a:xfrm>
          <a:prstGeom prst="wedgeRoundRectCallout">
            <a:avLst>
              <a:gd name="adj1" fmla="val 38862"/>
              <a:gd name="adj2" fmla="val -88983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573016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LÉKAŘSKÝ ČELNÍ REFLEKTOR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97073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LÉKAŘSTVÍ</a:t>
            </a:r>
            <a:r>
              <a:rPr lang="cs-CZ" dirty="0" smtClean="0"/>
              <a:t> (UŠNÍ, NOSNÍ, KRČNÍ -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ORL</a:t>
            </a:r>
            <a:r>
              <a:rPr lang="cs-CZ" b="1" dirty="0" smtClean="0"/>
              <a:t>, </a:t>
            </a:r>
            <a:r>
              <a:rPr lang="cs-CZ" dirty="0" smtClean="0"/>
              <a:t>ENDOSKOPIE, GYNEKOLOGIE</a:t>
            </a:r>
          </a:p>
          <a:p>
            <a:pPr marL="0" indent="0">
              <a:buNone/>
            </a:pPr>
            <a:r>
              <a:rPr lang="cs-CZ" dirty="0" smtClean="0"/>
              <a:t>    ZUBAŘ ….)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23528" y="3284984"/>
            <a:ext cx="7344816" cy="3096344"/>
          </a:xfrm>
          <a:prstGeom prst="wedgeRoundRectCallout">
            <a:avLst>
              <a:gd name="adj1" fmla="val 38862"/>
              <a:gd name="adj2" fmla="val -88983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573016"/>
            <a:ext cx="61206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LÉKAŘSKÝ ČELNÍ REFLEKTOR</a:t>
            </a:r>
          </a:p>
          <a:p>
            <a:pPr marL="571500" indent="-571500">
              <a:buFontTx/>
              <a:buChar char="-"/>
            </a:pPr>
            <a:r>
              <a:rPr lang="cs-CZ" sz="4000" dirty="0" smtClean="0"/>
              <a:t>je to duté zrcadlo s otvorem v jeho vrcholu V</a:t>
            </a:r>
          </a:p>
          <a:p>
            <a:pPr marL="571500" indent="-571500">
              <a:buFontTx/>
              <a:buChar char="-"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22288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LÉKAŘSTVÍ (UŠNÍ, NOSNÍ, KRČNÍ - </a:t>
            </a:r>
            <a:r>
              <a:rPr lang="cs-CZ" b="1" dirty="0" smtClean="0">
                <a:solidFill>
                  <a:srgbClr val="00B050"/>
                </a:solidFill>
              </a:rPr>
              <a:t>ORL</a:t>
            </a:r>
            <a:r>
              <a:rPr lang="cs-CZ" dirty="0" smtClean="0"/>
              <a:t>, ENDOSKOPIE, GYNEKOLOGIE</a:t>
            </a:r>
          </a:p>
          <a:p>
            <a:pPr marL="0" indent="0">
              <a:buNone/>
            </a:pPr>
            <a:r>
              <a:rPr lang="cs-CZ" dirty="0" smtClean="0"/>
              <a:t>    ZUBAŘ ….)</a:t>
            </a:r>
          </a:p>
          <a:p>
            <a:pPr marL="0" indent="0">
              <a:buNone/>
            </a:pPr>
            <a:r>
              <a:rPr lang="cs-CZ" dirty="0" smtClean="0"/>
              <a:t> ….)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23528" y="3302116"/>
            <a:ext cx="7344816" cy="3096344"/>
          </a:xfrm>
          <a:prstGeom prst="wedgeRoundRectCallout">
            <a:avLst>
              <a:gd name="adj1" fmla="val 38862"/>
              <a:gd name="adj2" fmla="val -88983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573016"/>
            <a:ext cx="61206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LÉKAŘSKÝ ČELNÍ REFLEKTOR</a:t>
            </a:r>
          </a:p>
          <a:p>
            <a:pPr marL="571500" indent="-571500">
              <a:buFontTx/>
              <a:buChar char="-"/>
            </a:pPr>
            <a:r>
              <a:rPr lang="cs-CZ" sz="4000" dirty="0" smtClean="0"/>
              <a:t>je to duté zrcadlo s otvorem v jeho vrcholu V</a:t>
            </a:r>
          </a:p>
          <a:p>
            <a:pPr marL="571500" indent="-571500">
              <a:buFontTx/>
              <a:buChar char="-"/>
            </a:pPr>
            <a:r>
              <a:rPr lang="cs-CZ" sz="4000" dirty="0" smtClean="0"/>
              <a:t>např. pro vyšetření ucha</a:t>
            </a:r>
          </a:p>
          <a:p>
            <a:pPr marL="571500" indent="-571500">
              <a:buFontTx/>
              <a:buChar char="-"/>
            </a:pPr>
            <a:endParaRPr lang="cs-CZ" sz="4000" dirty="0" smtClean="0"/>
          </a:p>
          <a:p>
            <a:pPr marL="571500" indent="-571500">
              <a:buFontTx/>
              <a:buChar char="-"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24567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LÉKAŘSTVÍ (UŠNÍ, NOSNÍ, KRČNÍ - ORL, ENDOSKOPIE, GYNEKOLOGIE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  </a:t>
            </a:r>
            <a:r>
              <a:rPr lang="cs-CZ" b="1" dirty="0" smtClean="0">
                <a:solidFill>
                  <a:srgbClr val="00B050"/>
                </a:solidFill>
              </a:rPr>
              <a:t>ZUBAŘ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….)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2159732" y="3717032"/>
            <a:ext cx="5940660" cy="2991123"/>
          </a:xfrm>
          <a:prstGeom prst="wedgeRoundRectCallout">
            <a:avLst>
              <a:gd name="adj1" fmla="val -66075"/>
              <a:gd name="adj2" fmla="val -6882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784" y="4344114"/>
            <a:ext cx="1736957" cy="1736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 descr="chlapci,d&amp;ecaron;ti,fotografie,hygienici,medicína,mu&amp;zcaron;i,osoby,pacienti,pé&amp;ccaron;e o chrup,pracující lidé,prohlídky,stomatologie,ústní zrcátka,zam&amp;ecaron;stnání,zdravotní pé&amp;ccaron;e,&amp;zcaron;eny,zrcadla,zuba&amp;rcaron;i,zubní hygienic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0062" y="3916448"/>
            <a:ext cx="259228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632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SLUNEČNÍ VAŘIČE A SLUNEČNÍ PECE</a:t>
            </a:r>
          </a:p>
          <a:p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23528" y="3284984"/>
            <a:ext cx="7344816" cy="3096344"/>
          </a:xfrm>
          <a:prstGeom prst="wedgeRoundRectCallout">
            <a:avLst>
              <a:gd name="adj1" fmla="val 1194"/>
              <a:gd name="adj2" fmla="val -8519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573016"/>
            <a:ext cx="69847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PRINCIP: DUTÉ ZRCADLO ODRÁŽÍ DO OHNISKA SLUNEČNÍ ZÁŘENÍ.</a:t>
            </a:r>
          </a:p>
        </p:txBody>
      </p:sp>
    </p:spTree>
    <p:extLst>
      <p:ext uri="{BB962C8B-B14F-4D97-AF65-F5344CB8AC3E}">
        <p14:creationId xmlns:p14="http://schemas.microsoft.com/office/powerpoint/2010/main" val="1683118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SLUNEČNÍ VAŘIČE A SLUNEČNÍ PECE</a:t>
            </a:r>
          </a:p>
          <a:p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23528" y="3284984"/>
            <a:ext cx="7344816" cy="3096344"/>
          </a:xfrm>
          <a:prstGeom prst="wedgeRoundRectCallout">
            <a:avLst>
              <a:gd name="adj1" fmla="val 1194"/>
              <a:gd name="adj2" fmla="val -8519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573016"/>
            <a:ext cx="69847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PRINCIP: DUTÉ ZRCADLO ODRÁŽÍ DO OHNISKA SLUNEČNÍ ZÁŘENÍ.</a:t>
            </a:r>
          </a:p>
          <a:p>
            <a:r>
              <a:rPr lang="cs-CZ" sz="4000" dirty="0" smtClean="0"/>
              <a:t>V OHNISKU DÍKY VYSOKÉ TEPLOTĚ LZE TAVIT NAPŘ. KOVY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32623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SLUNEČNÍ VAŘIČE A SLUNEČNÍ PECE</a:t>
            </a:r>
          </a:p>
          <a:p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23528" y="3284984"/>
            <a:ext cx="7344816" cy="3096344"/>
          </a:xfrm>
          <a:prstGeom prst="wedgeRoundRectCallout">
            <a:avLst>
              <a:gd name="adj1" fmla="val 1194"/>
              <a:gd name="adj2" fmla="val -8519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83568" y="3573016"/>
            <a:ext cx="69847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1969 – byla uvedena do provozu 1. sluneční pec ve francouzských Pyrenejích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426343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8949" y="410201"/>
            <a:ext cx="72608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1700</a:t>
            </a:r>
            <a:r>
              <a:rPr lang="cs-CZ" sz="4800" b="1" dirty="0" smtClean="0"/>
              <a:t>  metrů nad mořem</a:t>
            </a:r>
            <a:endParaRPr lang="cs-CZ" sz="4800" b="1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2859"/>
            <a:ext cx="8525544" cy="62556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928" y="260648"/>
            <a:ext cx="8525544" cy="62556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10889" y="331767"/>
            <a:ext cx="72608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1700 </a:t>
            </a:r>
            <a:r>
              <a:rPr lang="cs-CZ" sz="4800" b="1" dirty="0" smtClean="0"/>
              <a:t>metrů nad mořem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21041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229600" cy="4525963"/>
          </a:xfrm>
        </p:spPr>
        <p:txBody>
          <a:bodyPr/>
          <a:lstStyle/>
          <a:p>
            <a:r>
              <a:rPr lang="cs-CZ" dirty="0" smtClean="0"/>
              <a:t>SLUNEČNÍ VAŘIČE A SLUNEČNÍ PECE</a:t>
            </a:r>
          </a:p>
          <a:p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23528" y="3284984"/>
            <a:ext cx="7344816" cy="3096344"/>
          </a:xfrm>
          <a:prstGeom prst="wedgeRoundRectCallout">
            <a:avLst>
              <a:gd name="adj1" fmla="val 1194"/>
              <a:gd name="adj2" fmla="val -8519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83568" y="3573016"/>
            <a:ext cx="69847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1969 – uvedena do provozu ve francouzských Pyrenejích 1. sluneční pec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1052736"/>
            <a:ext cx="726080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Parabolické zrcadlo o ploše </a:t>
            </a:r>
            <a:r>
              <a:rPr lang="cs-CZ" sz="4800" b="1" dirty="0" smtClean="0">
                <a:solidFill>
                  <a:srgbClr val="FF0000"/>
                </a:solidFill>
              </a:rPr>
              <a:t>2000 m²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928" y="260648"/>
            <a:ext cx="8525544" cy="62556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10889" y="331767"/>
            <a:ext cx="726080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Parabolické zrcadlo o ploše </a:t>
            </a:r>
            <a:r>
              <a:rPr lang="cs-CZ" sz="4800" b="1" dirty="0" smtClean="0">
                <a:solidFill>
                  <a:srgbClr val="FF0000"/>
                </a:solidFill>
              </a:rPr>
              <a:t>2000 čtverečných metrů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112930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DUTÁ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229600" cy="4525963"/>
          </a:xfrm>
        </p:spPr>
        <p:txBody>
          <a:bodyPr/>
          <a:lstStyle/>
          <a:p>
            <a:r>
              <a:rPr lang="cs-CZ" dirty="0" smtClean="0"/>
              <a:t>SLUNEČNÍ VAŘIČE A SLUNEČNÍ PECE</a:t>
            </a:r>
          </a:p>
          <a:p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23528" y="3284984"/>
            <a:ext cx="7344816" cy="3096344"/>
          </a:xfrm>
          <a:prstGeom prst="wedgeRoundRectCallout">
            <a:avLst>
              <a:gd name="adj1" fmla="val 1194"/>
              <a:gd name="adj2" fmla="val -8519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83568" y="3573016"/>
            <a:ext cx="69847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1969 – uvedena do provozu ve francouzských Pyrenejích 1. sluneční pec</a:t>
            </a:r>
            <a:endParaRPr lang="cs-CZ" sz="4000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928" y="260648"/>
            <a:ext cx="8525544" cy="62556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67544" y="302859"/>
            <a:ext cx="83529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Teplota v ohnisku může dosáhnout</a:t>
            </a:r>
          </a:p>
          <a:p>
            <a:r>
              <a:rPr lang="cs-CZ" sz="4800" b="1" dirty="0" smtClean="0"/>
              <a:t> až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3800°C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997922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VYPUKLÁ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3230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VYPUKLÁ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ZPĚTNÁ ZRCÁTKA (AUTOMOBILY, MOTORKY, BOJOVÉ LETOUNY 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6366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VYPUKLÁ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ZPĚTNÁ ZRCÁTKA (AUTOMOBILY, MOTORKY, BOJOVÉ LETOUNY …)</a:t>
            </a:r>
          </a:p>
          <a:p>
            <a:r>
              <a:rPr lang="cs-CZ" dirty="0" smtClean="0"/>
              <a:t>NA KŘIŽOVATKÁCH A NA NEPŘEHLEDNÝCH MÍSTECH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695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VYPUKLÁ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ZPĚTNÁ ZRCÁTKA (AUTOMOBILY, MOTORKY, BOJOVÉ LETOUNY …)</a:t>
            </a:r>
          </a:p>
          <a:p>
            <a:r>
              <a:rPr lang="cs-CZ" dirty="0" smtClean="0"/>
              <a:t>NA KŘIŽOVATKÁCH A NA NEPŘEHLEDNÝCH MÍSTECH</a:t>
            </a:r>
          </a:p>
          <a:p>
            <a:r>
              <a:rPr lang="cs-CZ" dirty="0" smtClean="0"/>
              <a:t>KONTROLNÍ ZRCADLA – NAPŘ. V OBCHODECH</a:t>
            </a:r>
          </a:p>
        </p:txBody>
      </p:sp>
    </p:spTree>
    <p:extLst>
      <p:ext uri="{BB962C8B-B14F-4D97-AF65-F5344CB8AC3E}">
        <p14:creationId xmlns:p14="http://schemas.microsoft.com/office/powerpoint/2010/main" val="4100355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VYPUKLÁ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ZPĚTNÁ ZRCÁTKA </a:t>
            </a:r>
            <a:r>
              <a:rPr lang="cs-CZ" dirty="0" smtClean="0"/>
              <a:t>(AUTOMOBILY, MOTORKY, BOJOVÉ LETOUNY …)</a:t>
            </a:r>
            <a:endParaRPr lang="cs-CZ" dirty="0"/>
          </a:p>
        </p:txBody>
      </p:sp>
      <p:pic>
        <p:nvPicPr>
          <p:cNvPr id="13314" name="Picture 2" descr="Soubor:Rear-view mirro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780928"/>
            <a:ext cx="5040560" cy="378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8449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VYPUKLÁ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NA KŘIŽOVATKÁCH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A NA </a:t>
            </a:r>
            <a:r>
              <a:rPr lang="cs-CZ" b="1" dirty="0" smtClean="0">
                <a:solidFill>
                  <a:srgbClr val="00B050"/>
                </a:solidFill>
              </a:rPr>
              <a:t>NEPŘEHLEDNÝCH MÍSTECH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544878"/>
            <a:ext cx="4931701" cy="3698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241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660033"/>
                </a:solidFill>
              </a:rPr>
              <a:t>VYPUKLÁ ZRCADLA - VYUŽITÍ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KONTROLNÍ ZRCADLA </a:t>
            </a:r>
            <a:r>
              <a:rPr lang="cs-CZ" dirty="0" smtClean="0"/>
              <a:t>– NAPŘ. V OBCHODECH</a:t>
            </a:r>
          </a:p>
        </p:txBody>
      </p:sp>
      <p:sp>
        <p:nvSpPr>
          <p:cNvPr id="4" name="Zaoblený obdélníkový popisek 3"/>
          <p:cNvSpPr/>
          <p:nvPr/>
        </p:nvSpPr>
        <p:spPr>
          <a:xfrm>
            <a:off x="1115616" y="3501008"/>
            <a:ext cx="7200800" cy="3024336"/>
          </a:xfrm>
          <a:prstGeom prst="wedgeRoundRectCallout">
            <a:avLst>
              <a:gd name="adj1" fmla="val 41646"/>
              <a:gd name="adj2" fmla="val -99766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583668" y="3565449"/>
            <a:ext cx="651672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ochrana zboží proti krádeži, zajištění bezpečnosti práce na pracovištích, ve skladech, apod.</a:t>
            </a:r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807145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660033"/>
                </a:solidFill>
              </a:rPr>
              <a:t>VYPUKLÁ ZRCADLA - VÝHODA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130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660033"/>
                </a:solidFill>
              </a:rPr>
              <a:t>VYPUKLÁ ZRCADLA - VÝHODA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VYTVÁŘÍ </a:t>
            </a:r>
            <a:r>
              <a:rPr lang="cs-CZ" b="1" dirty="0" smtClean="0">
                <a:solidFill>
                  <a:srgbClr val="FF0000"/>
                </a:solidFill>
              </a:rPr>
              <a:t>VZPŘÍMENÝ</a:t>
            </a:r>
            <a:r>
              <a:rPr lang="cs-CZ" dirty="0" smtClean="0"/>
              <a:t> OBRAZ</a:t>
            </a:r>
          </a:p>
        </p:txBody>
      </p:sp>
    </p:spTree>
    <p:extLst>
      <p:ext uri="{BB962C8B-B14F-4D97-AF65-F5344CB8AC3E}">
        <p14:creationId xmlns:p14="http://schemas.microsoft.com/office/powerpoint/2010/main" val="3354280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660033"/>
                </a:solidFill>
              </a:rPr>
              <a:t>VYPUKLÁ ZRCADLA - VÝHODA</a:t>
            </a:r>
            <a:endParaRPr lang="cs-CZ" b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VYTVÁŘÍ </a:t>
            </a:r>
            <a:r>
              <a:rPr lang="cs-CZ" b="1" dirty="0" smtClean="0">
                <a:solidFill>
                  <a:srgbClr val="FF0000"/>
                </a:solidFill>
              </a:rPr>
              <a:t>VZPŘÍMENÝ</a:t>
            </a:r>
            <a:r>
              <a:rPr lang="cs-CZ" dirty="0" smtClean="0"/>
              <a:t> OBRAZ</a:t>
            </a:r>
          </a:p>
          <a:p>
            <a:r>
              <a:rPr lang="cs-CZ" dirty="0" smtClean="0"/>
              <a:t>ZOBRAZUJÍ SLEDOVANOU OBLAST V </a:t>
            </a:r>
            <a:r>
              <a:rPr lang="cs-CZ" b="1" dirty="0" smtClean="0">
                <a:solidFill>
                  <a:srgbClr val="FF0000"/>
                </a:solidFill>
              </a:rPr>
              <a:t>ŠIROKÉM ÚHLU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093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APPEL, </a:t>
            </a:r>
            <a:r>
              <a:rPr lang="cs-CZ" dirty="0" err="1"/>
              <a:t>Björn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4.11.2013].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upload.wikimedia.org/wikipedia/commons/0/0a/Four-solaire-odeillo-02.jpg</a:t>
            </a:r>
            <a:endParaRPr lang="cs-CZ" dirty="0" smtClean="0"/>
          </a:p>
          <a:p>
            <a:r>
              <a:rPr lang="cs-CZ" altLang="cs-CZ" dirty="0">
                <a:hlinkClick r:id="rId3"/>
              </a:rPr>
              <a:t>http://office.microsoft.com/cs-cz/images</a:t>
            </a:r>
            <a:endParaRPr lang="cs-CZ" altLang="cs-CZ" dirty="0"/>
          </a:p>
          <a:p>
            <a:r>
              <a:rPr lang="cs-CZ" dirty="0"/>
              <a:t> COETZEE, </a:t>
            </a:r>
            <a:r>
              <a:rPr lang="cs-CZ" dirty="0" err="1"/>
              <a:t>Derrick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4.11.2013].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upload.wikimedia.org/wikipedia/commons/1/15/Rear-view_mirror.jpg</a:t>
            </a:r>
            <a:endParaRPr lang="cs-CZ" dirty="0" smtClean="0"/>
          </a:p>
          <a:p>
            <a:r>
              <a:rPr lang="cs-CZ" dirty="0"/>
              <a:t>HOGERVORST, </a:t>
            </a:r>
            <a:r>
              <a:rPr lang="cs-CZ" dirty="0" err="1"/>
              <a:t>Gerard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4.11.2013].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upload.wikimedia.org/wikipedia/commons/c/c9/Spiegel.jpg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247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257</TotalTime>
  <Words>900</Words>
  <Application>Microsoft Office PowerPoint</Application>
  <PresentationFormat>Předvádění na obrazovce (4:3)</PresentationFormat>
  <Paragraphs>158</Paragraphs>
  <Slides>42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42</vt:i4>
      </vt:variant>
    </vt:vector>
  </HeadingPairs>
  <TitlesOfParts>
    <vt:vector size="43" baseType="lpstr">
      <vt:lpstr>Motiv systému Office</vt:lpstr>
      <vt:lpstr>Prezentace aplikace PowerPoint</vt:lpstr>
      <vt:lpstr>VYUŽITÍ ZRCADEL V PRAXI</vt:lpstr>
      <vt:lpstr>ROVINNÁ ZRCADLA -VYUŽITÍ</vt:lpstr>
      <vt:lpstr>ROVINNÁ ZRCADLA -VYUŽITÍ</vt:lpstr>
      <vt:lpstr>ROVINNÁ ZRCADLA -VYUŽITÍ</vt:lpstr>
      <vt:lpstr>ROVINNÁ ZRCADLA -VYUŽITÍ</vt:lpstr>
      <vt:lpstr>ROVINNÁ ZRCADLA -VYUŽITÍ</vt:lpstr>
      <vt:lpstr>ROVINNÁ ZRCADLA -VYUŽITÍ</vt:lpstr>
      <vt:lpstr>ROVINNÁ ZRCADLA -VYUŽITÍ</vt:lpstr>
      <vt:lpstr>DUTÁ ZRCADLA - VYUŽITÍ</vt:lpstr>
      <vt:lpstr>DUTÁ ZRCADLA - VYUŽITÍ</vt:lpstr>
      <vt:lpstr>DUTÁ ZRCADLA - VYUŽITÍ</vt:lpstr>
      <vt:lpstr>DUTÁ ZRCADLA - VYUŽITÍ</vt:lpstr>
      <vt:lpstr>DUTÁ ZRCADLA - VYUŽITÍ</vt:lpstr>
      <vt:lpstr>DUTÁ ZRCADLA - VYUŽITÍ</vt:lpstr>
      <vt:lpstr>DUTÁ ZRCADLA - VYUŽITÍ</vt:lpstr>
      <vt:lpstr>DUTÁ ZRCADLA - VYUŽITÍ</vt:lpstr>
      <vt:lpstr>DUTÁ ZRCADLA - VYUŽITÍ</vt:lpstr>
      <vt:lpstr>DUTÁ ZRCADLA - VYUŽITÍ</vt:lpstr>
      <vt:lpstr>DUTÁ ZRCADLA - VYUŽITÍ</vt:lpstr>
      <vt:lpstr>DUTÁ ZRCADLA - VYUŽITÍ</vt:lpstr>
      <vt:lpstr>DUTÁ ZRCADLA - VYUŽITÍ</vt:lpstr>
      <vt:lpstr>DUTÁ ZRCADLA - VYUŽITÍ</vt:lpstr>
      <vt:lpstr>DUTÁ ZRCADLA - VYUŽITÍ</vt:lpstr>
      <vt:lpstr>DUTÁ ZRCADLA - VYUŽITÍ</vt:lpstr>
      <vt:lpstr>DUTÁ ZRCADLA - VYUŽITÍ</vt:lpstr>
      <vt:lpstr>DUTÁ ZRCADLA - VYUŽITÍ</vt:lpstr>
      <vt:lpstr>DUTÁ ZRCADLA - VYUŽITÍ</vt:lpstr>
      <vt:lpstr>Prezentace aplikace PowerPoint</vt:lpstr>
      <vt:lpstr>DUTÁ ZRCADLA - VYUŽITÍ</vt:lpstr>
      <vt:lpstr>DUTÁ ZRCADLA - VYUŽITÍ</vt:lpstr>
      <vt:lpstr>VYPUKLÁ ZRCADLA - VYUŽITÍ</vt:lpstr>
      <vt:lpstr>VYPUKLÁ ZRCADLA - VYUŽITÍ</vt:lpstr>
      <vt:lpstr>VYPUKLÁ ZRCADLA - VYUŽITÍ</vt:lpstr>
      <vt:lpstr>VYPUKLÁ ZRCADLA - VYUŽITÍ</vt:lpstr>
      <vt:lpstr>VYPUKLÁ ZRCADLA - VYUŽITÍ</vt:lpstr>
      <vt:lpstr>VYPUKLÁ ZRCADLA - VYUŽITÍ</vt:lpstr>
      <vt:lpstr>VYPUKLÁ ZRCADLA - VYUŽITÍ</vt:lpstr>
      <vt:lpstr>VYPUKLÁ ZRCADLA - VÝHODA</vt:lpstr>
      <vt:lpstr>VYPUKLÁ ZRCADLA - VÝHODA</vt:lpstr>
      <vt:lpstr>VYPUKLÁ ZRCADLA - VÝHODA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ZRCADEL V PRAXI</dc:title>
  <dc:creator>Iva Herrmannová</dc:creator>
  <cp:lastModifiedBy>Iva Herrmannová</cp:lastModifiedBy>
  <cp:revision>36</cp:revision>
  <dcterms:created xsi:type="dcterms:W3CDTF">2013-11-04T10:05:22Z</dcterms:created>
  <dcterms:modified xsi:type="dcterms:W3CDTF">2013-11-19T14:13:13Z</dcterms:modified>
</cp:coreProperties>
</file>