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5" r:id="rId6"/>
    <p:sldId id="274" r:id="rId7"/>
    <p:sldId id="272" r:id="rId8"/>
    <p:sldId id="266" r:id="rId9"/>
    <p:sldId id="268" r:id="rId10"/>
    <p:sldId id="269" r:id="rId11"/>
    <p:sldId id="261" r:id="rId12"/>
    <p:sldId id="267" r:id="rId13"/>
    <p:sldId id="275" r:id="rId14"/>
    <p:sldId id="264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5EF0B7-ACBA-4235-ACA1-A8BB91D94232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DDA2C1-447D-4CEA-9CB2-A132C51B5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3085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0FB19-C9A5-4982-8235-9AD9F8EFBC30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286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41A6F10-4268-49A3-99A7-F4426FE3C063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8C923B2-AE8C-4A23-9D5C-19D6C1CB22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13210411"/>
              </p:ext>
            </p:extLst>
          </p:nvPr>
        </p:nvGraphicFramePr>
        <p:xfrm>
          <a:off x="829953" y="2492896"/>
          <a:ext cx="7560840" cy="31641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4292"/>
                <a:gridCol w="5726548"/>
              </a:tblGrid>
              <a:tr h="10609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MGR. OLGA FILÍPKOVÁ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bg1"/>
                          </a:solidFill>
                          <a:effectLst/>
                          <a:latin typeface="Arial Rounded MT Bold" pitchFamily="34" charset="0"/>
                        </a:rPr>
                        <a:t>VY_32_INOVACE_1246_MĚSÍC</a:t>
                      </a:r>
                      <a:endParaRPr lang="cs-CZ" sz="2000" b="0" dirty="0">
                        <a:solidFill>
                          <a:schemeClr val="bg1"/>
                        </a:solidFill>
                        <a:effectLst/>
                        <a:latin typeface="Arial Rounded MT Bold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Téma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 – základní</a:t>
                      </a:r>
                      <a:r>
                        <a:rPr lang="cs-CZ" sz="20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informace o Měsíci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CZ.1.07/1.4.00/21. 2975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5493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933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03848" y="0"/>
            <a:ext cx="2186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Anotace: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3" y="792286"/>
            <a:ext cx="885698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Tato prezentace byla vytvořena k výkladu látky v předmětu člověk a jeho svět pro žáky 5. tříd.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4.list: Fotografie Měsíce.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5.list: Vysvětlení strany přivrácené a odvrácené.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6.list: Vysvětlení fází Měsíce.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7.list: Účinek fází Měsíce.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8.list: Význam programu Apollo.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9.list: Fotografie nosné rakety.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10.list: Fotografie modulu rakety na oběžné dráze Měsíce.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11.list: Fotografie astronauta a měsíčního vozidla.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12.list: Čím je pokryt povrch Měsíce.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13. list: Vysvětlení zatmění Měsíce.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dirty="0" smtClean="0"/>
          </a:p>
          <a:p>
            <a:pPr marL="457200" indent="-457200">
              <a:buFont typeface="Wingdings" pitchFamily="2" charset="2"/>
              <a:buChar char="§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1828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96752"/>
            <a:ext cx="85689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Datum vytvoření:     </a:t>
            </a:r>
            <a:r>
              <a:rPr lang="cs-CZ" sz="3200" dirty="0" smtClean="0"/>
              <a:t>10.1.2013</a:t>
            </a:r>
          </a:p>
          <a:p>
            <a:endParaRPr lang="cs-CZ" sz="4000" dirty="0"/>
          </a:p>
          <a:p>
            <a:endParaRPr lang="cs-CZ" sz="4000" dirty="0" smtClean="0"/>
          </a:p>
          <a:p>
            <a:r>
              <a:rPr lang="cs-CZ" sz="4000" dirty="0" smtClean="0"/>
              <a:t>Klíčová slova: </a:t>
            </a:r>
          </a:p>
          <a:p>
            <a:r>
              <a:rPr lang="cs-CZ" sz="3200" dirty="0" smtClean="0"/>
              <a:t>Měsíc, synchronní rotace, fáze Měsíce, nov, úplněk, příliv a odliv, program Apollo, astronaut, nosná raketa, lunární modul, kráter.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23716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7351" y="302122"/>
            <a:ext cx="6503846" cy="6555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7" y="19472"/>
            <a:ext cx="63674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Měsíc planety Země</a:t>
            </a:r>
            <a:endParaRPr lang="cs-CZ" sz="5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42863" y="5299229"/>
            <a:ext cx="4320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Měsíc, jak je viděn ze Země. Básnicky je nazýván Luna.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7292" y="1340768"/>
            <a:ext cx="30963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Měsíc nevydává své vlastní světlo. Je osvícen Sluncem.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36564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1577" y="1196752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Měsíc je v </a:t>
            </a:r>
            <a:r>
              <a:rPr lang="cs-CZ" sz="3200" b="1" dirty="0" smtClean="0">
                <a:solidFill>
                  <a:srgbClr val="FFFF00"/>
                </a:solidFill>
              </a:rPr>
              <a:t>synchronní</a:t>
            </a:r>
            <a:r>
              <a:rPr lang="cs-CZ" sz="3200" dirty="0" smtClean="0"/>
              <a:t> rotaci se Zemí, což znamená, že  jedna strana Měsíce je stále obrácená k zemi - </a:t>
            </a:r>
            <a:r>
              <a:rPr lang="cs-CZ" sz="3200" b="1" dirty="0" smtClean="0">
                <a:solidFill>
                  <a:srgbClr val="FFFF00"/>
                </a:solidFill>
              </a:rPr>
              <a:t>„strana přivrácená“. </a:t>
            </a:r>
            <a:r>
              <a:rPr lang="cs-CZ" sz="3200" dirty="0" smtClean="0"/>
              <a:t>Druhou „</a:t>
            </a:r>
            <a:r>
              <a:rPr lang="cs-CZ" sz="3200" b="1" dirty="0" smtClean="0">
                <a:solidFill>
                  <a:srgbClr val="FFFF00"/>
                </a:solidFill>
              </a:rPr>
              <a:t>odvrácenou stranu</a:t>
            </a:r>
            <a:r>
              <a:rPr lang="cs-CZ" sz="3200" dirty="0" smtClean="0"/>
              <a:t>“ </a:t>
            </a:r>
            <a:r>
              <a:rPr lang="cs-CZ" sz="3200" dirty="0" smtClean="0"/>
              <a:t>ze Země nelze vidět. </a:t>
            </a:r>
          </a:p>
          <a:p>
            <a:r>
              <a:rPr lang="cs-CZ" sz="3200" dirty="0" smtClean="0"/>
              <a:t>Odvrácená strana je občas nazývána </a:t>
            </a:r>
            <a:r>
              <a:rPr lang="cs-CZ" sz="3200" b="1" dirty="0" smtClean="0">
                <a:solidFill>
                  <a:srgbClr val="FFFF00"/>
                </a:solidFill>
              </a:rPr>
              <a:t>„temnou stranou“.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„Temná“ znamená „neznámá a skrytá“.</a:t>
            </a:r>
            <a:endParaRPr lang="cs-CZ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121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         </a:t>
            </a:r>
            <a:r>
              <a:rPr lang="cs-CZ" sz="4400" dirty="0" smtClean="0"/>
              <a:t>Fáze Měsíce</a:t>
            </a:r>
            <a:endParaRPr lang="cs-CZ" sz="3200" dirty="0" smtClean="0"/>
          </a:p>
          <a:p>
            <a:r>
              <a:rPr lang="cs-CZ" sz="3200" dirty="0" smtClean="0"/>
              <a:t>Označujeme čtyři </a:t>
            </a:r>
            <a:r>
              <a:rPr lang="cs-CZ" sz="3200" b="1" dirty="0" smtClean="0">
                <a:solidFill>
                  <a:srgbClr val="FFFF00"/>
                </a:solidFill>
              </a:rPr>
              <a:t>měsíční fáze </a:t>
            </a:r>
            <a:r>
              <a:rPr lang="cs-CZ" sz="3200" dirty="0" smtClean="0"/>
              <a:t>podle toho, jaká část Měsíce je osvětlena.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630" y="2780928"/>
            <a:ext cx="7610098" cy="130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9912" y="4581128"/>
            <a:ext cx="884408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Nov</a:t>
            </a:r>
            <a:r>
              <a:rPr lang="cs-CZ" sz="2800" dirty="0" smtClean="0"/>
              <a:t> –Měsíc je k Zemi přivrácen neosvětlenou stranou.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První čtvrť </a:t>
            </a:r>
            <a:r>
              <a:rPr lang="cs-CZ" sz="2800" dirty="0" smtClean="0"/>
              <a:t>– Měsíc má tvar písmene D (dorůstá).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Úplněk</a:t>
            </a:r>
            <a:r>
              <a:rPr lang="cs-CZ" sz="2800" dirty="0" smtClean="0"/>
              <a:t> – Měsíc je přivrácen osvětlenou stranou.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Poslední čtvrť </a:t>
            </a:r>
            <a:r>
              <a:rPr lang="cs-CZ" sz="2800" dirty="0" smtClean="0"/>
              <a:t>– Měsíc má tvar písmene C (couvá).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79335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86409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Podle fáze Měsíce lze určit, jak výrazný bude </a:t>
            </a:r>
            <a:r>
              <a:rPr lang="cs-CZ" sz="3200" b="1" dirty="0" smtClean="0">
                <a:solidFill>
                  <a:srgbClr val="FFFF00"/>
                </a:solidFill>
              </a:rPr>
              <a:t>příliv a odliv</a:t>
            </a:r>
            <a:r>
              <a:rPr lang="cs-CZ" sz="3200" dirty="0" smtClean="0"/>
              <a:t>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Na fáze Měsíce reagují někteří živočichové.</a:t>
            </a:r>
          </a:p>
          <a:p>
            <a:r>
              <a:rPr lang="cs-CZ" sz="3200" dirty="0" smtClean="0"/>
              <a:t>Př. </a:t>
            </a:r>
            <a:r>
              <a:rPr lang="cs-CZ" sz="3200" dirty="0" err="1"/>
              <a:t>g</a:t>
            </a:r>
            <a:r>
              <a:rPr lang="cs-CZ" sz="3200" dirty="0" err="1" smtClean="0"/>
              <a:t>avún</a:t>
            </a:r>
            <a:r>
              <a:rPr lang="cs-CZ" sz="3200" dirty="0" smtClean="0"/>
              <a:t> </a:t>
            </a:r>
            <a:r>
              <a:rPr lang="cs-CZ" sz="3200" dirty="0" smtClean="0"/>
              <a:t>štíhlý se páří v době úplňku nebo po novu, některé můry jsou přitahovány měsíčním svitem a poté jsou prouděním vzduchu unášeny na velké vzdálenosti.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Při dorůstajícím měsíci prý rostou houby,….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Při úplňku prý někteří lidé trpí nespavostí nebo náměsíčností ( není to vědecky ověřené)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99268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79214" y="188640"/>
            <a:ext cx="4588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Program Apollo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1334" y="1268760"/>
            <a:ext cx="84911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Národní úřad pro letectví a kosmonautiku </a:t>
            </a:r>
            <a:r>
              <a:rPr lang="cs-CZ" sz="3200" dirty="0" smtClean="0"/>
              <a:t>(NASA) realizoval </a:t>
            </a:r>
            <a:r>
              <a:rPr lang="cs-CZ" sz="3200" b="1" dirty="0" smtClean="0">
                <a:solidFill>
                  <a:srgbClr val="FFFF00"/>
                </a:solidFill>
              </a:rPr>
              <a:t>program Apollo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Jeho cílem bylo přistání lidí na Měsíci a jejich bezpečný návrat na Zem. </a:t>
            </a:r>
          </a:p>
          <a:p>
            <a:r>
              <a:rPr lang="cs-CZ" sz="3200" dirty="0" smtClean="0"/>
              <a:t>To se uskutečnilo v červenci 1969, když astronauti </a:t>
            </a:r>
            <a:r>
              <a:rPr lang="cs-CZ" sz="3200" b="1" dirty="0" smtClean="0">
                <a:solidFill>
                  <a:srgbClr val="FFFF00"/>
                </a:solidFill>
              </a:rPr>
              <a:t>Neil Armstrong a </a:t>
            </a:r>
            <a:r>
              <a:rPr lang="cs-CZ" sz="3200" b="1" dirty="0" err="1" smtClean="0">
                <a:solidFill>
                  <a:srgbClr val="FFFF00"/>
                </a:solidFill>
              </a:rPr>
              <a:t>Buzz</a:t>
            </a:r>
            <a:r>
              <a:rPr lang="cs-CZ" sz="3200" b="1" dirty="0" smtClean="0">
                <a:solidFill>
                  <a:srgbClr val="FFFF00"/>
                </a:solidFill>
              </a:rPr>
              <a:t> Aldrin </a:t>
            </a:r>
            <a:r>
              <a:rPr lang="cs-CZ" sz="3200" dirty="0" smtClean="0"/>
              <a:t>přistáli na Měsíci a vystoupili na jeho povrch, zatímco </a:t>
            </a:r>
            <a:r>
              <a:rPr lang="cs-CZ" sz="3200" b="1" dirty="0" smtClean="0">
                <a:solidFill>
                  <a:srgbClr val="FFFF00"/>
                </a:solidFill>
              </a:rPr>
              <a:t>Michael </a:t>
            </a:r>
            <a:r>
              <a:rPr lang="cs-CZ" sz="3200" b="1" dirty="0" err="1" smtClean="0">
                <a:solidFill>
                  <a:srgbClr val="FFFF00"/>
                </a:solidFill>
              </a:rPr>
              <a:t>Collins</a:t>
            </a:r>
            <a:r>
              <a:rPr lang="cs-CZ" sz="3200" b="1" dirty="0" smtClean="0">
                <a:solidFill>
                  <a:srgbClr val="FFFF00"/>
                </a:solidFill>
              </a:rPr>
              <a:t> </a:t>
            </a:r>
            <a:r>
              <a:rPr lang="cs-CZ" sz="3200" dirty="0" smtClean="0"/>
              <a:t>na ně čekal ve velitelském  modulu na oběžné dráze Měsíce.</a:t>
            </a:r>
          </a:p>
          <a:p>
            <a:r>
              <a:rPr lang="cs-CZ" sz="3200" dirty="0" smtClean="0"/>
              <a:t>Dodnes se po měsíci prošlo 12 astronautů.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59584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9113"/>
            <a:ext cx="45434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99001" y="2537321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Nosná raketa Saturn  startuje s Apollem 11 dne 16. července 1969.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835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768802" cy="536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580526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Velitelský a servisní modul Apolla 15 na oběžné dráze Měsíce.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3537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277202" cy="4320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84984"/>
            <a:ext cx="4572503" cy="3429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4767867"/>
            <a:ext cx="3888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Měsíční vozidlo </a:t>
            </a:r>
            <a:r>
              <a:rPr lang="cs-CZ" sz="3200" dirty="0" err="1" smtClean="0"/>
              <a:t>Lunar</a:t>
            </a:r>
            <a:r>
              <a:rPr lang="cs-CZ" sz="3200" dirty="0" smtClean="0"/>
              <a:t> Rover použité v misích Apollo 15 - 17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16016" y="620688"/>
            <a:ext cx="41404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Astronaut </a:t>
            </a:r>
            <a:r>
              <a:rPr lang="cs-CZ" sz="3200" dirty="0" err="1" smtClean="0"/>
              <a:t>Buzz</a:t>
            </a:r>
            <a:r>
              <a:rPr lang="cs-CZ" sz="3200" dirty="0" smtClean="0"/>
              <a:t> Aldrin a lunární modul expedice Apollo 11.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9512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6912"/>
            <a:ext cx="3928070" cy="4053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1577" y="764704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Měsíc je pokryt desítkami tisíc </a:t>
            </a:r>
            <a:r>
              <a:rPr lang="cs-CZ" sz="2800" b="1" dirty="0" smtClean="0">
                <a:solidFill>
                  <a:srgbClr val="FFFF00"/>
                </a:solidFill>
              </a:rPr>
              <a:t>kráterů</a:t>
            </a:r>
            <a:r>
              <a:rPr lang="cs-CZ" sz="2800" dirty="0" smtClean="0"/>
              <a:t> o průměru větším než 1 </a:t>
            </a:r>
            <a:r>
              <a:rPr lang="cs-CZ" sz="2800" b="1" dirty="0" smtClean="0">
                <a:solidFill>
                  <a:srgbClr val="FFFF00"/>
                </a:solidFill>
              </a:rPr>
              <a:t>kilometr. </a:t>
            </a:r>
            <a:r>
              <a:rPr lang="cs-CZ" sz="2800" dirty="0" smtClean="0">
                <a:solidFill>
                  <a:schemeClr val="tx2"/>
                </a:solidFill>
              </a:rPr>
              <a:t>Většina je stará stovky milionů i miliardy let.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6062" y="2780928"/>
            <a:ext cx="86740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Nejsvrchnější část měsíční </a:t>
            </a:r>
          </a:p>
          <a:p>
            <a:r>
              <a:rPr lang="cs-CZ" sz="2800" dirty="0" smtClean="0"/>
              <a:t>kůry tvoří kamenná vrstva </a:t>
            </a:r>
          </a:p>
          <a:p>
            <a:r>
              <a:rPr lang="cs-CZ" sz="2800" dirty="0" smtClean="0"/>
              <a:t>rozdrcených hornin a prachu.</a:t>
            </a:r>
          </a:p>
          <a:p>
            <a:endParaRPr lang="cs-CZ" sz="2800" dirty="0" smtClean="0"/>
          </a:p>
          <a:p>
            <a:r>
              <a:rPr lang="cs-CZ" sz="2800" dirty="0" smtClean="0"/>
              <a:t>Existovala hypotéza výskytu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odního ledu na Měsíci.</a:t>
            </a:r>
          </a:p>
          <a:p>
            <a:r>
              <a:rPr lang="cs-CZ" sz="2800" dirty="0" smtClean="0"/>
              <a:t>Ale zatím toto nebylo 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rokázáno.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88140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29825"/>
            <a:ext cx="4896544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72523" y="188640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Zatmění Měsíce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8278" y="1196752"/>
            <a:ext cx="87282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Zatmění </a:t>
            </a:r>
            <a:r>
              <a:rPr lang="cs-CZ" sz="2800" dirty="0" smtClean="0"/>
              <a:t>nastávají, </a:t>
            </a:r>
            <a:r>
              <a:rPr lang="cs-CZ" sz="2800" dirty="0" smtClean="0"/>
              <a:t>jen když jsou Slunce, Země a Měsíc v jedné přímce. Sluneční zatmění mohou  </a:t>
            </a:r>
            <a:r>
              <a:rPr lang="cs-CZ" sz="2800" dirty="0" smtClean="0"/>
              <a:t>nastat, </a:t>
            </a:r>
            <a:r>
              <a:rPr lang="cs-CZ" sz="2800" dirty="0" smtClean="0"/>
              <a:t>jen 	  				</a:t>
            </a:r>
            <a:r>
              <a:rPr lang="cs-CZ" sz="2800" dirty="0" smtClean="0"/>
              <a:t>pokud </a:t>
            </a:r>
            <a:r>
              <a:rPr lang="cs-CZ" sz="2800" dirty="0" smtClean="0"/>
              <a:t>je Měsíc  v </a:t>
            </a:r>
            <a:r>
              <a:rPr lang="cs-CZ" sz="2800" b="1" dirty="0" smtClean="0">
                <a:solidFill>
                  <a:srgbClr val="FFFF00"/>
                </a:solidFill>
              </a:rPr>
              <a:t>novu. </a:t>
            </a:r>
            <a:r>
              <a:rPr lang="cs-CZ" sz="2800" dirty="0" smtClean="0"/>
              <a:t> </a:t>
            </a:r>
            <a:r>
              <a:rPr lang="cs-CZ" sz="2800" dirty="0" smtClean="0"/>
              <a:t>	                                    	</a:t>
            </a:r>
            <a:r>
              <a:rPr lang="cs-CZ" sz="2800" b="1" dirty="0" smtClean="0">
                <a:solidFill>
                  <a:srgbClr val="FFFF00"/>
                </a:solidFill>
              </a:rPr>
              <a:t>Zatmění </a:t>
            </a:r>
            <a:r>
              <a:rPr lang="cs-CZ" sz="2800" b="1" dirty="0" smtClean="0">
                <a:solidFill>
                  <a:srgbClr val="FFFF00"/>
                </a:solidFill>
              </a:rPr>
              <a:t>Měsíce, </a:t>
            </a:r>
            <a:r>
              <a:rPr lang="cs-CZ" sz="2800" b="1" dirty="0" smtClean="0">
                <a:solidFill>
                  <a:srgbClr val="FFFF00"/>
                </a:solidFill>
              </a:rPr>
              <a:t>						</a:t>
            </a:r>
            <a:r>
              <a:rPr lang="cs-CZ" sz="2800" dirty="0" smtClean="0"/>
              <a:t>jen  </a:t>
            </a:r>
            <a:r>
              <a:rPr lang="cs-CZ" sz="2800" dirty="0" smtClean="0"/>
              <a:t>je-li Měsíc </a:t>
            </a:r>
            <a:r>
              <a:rPr lang="cs-CZ" sz="2800" b="1" dirty="0" smtClean="0">
                <a:solidFill>
                  <a:srgbClr val="FFFF00"/>
                </a:solidFill>
              </a:rPr>
              <a:t>v úplňku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55099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07950" y="260350"/>
            <a:ext cx="9036050" cy="65976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1600" dirty="0">
                <a:effectLst/>
              </a:rPr>
              <a:t>LUC VIATOUR. </a:t>
            </a:r>
            <a:r>
              <a:rPr lang="cs-CZ" sz="1600" dirty="0" err="1">
                <a:effectLst/>
              </a:rPr>
              <a:t>Soubor:Full</a:t>
            </a:r>
            <a:r>
              <a:rPr lang="cs-CZ" sz="1600" dirty="0">
                <a:effectLst/>
              </a:rPr>
              <a:t> </a:t>
            </a:r>
            <a:r>
              <a:rPr lang="cs-CZ" sz="1600" dirty="0" err="1">
                <a:effectLst/>
              </a:rPr>
              <a:t>Moon</a:t>
            </a:r>
            <a:r>
              <a:rPr lang="cs-CZ" sz="1600" dirty="0">
                <a:effectLst/>
              </a:rPr>
              <a:t> </a:t>
            </a:r>
            <a:r>
              <a:rPr lang="cs-CZ" sz="1600" dirty="0" err="1">
                <a:effectLst/>
              </a:rPr>
              <a:t>Luc</a:t>
            </a:r>
            <a:r>
              <a:rPr lang="cs-CZ" sz="1600" dirty="0">
                <a:effectLst/>
              </a:rPr>
              <a:t> Viatour.jpg. In: </a:t>
            </a:r>
            <a:r>
              <a:rPr lang="cs-CZ" sz="1600" i="1" dirty="0" err="1">
                <a:effectLst/>
              </a:rPr>
              <a:t>Wikipedia</a:t>
            </a:r>
            <a:r>
              <a:rPr lang="cs-CZ" sz="1600" i="1" dirty="0">
                <a:effectLst/>
              </a:rPr>
              <a:t>: </a:t>
            </a:r>
            <a:r>
              <a:rPr lang="cs-CZ" sz="1600" i="1" dirty="0" err="1">
                <a:effectLst/>
              </a:rPr>
              <a:t>the</a:t>
            </a:r>
            <a:r>
              <a:rPr lang="cs-CZ" sz="1600" i="1" dirty="0">
                <a:effectLst/>
              </a:rPr>
              <a:t> free </a:t>
            </a:r>
            <a:r>
              <a:rPr lang="cs-CZ" sz="1600" i="1" dirty="0" err="1">
                <a:effectLst/>
              </a:rPr>
              <a:t>encyclopedia</a:t>
            </a:r>
            <a:r>
              <a:rPr lang="cs-CZ" sz="1600" dirty="0">
                <a:effectLst/>
              </a:rPr>
              <a:t> [online]. San Francisco (CA): </a:t>
            </a:r>
            <a:r>
              <a:rPr lang="cs-CZ" sz="1600" dirty="0" err="1">
                <a:effectLst/>
              </a:rPr>
              <a:t>Wikimedia</a:t>
            </a:r>
            <a:r>
              <a:rPr lang="cs-CZ" sz="1600" dirty="0">
                <a:effectLst/>
              </a:rPr>
              <a:t> </a:t>
            </a:r>
            <a:r>
              <a:rPr lang="cs-CZ" sz="1600" dirty="0" err="1">
                <a:effectLst/>
              </a:rPr>
              <a:t>Foundation</a:t>
            </a:r>
            <a:r>
              <a:rPr lang="cs-CZ" sz="1600" dirty="0">
                <a:effectLst/>
              </a:rPr>
              <a:t>, 7. 10. 2006 [cit. 2013-01-17]. </a:t>
            </a:r>
            <a:r>
              <a:rPr lang="cs-CZ" sz="1600" dirty="0" smtClean="0">
                <a:effectLst/>
              </a:rPr>
              <a:t>Dostupné </a:t>
            </a:r>
            <a:r>
              <a:rPr lang="cs-CZ" sz="1600" dirty="0">
                <a:effectLst/>
              </a:rPr>
              <a:t>z: http://cs.wikipedia.org/wiki/Soubor:Full_Moon_Luc_Viatour.jpg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251520" y="4005064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/>
              <a:t>Soubor:Apollo11.png.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15. 4. 2005 [cit. 2013-01-17]. Dostupné z: http://cs.wikipedia.org/wiki/Soubor:Apollo11.png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4821748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/>
              <a:t>NASA/DAVID SCOTT. </a:t>
            </a:r>
            <a:r>
              <a:rPr lang="cs-CZ" sz="1600" dirty="0" err="1"/>
              <a:t>Soubor:Apollo</a:t>
            </a:r>
            <a:r>
              <a:rPr lang="cs-CZ" sz="1600" dirty="0"/>
              <a:t> 15 </a:t>
            </a:r>
            <a:r>
              <a:rPr lang="cs-CZ" sz="1600" dirty="0" err="1"/>
              <a:t>Lunar</a:t>
            </a:r>
            <a:r>
              <a:rPr lang="cs-CZ" sz="1600" dirty="0"/>
              <a:t> Rover and Irwin.jpg. In: </a:t>
            </a:r>
            <a:r>
              <a:rPr lang="cs-CZ" sz="1600" dirty="0" err="1"/>
              <a:t>Wikipedia</a:t>
            </a:r>
            <a:r>
              <a:rPr lang="cs-CZ" sz="1600" dirty="0"/>
              <a:t>: </a:t>
            </a:r>
            <a:r>
              <a:rPr lang="cs-CZ" sz="1600" dirty="0" err="1"/>
              <a:t>the</a:t>
            </a:r>
            <a:r>
              <a:rPr lang="cs-CZ" sz="1600" dirty="0"/>
              <a:t> free </a:t>
            </a:r>
            <a:r>
              <a:rPr lang="cs-CZ" sz="1600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5. 12. 2005, 11. 4. 2011 [cit. 2013-01-17]. Dostupné z: http://cs.wikipedia.org/wiki/Soubor:Apollo_15_Lunar_Rover_and_Irwin.jpg </a:t>
            </a:r>
          </a:p>
        </p:txBody>
      </p:sp>
      <p:sp>
        <p:nvSpPr>
          <p:cNvPr id="7" name="Obdélník 6"/>
          <p:cNvSpPr/>
          <p:nvPr/>
        </p:nvSpPr>
        <p:spPr>
          <a:xfrm>
            <a:off x="251520" y="1228398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 err="1"/>
              <a:t>Soubor:Mond</a:t>
            </a:r>
            <a:r>
              <a:rPr lang="cs-CZ" sz="1600" dirty="0"/>
              <a:t> Phasen.jpg.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15. 11. 2004 [cit. 2013-01-17]. Dostupné z: http://cs.wikipedia.org/wiki/Soubor:Mond_Phasen.jpg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96826" y="2059395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 smtClean="0">
                <a:effectLst/>
              </a:rPr>
              <a:t>NASA OR NATIONAL AERONAUTICS AND SPACE ADMINISTRATION. Soubor:Ksc-69pc-442.jpg. In: </a:t>
            </a:r>
            <a:r>
              <a:rPr lang="cs-CZ" sz="1600" i="1" dirty="0" err="1" smtClean="0">
                <a:effectLst/>
              </a:rPr>
              <a:t>Wikipedia</a:t>
            </a:r>
            <a:r>
              <a:rPr lang="cs-CZ" sz="1600" i="1" dirty="0" smtClean="0">
                <a:effectLst/>
              </a:rPr>
              <a:t>: </a:t>
            </a:r>
            <a:r>
              <a:rPr lang="cs-CZ" sz="1600" i="1" dirty="0" err="1" smtClean="0">
                <a:effectLst/>
              </a:rPr>
              <a:t>the</a:t>
            </a:r>
            <a:r>
              <a:rPr lang="cs-CZ" sz="1600" i="1" dirty="0" smtClean="0">
                <a:effectLst/>
              </a:rPr>
              <a:t> free </a:t>
            </a:r>
            <a:r>
              <a:rPr lang="cs-CZ" sz="1600" i="1" dirty="0" err="1" smtClean="0">
                <a:effectLst/>
              </a:rPr>
              <a:t>encyclopedia</a:t>
            </a:r>
            <a:r>
              <a:rPr lang="cs-CZ" sz="1600" dirty="0" smtClean="0">
                <a:effectLst/>
              </a:rPr>
              <a:t> [online]. San Francisco (CA): </a:t>
            </a:r>
            <a:r>
              <a:rPr lang="cs-CZ" sz="1600" dirty="0" err="1" smtClean="0">
                <a:effectLst/>
              </a:rPr>
              <a:t>Wikimedia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Foundation</a:t>
            </a:r>
            <a:r>
              <a:rPr lang="cs-CZ" sz="1600" dirty="0" smtClean="0">
                <a:effectLst/>
              </a:rPr>
              <a:t>, 9. 10. 2005, 9. 12. 2007 [cit. 2013-01-19]. Dostupné z: http://cs.wikipedia.org/wiki/Soubor:Ksc-69pc-442.jpg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13471" y="188640"/>
            <a:ext cx="34304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7819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 smtClean="0">
                <a:effectLst/>
              </a:rPr>
              <a:t>NASA. </a:t>
            </a:r>
            <a:r>
              <a:rPr lang="cs-CZ" sz="1600" dirty="0" err="1" smtClean="0">
                <a:effectLst/>
              </a:rPr>
              <a:t>Soubor:Apollo</a:t>
            </a:r>
            <a:r>
              <a:rPr lang="cs-CZ" sz="1600" dirty="0" smtClean="0">
                <a:effectLst/>
              </a:rPr>
              <a:t> CSM </a:t>
            </a:r>
            <a:r>
              <a:rPr lang="cs-CZ" sz="1600" dirty="0" err="1" smtClean="0">
                <a:effectLst/>
              </a:rPr>
              <a:t>lunar</a:t>
            </a:r>
            <a:r>
              <a:rPr lang="cs-CZ" sz="1600" dirty="0" smtClean="0">
                <a:effectLst/>
              </a:rPr>
              <a:t> orbit.jpg. In: </a:t>
            </a:r>
            <a:r>
              <a:rPr lang="cs-CZ" sz="1600" i="1" dirty="0" err="1" smtClean="0">
                <a:effectLst/>
              </a:rPr>
              <a:t>Wikipedia</a:t>
            </a:r>
            <a:r>
              <a:rPr lang="cs-CZ" sz="1600" i="1" dirty="0" smtClean="0">
                <a:effectLst/>
              </a:rPr>
              <a:t>: </a:t>
            </a:r>
            <a:r>
              <a:rPr lang="cs-CZ" sz="1600" i="1" dirty="0" err="1" smtClean="0">
                <a:effectLst/>
              </a:rPr>
              <a:t>the</a:t>
            </a:r>
            <a:r>
              <a:rPr lang="cs-CZ" sz="1600" i="1" dirty="0" smtClean="0">
                <a:effectLst/>
              </a:rPr>
              <a:t> free </a:t>
            </a:r>
            <a:r>
              <a:rPr lang="cs-CZ" sz="1600" i="1" dirty="0" err="1" smtClean="0">
                <a:effectLst/>
              </a:rPr>
              <a:t>encyclopedia</a:t>
            </a:r>
            <a:r>
              <a:rPr lang="cs-CZ" sz="1600" dirty="0" smtClean="0">
                <a:effectLst/>
              </a:rPr>
              <a:t> [online]. San Francisco (CA): </a:t>
            </a:r>
            <a:r>
              <a:rPr lang="cs-CZ" sz="1600" dirty="0" err="1" smtClean="0">
                <a:effectLst/>
              </a:rPr>
              <a:t>Wikimedia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Foundation</a:t>
            </a:r>
            <a:r>
              <a:rPr lang="cs-CZ" sz="1600" dirty="0" smtClean="0">
                <a:effectLst/>
              </a:rPr>
              <a:t>, 2. srpna 1971, 26. 6. 2009 [cit. 2013-01-19]. Dostupné z: http://cs.wikipedia.org/wiki/Soubor:Apollo_CSM_lunar_orbit.jpg</a:t>
            </a:r>
            <a:endParaRPr lang="cs-CZ" sz="1600" dirty="0"/>
          </a:p>
        </p:txBody>
      </p:sp>
      <p:sp>
        <p:nvSpPr>
          <p:cNvPr id="3" name="Obdélník 2"/>
          <p:cNvSpPr/>
          <p:nvPr/>
        </p:nvSpPr>
        <p:spPr>
          <a:xfrm>
            <a:off x="467544" y="1556792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 err="1" smtClean="0">
                <a:effectLst/>
              </a:rPr>
              <a:t>Soubor:Moon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Dedal</a:t>
            </a:r>
            <a:r>
              <a:rPr lang="cs-CZ" sz="1600" dirty="0" smtClean="0">
                <a:effectLst/>
              </a:rPr>
              <a:t> crater.jpg. In: </a:t>
            </a:r>
            <a:r>
              <a:rPr lang="cs-CZ" sz="1600" i="1" dirty="0" err="1" smtClean="0">
                <a:effectLst/>
              </a:rPr>
              <a:t>Wikipedia</a:t>
            </a:r>
            <a:r>
              <a:rPr lang="cs-CZ" sz="1600" i="1" dirty="0" smtClean="0">
                <a:effectLst/>
              </a:rPr>
              <a:t>: </a:t>
            </a:r>
            <a:r>
              <a:rPr lang="cs-CZ" sz="1600" i="1" dirty="0" err="1" smtClean="0">
                <a:effectLst/>
              </a:rPr>
              <a:t>the</a:t>
            </a:r>
            <a:r>
              <a:rPr lang="cs-CZ" sz="1600" i="1" dirty="0" smtClean="0">
                <a:effectLst/>
              </a:rPr>
              <a:t> free </a:t>
            </a:r>
            <a:r>
              <a:rPr lang="cs-CZ" sz="1600" i="1" dirty="0" err="1" smtClean="0">
                <a:effectLst/>
              </a:rPr>
              <a:t>encyclopedia</a:t>
            </a:r>
            <a:r>
              <a:rPr lang="cs-CZ" sz="1600" dirty="0" smtClean="0">
                <a:effectLst/>
              </a:rPr>
              <a:t> [online]. San Francisco (CA): </a:t>
            </a:r>
            <a:r>
              <a:rPr lang="cs-CZ" sz="1600" dirty="0" err="1" smtClean="0">
                <a:effectLst/>
              </a:rPr>
              <a:t>Wikimedia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Foundation</a:t>
            </a:r>
            <a:r>
              <a:rPr lang="cs-CZ" sz="1600" dirty="0" smtClean="0">
                <a:effectLst/>
              </a:rPr>
              <a:t>, 4. 5. 2007 [cit. 2013-01-19]. Dostupné z: http://cs.wikipedia.org/wiki/Soubor:Moon_Dedal_crater.jpg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467544" y="2387789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600" dirty="0" err="1" smtClean="0">
                <a:effectLst/>
              </a:rPr>
              <a:t>Soubor:February</a:t>
            </a:r>
            <a:r>
              <a:rPr lang="cs-CZ" sz="1600" dirty="0" smtClean="0">
                <a:effectLst/>
              </a:rPr>
              <a:t> 2008 </a:t>
            </a:r>
            <a:r>
              <a:rPr lang="cs-CZ" sz="1600" dirty="0" err="1" smtClean="0">
                <a:effectLst/>
              </a:rPr>
              <a:t>total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lunar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eclipse</a:t>
            </a:r>
            <a:r>
              <a:rPr lang="cs-CZ" sz="1600" dirty="0" smtClean="0">
                <a:effectLst/>
              </a:rPr>
              <a:t> John Buonomo.jpg. In: </a:t>
            </a:r>
            <a:r>
              <a:rPr lang="cs-CZ" sz="1600" i="1" dirty="0" err="1" smtClean="0">
                <a:effectLst/>
              </a:rPr>
              <a:t>Wikipedia</a:t>
            </a:r>
            <a:r>
              <a:rPr lang="cs-CZ" sz="1600" i="1" dirty="0" smtClean="0">
                <a:effectLst/>
              </a:rPr>
              <a:t>: </a:t>
            </a:r>
            <a:r>
              <a:rPr lang="cs-CZ" sz="1600" i="1" dirty="0" err="1" smtClean="0">
                <a:effectLst/>
              </a:rPr>
              <a:t>the</a:t>
            </a:r>
            <a:r>
              <a:rPr lang="cs-CZ" sz="1600" i="1" dirty="0" smtClean="0">
                <a:effectLst/>
              </a:rPr>
              <a:t> free </a:t>
            </a:r>
            <a:r>
              <a:rPr lang="cs-CZ" sz="1600" i="1" dirty="0" err="1" smtClean="0">
                <a:effectLst/>
              </a:rPr>
              <a:t>encyclopedia</a:t>
            </a:r>
            <a:r>
              <a:rPr lang="cs-CZ" sz="1600" dirty="0" smtClean="0">
                <a:effectLst/>
              </a:rPr>
              <a:t> [online]. San Francisco (CA): </a:t>
            </a:r>
            <a:r>
              <a:rPr lang="cs-CZ" sz="1600" dirty="0" err="1" smtClean="0">
                <a:effectLst/>
              </a:rPr>
              <a:t>Wikimedia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Foundation</a:t>
            </a:r>
            <a:r>
              <a:rPr lang="cs-CZ" sz="1600" dirty="0" smtClean="0">
                <a:effectLst/>
              </a:rPr>
              <a:t>, 1. 3. 2008, 6. 4. 2009 [cit. 2013-01-19]. Dostupné z: http://cs.wikipedia.org/wiki/Soubor:February_2008_total_lunar_eclipse_John_Buonomo.jpg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30271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155</TotalTime>
  <Words>911</Words>
  <Application>Microsoft Office PowerPoint</Application>
  <PresentationFormat>Předvádění na obrazovce (4:3)</PresentationFormat>
  <Paragraphs>77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Živly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15</cp:revision>
  <dcterms:created xsi:type="dcterms:W3CDTF">2013-01-19T09:42:56Z</dcterms:created>
  <dcterms:modified xsi:type="dcterms:W3CDTF">2013-12-18T16:11:54Z</dcterms:modified>
</cp:coreProperties>
</file>